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2" r:id="rId4"/>
  </p:sldMasterIdLst>
  <p:notesMasterIdLst>
    <p:notesMasterId r:id="rId19"/>
  </p:notesMasterIdLst>
  <p:handoutMasterIdLst>
    <p:handoutMasterId r:id="rId20"/>
  </p:handoutMasterIdLst>
  <p:sldIdLst>
    <p:sldId id="259" r:id="rId5"/>
    <p:sldId id="261" r:id="rId6"/>
    <p:sldId id="274" r:id="rId7"/>
    <p:sldId id="275" r:id="rId8"/>
    <p:sldId id="268" r:id="rId9"/>
    <p:sldId id="257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202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outlineViewPr>
    <p:cViewPr>
      <p:scale>
        <a:sx n="33" d="100"/>
        <a:sy n="33" d="100"/>
      </p:scale>
      <p:origin x="0" y="-58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6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F48554E-6E55-46F8-B5B5-80FF28D01C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DE2EDF1-3F49-410B-8D8F-DEB11C091F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A0A4C54-E6E2-45E0-98E5-5DB738D001B2}" type="datetime1">
              <a:rPr lang="ru-RU" smtClean="0"/>
              <a:t>10.02.2022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DBC78DC-C87F-49D8-9462-F28246D785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F6D6EC-E958-40D3-9794-27A6A1CE1C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E374092-269C-4ACC-A602-ADC42C82CA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0296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137544-47A7-4591-9DE3-E30CF94D01E9}" type="datetime1">
              <a:rPr lang="ru-RU" noProof="0" smtClean="0"/>
              <a:t>10.02.2022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666E22B-85CA-45C7-86A8-A17C38B96A9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930070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666E22B-85CA-45C7-86A8-A17C38B96A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927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0CF70A2-C0AD-4D28-B3EB-C43D221AD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3EE984A-7865-4092-9DD1-FA065CFE1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0" y="0"/>
            <a:ext cx="7724071" cy="6858000"/>
            <a:chOff x="4464881" y="0"/>
            <a:chExt cx="7724071" cy="6858000"/>
          </a:xfrm>
        </p:grpSpPr>
        <p:pic>
          <p:nvPicPr>
            <p:cNvPr id="8" name="Рисунок 7" descr="Изображение рук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3B8F172B-7E78-455D-98E3-82DF61843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9" name="Рисунок 8" descr="Изображение цветка в руках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F50D9895-086D-4E52-B2BB-4B8D7993E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441336E-0F59-4E8E-A2B5-D62EDA7180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3457" y="739600"/>
            <a:ext cx="10768226" cy="5390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7B873BD-A26D-4CB5-BED3-D95C908B8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0" y="1066800"/>
            <a:ext cx="5257800" cy="2833528"/>
          </a:xfrm>
        </p:spPr>
        <p:txBody>
          <a:bodyPr rtlCol="0" anchor="b">
            <a:normAutofit/>
          </a:bodyPr>
          <a:lstStyle/>
          <a:p>
            <a:pPr algn="l" rtl="0">
              <a:lnSpc>
                <a:spcPct val="100000"/>
              </a:lnSpc>
            </a:pPr>
            <a:r>
              <a:rPr lang="ru-RU" sz="4400" spc="120" noProof="0">
                <a:cs typeface="Posterama" panose="020B0504020200020000" pitchFamily="34" charset="0"/>
              </a:rPr>
              <a:t>Образец заголовка</a:t>
            </a:r>
            <a:endParaRPr lang="ru-RU" sz="4400" spc="120" noProof="0" dirty="0">
              <a:cs typeface="Posterama" panose="020B0504020200020000" pitchFamily="34" charset="0"/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EF5E2EC6-688E-4202-BA23-F29BE1145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599" y="4074784"/>
            <a:ext cx="5257799" cy="1640216"/>
          </a:xfrm>
        </p:spPr>
        <p:txBody>
          <a:bodyPr rtlCol="0" anchor="t"/>
          <a:lstStyle>
            <a:lvl1pPr marL="0" indent="0">
              <a:buNone/>
              <a:defRPr/>
            </a:lvl1pPr>
          </a:lstStyle>
          <a:p>
            <a:pPr algn="l" rtl="0">
              <a:lnSpc>
                <a:spcPct val="110000"/>
              </a:lnSpc>
            </a:pPr>
            <a:r>
              <a:rPr lang="ru-RU" sz="2200" noProof="0">
                <a:cs typeface="Segoe UI Semilight" panose="020B0402040204020203" pitchFamily="34" charset="0"/>
              </a:rPr>
              <a:t>Образец подзаголовка</a:t>
            </a:r>
            <a:endParaRPr lang="ru-RU" sz="2200" noProof="0" dirty="0">
              <a:cs typeface="Segoe UI Semilight" panose="020B0402040204020203" pitchFamily="34" charset="0"/>
            </a:endParaRP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D8709CFE-7328-4CEC-A7C8-D6C8B18D6C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232" y="740664"/>
            <a:ext cx="4745736" cy="539496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0042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7F5322-A9D1-4D98-A1BC-9178604AB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0C34FA-2551-4FBC-8628-3506548234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6275" y="394623"/>
            <a:ext cx="5996619" cy="2131033"/>
          </a:xfrm>
        </p:spPr>
        <p:txBody>
          <a:bodyPr rtlCol="0" anchor="ctr">
            <a:normAutofit/>
          </a:bodyPr>
          <a:lstStyle/>
          <a:p>
            <a:pPr algn="l" rtl="0"/>
            <a:r>
              <a:rPr lang="ru-RU" sz="4400" noProof="0">
                <a:cs typeface="Posterama" panose="020B0504020200020000" pitchFamily="34" charset="0"/>
              </a:rPr>
              <a:t>Образец заголовка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C158CD79-85EA-4D75-A743-D3DB777D1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V="1">
            <a:off x="8194385" y="20961"/>
            <a:ext cx="3997615" cy="6816079"/>
            <a:chOff x="8059620" y="41922"/>
            <a:chExt cx="3997615" cy="6816077"/>
          </a:xfrm>
        </p:grpSpPr>
        <p:pic>
          <p:nvPicPr>
            <p:cNvPr id="9" name="Рисунок 8" descr="Изображение сидящей темной кошки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50D423CE-750A-48C7-B236-F510652FED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10" name="Рисунок 9" descr="Изображение сидящей темной кошки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F198B21E-DBB4-4FAF-85E2-0929E6BFC0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AD9BB445-59C3-4B51-9237-1F7AC9B09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5429" y="381000"/>
            <a:ext cx="3997745" cy="2133600"/>
          </a:xfrm>
        </p:spPr>
        <p:txBody>
          <a:bodyPr rtlCol="0" anchor="ctr"/>
          <a:lstStyle>
            <a:lvl1pPr marL="0" indent="0">
              <a:buNone/>
              <a:defRPr/>
            </a:lvl1pPr>
          </a:lstStyle>
          <a:p>
            <a:pPr algn="l" rtl="0">
              <a:lnSpc>
                <a:spcPct val="110000"/>
              </a:lnSpc>
            </a:pPr>
            <a:r>
              <a:rPr lang="ru-RU" sz="2200" noProof="0">
                <a:cs typeface="Segoe UI Semilight" panose="020B0402040204020203" pitchFamily="34" charset="0"/>
              </a:rPr>
              <a:t>Образец подзаголовка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969566B9-A8AF-4476-A32A-4AEFC46430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3816" y="2670048"/>
            <a:ext cx="5175504" cy="3639312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Рисунок 14">
            <a:extLst>
              <a:ext uri="{FF2B5EF4-FFF2-40B4-BE49-F238E27FC236}">
                <a16:creationId xmlns:a16="http://schemas.microsoft.com/office/drawing/2014/main" id="{10391AAE-35A8-4BEC-BF35-22153B1436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90488" y="2670048"/>
            <a:ext cx="5175504" cy="3639312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6816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0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2881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60135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58695" y="1825625"/>
            <a:ext cx="5561106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825625"/>
            <a:ext cx="5561105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1994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9721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2679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5698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8A7506A-23D3-4E50-B632-7D75C652F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82A1112-7DAD-487B-84EF-9F2B9F4A61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0" y="0"/>
            <a:ext cx="7724071" cy="6858000"/>
            <a:chOff x="4464881" y="0"/>
            <a:chExt cx="7724071" cy="6858000"/>
          </a:xfrm>
        </p:grpSpPr>
        <p:pic>
          <p:nvPicPr>
            <p:cNvPr id="8" name="Рисунок 7" descr="Изображение рук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52E39B3F-C08C-424B-908B-8A3E017C6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9" name="Рисунок 8" descr="Изображение цветка в руках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80050DD2-3323-4041-91C6-8BFA52F38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FA34E2F-6A4E-4CFF-ACA1-994BA9CED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A8B9C0BE-DE84-42B6-9610-684AC81E5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990599"/>
            <a:ext cx="4953000" cy="2130552"/>
          </a:xfrm>
        </p:spPr>
        <p:txBody>
          <a:bodyPr rtlCol="0">
            <a:noAutofit/>
          </a:bodyPr>
          <a:lstStyle/>
          <a:p>
            <a:pPr rtl="0">
              <a:lnSpc>
                <a:spcPct val="100000"/>
              </a:lnSpc>
            </a:pPr>
            <a:r>
              <a:rPr lang="ru-RU" spc="120" noProof="0">
                <a:cs typeface="Posterama" panose="020B0504020200020000" pitchFamily="34" charset="0"/>
              </a:rPr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C95C06E1-E8B8-4F7A-8EB7-E594AFEE6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352800"/>
            <a:ext cx="4953000" cy="251460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 rtl="0">
              <a:lnSpc>
                <a:spcPct val="110000"/>
              </a:lnSpc>
            </a:pPr>
            <a:r>
              <a:rPr lang="ru-RU" sz="1800" noProof="0"/>
              <a:t>Образец текста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E340614F-452E-4022-B834-FFDC63466D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84848" y="813816"/>
            <a:ext cx="4617720" cy="2551176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C9F0368A-AE83-428C-ABF7-694386AB62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4848" y="3465576"/>
            <a:ext cx="4617720" cy="2551176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40846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253A4E8-5A11-4C9C-8FC8-9D78AB5D3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464881" y="0"/>
            <a:ext cx="7724071" cy="6858000"/>
            <a:chOff x="4464881" y="0"/>
            <a:chExt cx="7724071" cy="6858000"/>
          </a:xfrm>
        </p:grpSpPr>
        <p:pic>
          <p:nvPicPr>
            <p:cNvPr id="7" name="Рисунок 6" descr="Изображение рук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77D633C1-4A46-44EA-B1E7-96EA9C44C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8" name="Рисунок 7" descr="Изображение цветка в руках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89667DF8-B73B-497B-95A4-5212EE667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3EA3C8E6-EF45-4F18-A0CB-F0527540D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3192"/>
            <a:ext cx="4953000" cy="2130552"/>
          </a:xfrm>
        </p:spPr>
        <p:txBody>
          <a:bodyPr rtlCol="0">
            <a:noAutofit/>
          </a:bodyPr>
          <a:lstStyle/>
          <a:p>
            <a:pPr rtl="0">
              <a:lnSpc>
                <a:spcPct val="100000"/>
              </a:lnSpc>
            </a:pPr>
            <a:r>
              <a:rPr lang="ru-RU" spc="120" noProof="0">
                <a:cs typeface="Posterama" panose="020B0504020200020000" pitchFamily="34" charset="0"/>
              </a:rPr>
              <a:t>Образец заголовка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50CA1F7B-7E1E-4745-8E06-38C79906E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4912"/>
            <a:ext cx="4952681" cy="3410712"/>
          </a:xfrm>
        </p:spPr>
        <p:txBody>
          <a:bodyPr rtlCol="0" anchor="t" anchorCtr="0">
            <a:normAutofit/>
          </a:bodyPr>
          <a:lstStyle>
            <a:lvl1pPr marL="0" indent="0">
              <a:buNone/>
              <a:defRPr/>
            </a:lvl1pPr>
          </a:lstStyle>
          <a:p>
            <a:pPr lvl="0" rtl="0">
              <a:lnSpc>
                <a:spcPct val="110000"/>
              </a:lnSpc>
            </a:pPr>
            <a:r>
              <a:rPr lang="ru-RU" sz="1800" noProof="0"/>
              <a:t>Образец текста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C027CA11-7EE7-4C3B-AF4D-F50756E4EF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86600" y="568324"/>
            <a:ext cx="4727448" cy="571500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1826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29FC3DD-D5CF-4D3A-AD62-2D9AD0EA2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A543720-E70E-42D7-9835-39FDFE40F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477000" y="0"/>
            <a:ext cx="5711952" cy="5071492"/>
            <a:chOff x="4464881" y="0"/>
            <a:chExt cx="7724071" cy="6858000"/>
          </a:xfrm>
        </p:grpSpPr>
        <p:pic>
          <p:nvPicPr>
            <p:cNvPr id="8" name="Рисунок 7" descr="Изображение рук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7D5BA9D0-B4FD-4CD7-8F18-76506E972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9" name="Рисунок 8" descr="Изображение цветка в руках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7D2067D9-0848-4BAA-996E-BE1236E04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B87D7AA-E59B-441F-B5EC-E9828C1EDF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3876" y="304801"/>
            <a:ext cx="9601200" cy="2301875"/>
          </a:xfrm>
        </p:spPr>
        <p:txBody>
          <a:bodyPr rtlCol="0" anchor="b">
            <a:normAutofit/>
          </a:bodyPr>
          <a:lstStyle>
            <a:lvl1pPr algn="ctr">
              <a:defRPr/>
            </a:lvl1pPr>
          </a:lstStyle>
          <a:p>
            <a:pPr rtl="0">
              <a:lnSpc>
                <a:spcPct val="100000"/>
              </a:lnSpc>
            </a:pPr>
            <a:r>
              <a:rPr lang="ru-RU" sz="4400" spc="120" noProof="0">
                <a:cs typeface="Posterama" panose="020B0504020200020000" pitchFamily="34" charset="0"/>
              </a:rPr>
              <a:t>Образец заголовка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70806D6C-F8DC-4FFA-9381-5620B7391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2976" y="2743201"/>
            <a:ext cx="8763001" cy="914400"/>
          </a:xfrm>
        </p:spPr>
        <p:txBody>
          <a:bodyPr rtlCol="0" anchor="t"/>
          <a:lstStyle>
            <a:lvl1pPr marL="0" indent="0" algn="ctr">
              <a:buNone/>
              <a:defRPr/>
            </a:lvl1pPr>
          </a:lstStyle>
          <a:p>
            <a:pPr rtl="0">
              <a:lnSpc>
                <a:spcPct val="110000"/>
              </a:lnSpc>
            </a:pPr>
            <a:r>
              <a:rPr lang="ru-RU" sz="2200" noProof="0">
                <a:cs typeface="Segoe UI Semilight" panose="020B0402040204020203" pitchFamily="34" charset="0"/>
              </a:rPr>
              <a:t>Образец подзаголовка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A5095252-A020-4AA1-9BB3-013288AE3F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886200"/>
            <a:ext cx="4059936" cy="297180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17FBAD15-0D00-46EC-B530-EF6195F42D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50792" y="3886200"/>
            <a:ext cx="4087368" cy="297180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8" name="Рисунок 15">
            <a:extLst>
              <a:ext uri="{FF2B5EF4-FFF2-40B4-BE49-F238E27FC236}">
                <a16:creationId xmlns:a16="http://schemas.microsoft.com/office/drawing/2014/main" id="{0F93F034-901D-43B1-89E9-6291A86787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32064" y="3886200"/>
            <a:ext cx="4059936" cy="297180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406652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340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2BDFDF-C29B-490D-B7E4-913596711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733B2E6-29D0-4249-A0A5-82013CE16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0" y="0"/>
            <a:ext cx="7724071" cy="6858000"/>
            <a:chOff x="4464881" y="0"/>
            <a:chExt cx="7724071" cy="6858000"/>
          </a:xfrm>
        </p:grpSpPr>
        <p:pic>
          <p:nvPicPr>
            <p:cNvPr id="8" name="Рисунок 7" descr="Изображение рук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13AED3CD-2B31-49BC-BC04-850E0AD36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9" name="Рисунок 8" descr="Изображение цветка в руках&#10;&#10;Описание сформировано автоматически">
              <a:extLst>
                <a:ext uri="{FF2B5EF4-FFF2-40B4-BE49-F238E27FC236}">
                  <a16:creationId xmlns:a16="http://schemas.microsoft.com/office/drawing/2014/main" id="{D5FE2C96-BB8F-4A14-88E4-C871D91E2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F2C506E-3A15-4D88-8C7E-AE65D21F18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81228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352D6351-AB6F-490B-97F2-D51C1478A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1223" y="1066800"/>
            <a:ext cx="5367527" cy="2833528"/>
          </a:xfrm>
        </p:spPr>
        <p:txBody>
          <a:bodyPr rtlCol="0" anchor="b">
            <a:normAutofit/>
          </a:bodyPr>
          <a:lstStyle/>
          <a:p>
            <a:pPr algn="l" rtl="0">
              <a:lnSpc>
                <a:spcPct val="100000"/>
              </a:lnSpc>
            </a:pPr>
            <a:r>
              <a:rPr lang="ru-RU" sz="4400" spc="120" noProof="0">
                <a:cs typeface="Posterama" panose="020B0504020200020000" pitchFamily="34" charset="0"/>
              </a:rPr>
              <a:t>Образец заголовка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EF760311-9637-47CC-B0E7-6C8C307C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4074784"/>
            <a:ext cx="5367526" cy="1640216"/>
          </a:xfrm>
        </p:spPr>
        <p:txBody>
          <a:bodyPr rtlCol="0" anchor="t"/>
          <a:lstStyle>
            <a:lvl1pPr marL="0" indent="0">
              <a:buNone/>
              <a:defRPr/>
            </a:lvl1pPr>
          </a:lstStyle>
          <a:p>
            <a:pPr algn="l" rtl="0">
              <a:lnSpc>
                <a:spcPct val="110000"/>
              </a:lnSpc>
            </a:pPr>
            <a:r>
              <a:rPr lang="ru-RU" sz="2200" noProof="0">
                <a:cs typeface="Segoe UI Semilight" panose="020B0402040204020203" pitchFamily="34" charset="0"/>
              </a:rPr>
              <a:t>Образец подзаголовка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89734E01-4E64-484E-9728-EF69422CB1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13448" y="1014984"/>
            <a:ext cx="4123944" cy="2322576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7CA897AB-A280-4B5A-BEF5-C5D11D6535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13448" y="3511296"/>
            <a:ext cx="4123944" cy="2322576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8201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5256" y="1752600"/>
            <a:ext cx="5532319" cy="823912"/>
          </a:xfrm>
        </p:spPr>
        <p:txBody>
          <a:bodyPr rtlCol="0"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5256" y="2666999"/>
            <a:ext cx="5532319" cy="35226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752600"/>
            <a:ext cx="5561106" cy="823912"/>
          </a:xfrm>
        </p:spPr>
        <p:txBody>
          <a:bodyPr rtlCol="0"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666999"/>
            <a:ext cx="5561106" cy="35226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2454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5256" y="1752600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5256" y="2666999"/>
            <a:ext cx="3291840" cy="35226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53361" y="1752600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53361" y="2666999"/>
            <a:ext cx="3291840" cy="35226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17999667-FDE9-4EC7-9EF8-E64C5DA4B1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1466" y="1757319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Объект 5">
            <a:extLst>
              <a:ext uri="{FF2B5EF4-FFF2-40B4-BE49-F238E27FC236}">
                <a16:creationId xmlns:a16="http://schemas.microsoft.com/office/drawing/2014/main" id="{54466FB3-35A6-4045-8C46-5F6399D7B4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41466" y="2671718"/>
            <a:ext cx="3291840" cy="35226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2047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раткая информ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E62CE4B-3BFB-4501-B59A-0ED68CF6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DF608493-BDCD-43BD-A3CC-24E750276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3192"/>
            <a:ext cx="4524956" cy="2130552"/>
          </a:xfrm>
        </p:spPr>
        <p:txBody>
          <a:bodyPr rtlCol="0">
            <a:noAutofit/>
          </a:bodyPr>
          <a:lstStyle/>
          <a:p>
            <a:pPr rtl="0">
              <a:lnSpc>
                <a:spcPct val="100000"/>
              </a:lnSpc>
            </a:pPr>
            <a:r>
              <a:rPr lang="ru-RU" spc="120" noProof="0">
                <a:cs typeface="Posterama" panose="020B0504020200020000" pitchFamily="34" charset="0"/>
              </a:rPr>
              <a:t>Образец заголовка</a:t>
            </a:r>
            <a:endParaRPr lang="ru-RU" spc="120" noProof="0" dirty="0">
              <a:cs typeface="Posterama" panose="020B0504020200020000" pitchFamily="34" charset="0"/>
            </a:endParaRP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F3B9F353-002B-4A4D-A316-70D952EDA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7297"/>
            <a:ext cx="4524664" cy="3412969"/>
          </a:xfrm>
        </p:spPr>
        <p:txBody>
          <a:bodyPr rtlCol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 rtl="0">
              <a:lnSpc>
                <a:spcPct val="110000"/>
              </a:lnSpc>
            </a:pPr>
            <a:r>
              <a:rPr lang="ru-RU" sz="1800" noProof="0"/>
              <a:t>Образец текста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9890B2B-FFC6-4C7C-A617-67144F1E3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255" y="0"/>
            <a:ext cx="5115697" cy="6858000"/>
          </a:xfrm>
          <a:prstGeom prst="rect">
            <a:avLst/>
          </a:prstGeom>
        </p:spPr>
      </p:pic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8CD8768C-8806-4DE0-82CC-275A2EC6D4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79592" y="740664"/>
            <a:ext cx="2798762" cy="260604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5" name="Рисунок 23">
            <a:extLst>
              <a:ext uri="{FF2B5EF4-FFF2-40B4-BE49-F238E27FC236}">
                <a16:creationId xmlns:a16="http://schemas.microsoft.com/office/drawing/2014/main" id="{68CB9DF9-86EB-48CF-B212-F2B290C56F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8824" y="740664"/>
            <a:ext cx="2798762" cy="260604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6" name="Рисунок 23">
            <a:extLst>
              <a:ext uri="{FF2B5EF4-FFF2-40B4-BE49-F238E27FC236}">
                <a16:creationId xmlns:a16="http://schemas.microsoft.com/office/drawing/2014/main" id="{554B2207-3993-41B6-AF63-EBB48DACAB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79592" y="3529584"/>
            <a:ext cx="2798762" cy="260604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Рисунок 23">
            <a:extLst>
              <a:ext uri="{FF2B5EF4-FFF2-40B4-BE49-F238E27FC236}">
                <a16:creationId xmlns:a16="http://schemas.microsoft.com/office/drawing/2014/main" id="{DE0340D8-BC7E-4431-A7A7-8D634C8A19F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69680" y="3529584"/>
            <a:ext cx="2798762" cy="2606040"/>
          </a:xfrm>
          <a:solidFill>
            <a:schemeClr val="accent6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3B850FF-6169-4056-8077-06FFA93A536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58411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425450"/>
            <a:ext cx="11274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694" y="1949450"/>
            <a:ext cx="11274612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alpha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20ГГ</a:t>
            </a:r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alpha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noProof="0"/>
              <a:t>Образец текста нижнего колонтитула</a:t>
            </a:r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alpha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3B850FF-6169-4056-8077-06FFA93A5366}" type="slidenum">
              <a:rPr lang="ru-RU" noProof="0" smtClean="0"/>
              <a:pPr/>
              <a:t>‹#›</a:t>
            </a:fld>
            <a:endParaRPr lang="ru-RU" noProof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Рисунок 13" descr="Изображение в положении сидя&#10;&#10;Описание сформировано автоматически">
            <a:extLst>
              <a:ext uri="{FF2B5EF4-FFF2-40B4-BE49-F238E27FC236}">
                <a16:creationId xmlns:a16="http://schemas.microsoft.com/office/drawing/2014/main" id="{BC526B7A-4801-4FD1-95C8-03AF22629E87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8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46" r:id="rId4"/>
    <p:sldLayoutId id="2147483734" r:id="rId5"/>
    <p:sldLayoutId id="2147483752" r:id="rId6"/>
    <p:sldLayoutId id="2147483737" r:id="rId7"/>
    <p:sldLayoutId id="2147483750" r:id="rId8"/>
    <p:sldLayoutId id="2147483745" r:id="rId9"/>
    <p:sldLayoutId id="2147483751" r:id="rId10"/>
    <p:sldLayoutId id="2147483733" r:id="rId11"/>
    <p:sldLayoutId id="2147483744" r:id="rId12"/>
    <p:sldLayoutId id="2147483736" r:id="rId13"/>
    <p:sldLayoutId id="2147483739" r:id="rId14"/>
    <p:sldLayoutId id="2147483740" r:id="rId15"/>
    <p:sldLayoutId id="2147483741" r:id="rId16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0DDE03-5881-4143-92C0-900FD2200E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021380"/>
            <a:ext cx="5257800" cy="2833528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Николай </a:t>
            </a:r>
            <a:r>
              <a:rPr lang="en-US" dirty="0"/>
              <a:t>II</a:t>
            </a:r>
            <a:r>
              <a:rPr lang="ru-RU" dirty="0"/>
              <a:t>: начало правления. Политическое развитие страны в 1894-1904 гг.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C250E6-60C6-4D98-8C94-8D2F836D8F2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696286" y="740664"/>
            <a:ext cx="4545983" cy="5394960"/>
          </a:xfrm>
        </p:spPr>
      </p:pic>
    </p:spTree>
    <p:extLst>
      <p:ext uri="{BB962C8B-B14F-4D97-AF65-F5344CB8AC3E}">
        <p14:creationId xmlns:p14="http://schemas.microsoft.com/office/powerpoint/2010/main" val="73229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393192"/>
            <a:ext cx="6174298" cy="2130552"/>
          </a:xfrm>
        </p:spPr>
        <p:txBody>
          <a:bodyPr rtlCol="0"/>
          <a:lstStyle/>
          <a:p>
            <a:pPr rtl="0"/>
            <a:r>
              <a:rPr lang="ru-RU" dirty="0"/>
              <a:t>Программа-максимум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046765"/>
          </a:xfrm>
        </p:spPr>
        <p:txBody>
          <a:bodyPr rtlCol="0">
            <a:normAutofit/>
          </a:bodyPr>
          <a:lstStyle/>
          <a:p>
            <a:pPr marL="514350" indent="-514350" rtl="0">
              <a:buAutoNum type="arabicPeriod"/>
            </a:pPr>
            <a:r>
              <a:rPr lang="ru-RU" b="1" dirty="0"/>
              <a:t>Победа пролетарской революции</a:t>
            </a:r>
          </a:p>
          <a:p>
            <a:pPr marL="514350" indent="-514350" rtl="0">
              <a:buAutoNum type="arabicPeriod"/>
            </a:pPr>
            <a:r>
              <a:rPr lang="ru-RU" b="1" dirty="0"/>
              <a:t>Установление диктатуры пролетариата</a:t>
            </a:r>
          </a:p>
          <a:p>
            <a:pPr marL="514350" indent="-514350" rtl="0">
              <a:buAutoNum type="arabicPeriod"/>
            </a:pPr>
            <a:r>
              <a:rPr lang="ru-RU" b="1" dirty="0"/>
              <a:t>Переход к социализму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329168" y="897622"/>
            <a:ext cx="4242311" cy="4974671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9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398" y="687898"/>
            <a:ext cx="6140741" cy="813731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Большевики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1753299"/>
            <a:ext cx="5367526" cy="4121092"/>
          </a:xfrm>
        </p:spPr>
        <p:txBody>
          <a:bodyPr rtlCol="0">
            <a:normAutofit fontScale="85000" lnSpcReduction="10000"/>
          </a:bodyPr>
          <a:lstStyle/>
          <a:p>
            <a:pPr rtl="0"/>
            <a:r>
              <a:rPr lang="ru-RU" sz="2400" b="1" dirty="0"/>
              <a:t>Лидер большевиков – В.И. Ленин.</a:t>
            </a:r>
          </a:p>
          <a:p>
            <a:pPr rtl="0"/>
            <a:r>
              <a:rPr lang="ru-RU" sz="2400" dirty="0"/>
              <a:t>Большевики </a:t>
            </a:r>
            <a:r>
              <a:rPr lang="ru-RU" sz="2400" b="1" dirty="0"/>
              <a:t>за</a:t>
            </a:r>
            <a:r>
              <a:rPr lang="ru-RU" sz="2400" dirty="0"/>
              <a:t>:</a:t>
            </a:r>
          </a:p>
          <a:p>
            <a:pPr marL="514350" indent="-514350" rtl="0">
              <a:buAutoNum type="arabicPeriod"/>
            </a:pPr>
            <a:r>
              <a:rPr lang="ru-RU" sz="2400" dirty="0"/>
              <a:t>Замкнутая, законспирированная организация со строгой дисциплиной, жестким подчинением.</a:t>
            </a:r>
          </a:p>
          <a:p>
            <a:pPr marL="514350" indent="-514350" rtl="0">
              <a:buAutoNum type="arabicPeriod"/>
            </a:pPr>
            <a:r>
              <a:rPr lang="ru-RU" sz="2400" dirty="0"/>
              <a:t>Буржуазия – контрреволюционная сила.</a:t>
            </a:r>
          </a:p>
          <a:p>
            <a:pPr marL="514350" indent="-514350" rtl="0">
              <a:buAutoNum type="arabicPeriod"/>
            </a:pPr>
            <a:r>
              <a:rPr lang="ru-RU" sz="2400" dirty="0"/>
              <a:t>Революционное свержение самодержавия в ходе вооруженного восстания.</a:t>
            </a:r>
          </a:p>
          <a:p>
            <a:pPr marL="514350" indent="-514350" rtl="0">
              <a:buAutoNum type="arabicPeriod"/>
            </a:pPr>
            <a:r>
              <a:rPr lang="ru-RU" sz="2400" dirty="0"/>
              <a:t>Главная сила революции – пролетариат.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9" y="1014984"/>
            <a:ext cx="4107328" cy="232257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13448" y="3575650"/>
            <a:ext cx="4107329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63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398" y="687898"/>
            <a:ext cx="6140741" cy="813731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Меньшевики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1753299"/>
            <a:ext cx="5367526" cy="4121092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ru-RU" sz="2400" b="1" dirty="0"/>
              <a:t>Лидер меньшевиков – Л. Мартов (Ю.О. </a:t>
            </a:r>
            <a:r>
              <a:rPr lang="ru-RU" sz="2400" b="1" dirty="0" err="1"/>
              <a:t>Цедербаум</a:t>
            </a:r>
            <a:r>
              <a:rPr lang="ru-RU" sz="2400" b="1" dirty="0"/>
              <a:t>)</a:t>
            </a:r>
          </a:p>
          <a:p>
            <a:pPr rtl="0"/>
            <a:r>
              <a:rPr lang="ru-RU" sz="2400" dirty="0"/>
              <a:t>Меньшевики </a:t>
            </a:r>
            <a:r>
              <a:rPr lang="ru-RU" sz="2400" b="1" dirty="0"/>
              <a:t>за</a:t>
            </a:r>
            <a:r>
              <a:rPr lang="ru-RU" sz="2400" dirty="0"/>
              <a:t>:</a:t>
            </a:r>
          </a:p>
          <a:p>
            <a:pPr marL="457200" indent="-457200" rtl="0">
              <a:buAutoNum type="arabicPeriod"/>
            </a:pPr>
            <a:r>
              <a:rPr lang="ru-RU" sz="2400" dirty="0"/>
              <a:t>Открытая партия, в которой уживаются любые точки зрения.</a:t>
            </a:r>
          </a:p>
          <a:p>
            <a:pPr marL="457200" indent="-457200" rtl="0">
              <a:buAutoNum type="arabicPeriod"/>
            </a:pPr>
            <a:r>
              <a:rPr lang="ru-RU" sz="2400" dirty="0"/>
              <a:t>Главная сила революции – либеральная буржуазия, а пролетариат – союзник.</a:t>
            </a:r>
          </a:p>
          <a:p>
            <a:pPr marL="457200" indent="-457200" rtl="0">
              <a:buAutoNum type="arabicPeriod"/>
            </a:pPr>
            <a:r>
              <a:rPr lang="ru-RU" sz="2400" dirty="0"/>
              <a:t>Реакционная сила – крестьянство.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9" y="1021086"/>
            <a:ext cx="4107328" cy="231037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52337" y="3575650"/>
            <a:ext cx="4029551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99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398" y="687898"/>
            <a:ext cx="6140741" cy="813731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Создание ПСР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1753298"/>
            <a:ext cx="5367526" cy="4416803"/>
          </a:xfrm>
        </p:spPr>
        <p:txBody>
          <a:bodyPr rtlCol="0">
            <a:normAutofit fontScale="32500" lnSpcReduction="20000"/>
          </a:bodyPr>
          <a:lstStyle/>
          <a:p>
            <a:pPr algn="ctr" rtl="0"/>
            <a:r>
              <a:rPr lang="ru-RU" sz="5500" b="1" dirty="0"/>
              <a:t>1898 г. – создание Партии социалистов-революционеров.</a:t>
            </a:r>
          </a:p>
          <a:p>
            <a:pPr algn="ctr" rtl="0"/>
            <a:r>
              <a:rPr lang="ru-RU" sz="5500" b="1" dirty="0"/>
              <a:t>Лидер – В.М. Чернов</a:t>
            </a:r>
          </a:p>
          <a:p>
            <a:pPr rtl="0"/>
            <a:r>
              <a:rPr lang="ru-RU" sz="5500" b="1" dirty="0"/>
              <a:t>Программа партии</a:t>
            </a:r>
            <a:r>
              <a:rPr lang="ru-RU" sz="5500" dirty="0"/>
              <a:t>: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Подготовка народа к революции.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Свержение самодержавия.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Реакционная сила – буржуазия.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Установление «народовластия», которое должно провозгласить всенародно избранное Учредительное собрание.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Форма территориального устройства – федерация.</a:t>
            </a:r>
          </a:p>
          <a:p>
            <a:pPr marL="514350" indent="-514350" rtl="0">
              <a:buAutoNum type="arabicPeriod"/>
            </a:pPr>
            <a:r>
              <a:rPr lang="ru-RU" sz="5500" dirty="0"/>
              <a:t>Тактика – индивидуальный террор.</a:t>
            </a:r>
          </a:p>
          <a:p>
            <a:pPr rtl="0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8" y="1014984"/>
            <a:ext cx="4107328" cy="232257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13448" y="3575650"/>
            <a:ext cx="4107328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6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615" y="1266739"/>
            <a:ext cx="6140741" cy="813731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Создание партии кадетов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2147583"/>
            <a:ext cx="5367526" cy="3833768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/>
              <a:t>1904 г. – создание нелегальной организации «Союз освобождения».</a:t>
            </a:r>
          </a:p>
          <a:p>
            <a:pPr rtl="0"/>
            <a:r>
              <a:rPr lang="ru-RU" b="1" dirty="0"/>
              <a:t>1905 г. – создание партии кадетов </a:t>
            </a:r>
            <a:r>
              <a:rPr lang="ru-RU" dirty="0"/>
              <a:t>(КД – конституционные демократы).</a:t>
            </a:r>
          </a:p>
          <a:p>
            <a:pPr rtl="0"/>
            <a:r>
              <a:rPr lang="ru-RU" b="1" dirty="0"/>
              <a:t>Программа партии</a:t>
            </a:r>
            <a:r>
              <a:rPr lang="ru-RU" dirty="0"/>
              <a:t>:</a:t>
            </a:r>
          </a:p>
          <a:p>
            <a:pPr marL="514350" indent="-514350" rtl="0">
              <a:buAutoNum type="arabicPeriod"/>
            </a:pPr>
            <a:r>
              <a:rPr lang="ru-RU" dirty="0"/>
              <a:t>Образование конституционной монархии</a:t>
            </a:r>
          </a:p>
          <a:p>
            <a:pPr marL="514350" indent="-514350" rtl="0">
              <a:buAutoNum type="arabicPeriod"/>
            </a:pPr>
            <a:r>
              <a:rPr lang="ru-RU" dirty="0"/>
              <a:t>Проведение всеобщих выборов</a:t>
            </a:r>
          </a:p>
          <a:p>
            <a:pPr marL="514350" indent="-514350" rtl="0">
              <a:buAutoNum type="arabicPeriod"/>
            </a:pPr>
            <a:r>
              <a:rPr lang="ru-RU" dirty="0"/>
              <a:t>Защита интересов трудящихся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7" y="1014984"/>
            <a:ext cx="4107327" cy="232257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13447" y="3575650"/>
            <a:ext cx="4107326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58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393192"/>
            <a:ext cx="6174298" cy="2130552"/>
          </a:xfrm>
        </p:spPr>
        <p:txBody>
          <a:bodyPr rtlCol="0"/>
          <a:lstStyle/>
          <a:p>
            <a:pPr rtl="0"/>
            <a:r>
              <a:rPr lang="ru-RU" dirty="0"/>
              <a:t>Николай </a:t>
            </a:r>
            <a:r>
              <a:rPr lang="en-US" dirty="0"/>
              <a:t>II</a:t>
            </a:r>
            <a:r>
              <a:rPr lang="ru-RU" dirty="0"/>
              <a:t> 1894-1917 гг.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046765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/>
              <a:t>Является </a:t>
            </a:r>
            <a:r>
              <a:rPr lang="ru-RU" b="1" dirty="0"/>
              <a:t>последним императором Российской империи </a:t>
            </a:r>
            <a:r>
              <a:rPr lang="ru-RU" dirty="0"/>
              <a:t>из династии Романовых.</a:t>
            </a:r>
          </a:p>
          <a:p>
            <a:pPr rtl="0"/>
            <a:r>
              <a:rPr lang="ru-RU" dirty="0"/>
              <a:t>Старший сын Александра </a:t>
            </a:r>
            <a:r>
              <a:rPr lang="en-US" dirty="0"/>
              <a:t>III.</a:t>
            </a:r>
            <a:endParaRPr lang="ru-RU" dirty="0"/>
          </a:p>
          <a:p>
            <a:pPr rtl="0"/>
            <a:r>
              <a:rPr lang="ru-RU" dirty="0"/>
              <a:t>Воспитанием императора занимался англичанин Карл </a:t>
            </a:r>
            <a:r>
              <a:rPr lang="ru-RU" dirty="0" err="1"/>
              <a:t>Хис</a:t>
            </a:r>
            <a:r>
              <a:rPr lang="ru-RU" dirty="0"/>
              <a:t>, поэтому Николай в совершенстве владел английским языком и был обучен разным наукам.</a:t>
            </a:r>
          </a:p>
          <a:p>
            <a:pPr rtl="0"/>
            <a:r>
              <a:rPr lang="ru-RU" b="1" dirty="0"/>
              <a:t>Увлекался военным делом</a:t>
            </a:r>
            <a:r>
              <a:rPr lang="ru-RU" dirty="0"/>
              <a:t>, географией и правом. В 19 лет имел звание полковника.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329168" y="568324"/>
            <a:ext cx="4242311" cy="571500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68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393192"/>
            <a:ext cx="6174298" cy="2130552"/>
          </a:xfrm>
        </p:spPr>
        <p:txBody>
          <a:bodyPr rtlCol="0"/>
          <a:lstStyle/>
          <a:p>
            <a:pPr rtl="0"/>
            <a:r>
              <a:rPr lang="ru-RU" dirty="0"/>
              <a:t>Коротко о Николае </a:t>
            </a:r>
            <a:r>
              <a:rPr lang="en-US" dirty="0"/>
              <a:t>II</a:t>
            </a: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046765"/>
          </a:xfrm>
        </p:spPr>
        <p:txBody>
          <a:bodyPr rtlCol="0">
            <a:normAutofit fontScale="70000" lnSpcReduction="20000"/>
          </a:bodyPr>
          <a:lstStyle/>
          <a:p>
            <a:pPr marL="514350" indent="-514350" rtl="0">
              <a:buAutoNum type="arabicPeriod"/>
            </a:pPr>
            <a:r>
              <a:rPr lang="ru-RU" dirty="0"/>
              <a:t>За 9 месяцев посетил Грецию, Египет, Индию, Китай, города России.</a:t>
            </a:r>
          </a:p>
          <a:p>
            <a:pPr marL="514350" indent="-514350" rtl="0">
              <a:buAutoNum type="arabicPeriod"/>
            </a:pPr>
            <a:r>
              <a:rPr lang="ru-RU" dirty="0"/>
              <a:t>С 1894 года не менял своего образа: короткая стрижка с пробором на правую сторону, ухоженные усы и округлая борода.</a:t>
            </a:r>
          </a:p>
          <a:p>
            <a:pPr marL="514350" indent="-514350" rtl="0">
              <a:buAutoNum type="arabicPeriod"/>
            </a:pPr>
            <a:r>
              <a:rPr lang="ru-RU" dirty="0"/>
              <a:t>Парикмахер посещал Николая </a:t>
            </a:r>
            <a:r>
              <a:rPr lang="en-US" dirty="0"/>
              <a:t>II </a:t>
            </a:r>
            <a:r>
              <a:rPr lang="ru-RU" dirty="0"/>
              <a:t>2-3 раза в месяц.</a:t>
            </a:r>
          </a:p>
          <a:p>
            <a:pPr marL="514350" indent="-514350" rtl="0">
              <a:buAutoNum type="arabicPeriod"/>
            </a:pPr>
            <a:r>
              <a:rPr lang="ru-RU" dirty="0"/>
              <a:t>В браке с Марией Фёдоровной родилось четыре девочки и один мальчик.</a:t>
            </a:r>
          </a:p>
          <a:p>
            <a:pPr marL="514350" indent="-514350" rtl="0">
              <a:buAutoNum type="arabicPeriod"/>
            </a:pPr>
            <a:r>
              <a:rPr lang="ru-RU" dirty="0"/>
              <a:t>Считал, что ответственность за судьбу России лежит на нем, и он отвечает за неё перед Богом.</a:t>
            </a:r>
          </a:p>
          <a:p>
            <a:pPr marL="514350" indent="-514350" rtl="0">
              <a:buAutoNum type="arabicPeriod"/>
            </a:pPr>
            <a:r>
              <a:rPr lang="ru-RU" dirty="0"/>
              <a:t>Являлся заядлым курильщиком. Ввёл традицию совместного семейного курения.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329168" y="698624"/>
            <a:ext cx="4242311" cy="5454399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634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393192"/>
            <a:ext cx="6174298" cy="2130552"/>
          </a:xfrm>
        </p:spPr>
        <p:txBody>
          <a:bodyPr rtlCol="0"/>
          <a:lstStyle/>
          <a:p>
            <a:pPr rtl="0"/>
            <a:r>
              <a:rPr lang="ru-RU" dirty="0"/>
              <a:t>Приход к власти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046765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/>
              <a:t>В 1894 году умирает Александр </a:t>
            </a:r>
            <a:r>
              <a:rPr lang="en-US" dirty="0"/>
              <a:t>III</a:t>
            </a:r>
            <a:r>
              <a:rPr lang="ru-RU" dirty="0"/>
              <a:t>.</a:t>
            </a:r>
          </a:p>
          <a:p>
            <a:pPr rtl="0"/>
            <a:r>
              <a:rPr lang="ru-RU" dirty="0"/>
              <a:t>В 1895 году Николай </a:t>
            </a:r>
            <a:r>
              <a:rPr lang="en-US" dirty="0"/>
              <a:t>II</a:t>
            </a:r>
            <a:r>
              <a:rPr lang="ru-RU" dirty="0"/>
              <a:t> заявил, что будет </a:t>
            </a:r>
            <a:r>
              <a:rPr lang="ru-RU" b="1" dirty="0"/>
              <a:t>охранять основы самодержавия</a:t>
            </a:r>
            <a:r>
              <a:rPr lang="ru-RU" dirty="0"/>
              <a:t>, как его «незабвенный покойный родитель».</a:t>
            </a:r>
          </a:p>
          <a:p>
            <a:pPr rtl="0"/>
            <a:r>
              <a:rPr lang="ru-RU" dirty="0"/>
              <a:t>В 1896 году состоялась </a:t>
            </a:r>
            <a:r>
              <a:rPr lang="ru-RU" b="1" dirty="0"/>
              <a:t>коронация Николая </a:t>
            </a:r>
            <a:r>
              <a:rPr lang="en-US" b="1" dirty="0"/>
              <a:t>II </a:t>
            </a:r>
            <a:r>
              <a:rPr lang="ru-RU" b="1" dirty="0"/>
              <a:t>на Ходынском поле </a:t>
            </a:r>
            <a:r>
              <a:rPr lang="ru-RU" dirty="0"/>
              <a:t>(Москва). </a:t>
            </a:r>
          </a:p>
          <a:p>
            <a:pPr rtl="0"/>
            <a:r>
              <a:rPr lang="ru-RU" dirty="0"/>
              <a:t>Желая расположить к себе народ, император велел раздать всем подарки – эмалированную кружку и сладости. </a:t>
            </a:r>
            <a:r>
              <a:rPr lang="ru-RU" b="1" dirty="0"/>
              <a:t>Началась давка</a:t>
            </a:r>
            <a:r>
              <a:rPr lang="ru-RU" dirty="0"/>
              <a:t>, в ходе которой погибло 1300 человек.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329168" y="882941"/>
            <a:ext cx="4242311" cy="5092117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2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398" y="687898"/>
            <a:ext cx="6140741" cy="1947672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Взгляды на перспективы развития России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2860646"/>
            <a:ext cx="5367526" cy="2854354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ru-RU" sz="2000" b="1" dirty="0"/>
              <a:t>С.Ю. Витте – министр финансов</a:t>
            </a:r>
            <a:r>
              <a:rPr lang="ru-RU" sz="2000" dirty="0"/>
              <a:t>. Считал приоритетными экономические реформы. Главная задача – индустриализация страны, создание современной промышленности.</a:t>
            </a:r>
          </a:p>
          <a:p>
            <a:pPr rtl="0"/>
            <a:r>
              <a:rPr lang="ru-RU" sz="2000" b="1" dirty="0"/>
              <a:t>В.К. Плеве – министр внутренних дел</a:t>
            </a:r>
            <a:r>
              <a:rPr lang="ru-RU" sz="2000" dirty="0"/>
              <a:t>. Считал, что у России «своя отдельная история и специальный строй». Нельзя допустить реформы, которые бы совершались стремительно под давлением «заведомых революционеров».</a:t>
            </a:r>
          </a:p>
          <a:p>
            <a:pPr rtl="0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8" y="1014984"/>
            <a:ext cx="4107329" cy="232257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13448" y="3575650"/>
            <a:ext cx="4123944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763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B4790-9373-45EB-B7D9-55C919806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3192"/>
            <a:ext cx="4524956" cy="2130552"/>
          </a:xfrm>
        </p:spPr>
        <p:txBody>
          <a:bodyPr rtlCol="0"/>
          <a:lstStyle/>
          <a:p>
            <a:pPr rtl="0"/>
            <a:r>
              <a:rPr lang="ru-RU" dirty="0"/>
              <a:t>Оживление общественного движения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D0CE80-526E-48B1-B2DA-C85E67C0F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7297"/>
            <a:ext cx="4524664" cy="3412969"/>
          </a:xfrm>
        </p:spPr>
        <p:txBody>
          <a:bodyPr rtlCol="0" anchor="t" anchorCtr="0">
            <a:noAutofit/>
          </a:bodyPr>
          <a:lstStyle/>
          <a:p>
            <a:pPr rtl="0"/>
            <a:r>
              <a:rPr lang="ru-RU" dirty="0"/>
              <a:t>С 1899 года – </a:t>
            </a:r>
            <a:r>
              <a:rPr lang="ru-RU" i="1" dirty="0"/>
              <a:t>студенческие беспорядки</a:t>
            </a:r>
            <a:r>
              <a:rPr lang="ru-RU" dirty="0"/>
              <a:t>, выступавшие за восстановление университетской автономии.</a:t>
            </a:r>
          </a:p>
          <a:p>
            <a:pPr rtl="0"/>
            <a:r>
              <a:rPr lang="ru-RU" dirty="0"/>
              <a:t>С 1902 года – </a:t>
            </a:r>
            <a:r>
              <a:rPr lang="ru-RU" i="1" dirty="0"/>
              <a:t>крестьянские волнения </a:t>
            </a:r>
            <a:r>
              <a:rPr lang="ru-RU" dirty="0"/>
              <a:t>в южных губерниях России. Причина – малоземелье. </a:t>
            </a:r>
          </a:p>
          <a:p>
            <a:pPr rtl="0"/>
            <a:r>
              <a:rPr lang="ru-RU" dirty="0"/>
              <a:t>С 1903 года – </a:t>
            </a:r>
            <a:r>
              <a:rPr lang="ru-RU" i="1" dirty="0"/>
              <a:t>массовые рабочие выступления</a:t>
            </a:r>
            <a:r>
              <a:rPr lang="ru-RU" dirty="0"/>
              <a:t> с требованием введения 8-часового рабочего дня, увеличения зарплаты.</a:t>
            </a:r>
          </a:p>
          <a:p>
            <a:pPr rtl="0"/>
            <a:r>
              <a:rPr lang="ru-RU" dirty="0"/>
              <a:t>С 1899 года – </a:t>
            </a:r>
            <a:r>
              <a:rPr lang="ru-RU" i="1" dirty="0"/>
              <a:t>национальные движения </a:t>
            </a:r>
            <a:r>
              <a:rPr lang="ru-RU" dirty="0"/>
              <a:t>за уравнения в правах.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2E14100-F835-4C99-9055-0F12058286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5879592" y="740664"/>
            <a:ext cx="2798762" cy="2587751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733BA33-AE5B-45E8-B9BD-9163D1AF1A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8878824" y="740664"/>
            <a:ext cx="2798762" cy="2587750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7330ACA-B8F2-4749-A572-895C6975B4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/>
          <a:stretch/>
        </p:blipFill>
        <p:spPr>
          <a:xfrm>
            <a:off x="5879592" y="3529584"/>
            <a:ext cx="2798762" cy="2606040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E0F719B-40D6-4669-945A-BF20CF680BC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/>
          <a:stretch/>
        </p:blipFill>
        <p:spPr>
          <a:xfrm>
            <a:off x="8964723" y="3529584"/>
            <a:ext cx="2712863" cy="2606040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CB87F6-DDB9-4203-B293-91A0DBC60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847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163585"/>
            <a:ext cx="7130643" cy="2130552"/>
          </a:xfrm>
        </p:spPr>
        <p:txBody>
          <a:bodyPr rtlCol="0"/>
          <a:lstStyle/>
          <a:p>
            <a:pPr rtl="0"/>
            <a:r>
              <a:rPr lang="ru-RU" sz="4000" dirty="0"/>
              <a:t>«</a:t>
            </a:r>
            <a:r>
              <a:rPr lang="ru-RU" sz="4000" dirty="0" err="1"/>
              <a:t>Зубатовский</a:t>
            </a:r>
            <a:r>
              <a:rPr lang="ru-RU" sz="4000" dirty="0"/>
              <a:t> социализм» («зубатовщина») 1902-1903 гг.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605556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sz="2000" dirty="0"/>
              <a:t>Рабочее движение нарастало.</a:t>
            </a:r>
          </a:p>
          <a:p>
            <a:pPr rtl="0"/>
            <a:r>
              <a:rPr lang="ru-RU" sz="2000" b="1" dirty="0"/>
              <a:t>С.В. Зубатов </a:t>
            </a:r>
            <a:r>
              <a:rPr lang="ru-RU" sz="2000" dirty="0"/>
              <a:t>– начальник Московского охранного отделения.</a:t>
            </a:r>
          </a:p>
          <a:p>
            <a:pPr rtl="0"/>
            <a:r>
              <a:rPr lang="ru-RU" sz="2000" b="1" dirty="0"/>
              <a:t>Цель</a:t>
            </a:r>
            <a:r>
              <a:rPr lang="ru-RU" sz="2000" dirty="0"/>
              <a:t> – контроль рабочего движения во избежание появления революционных настроений.</a:t>
            </a:r>
          </a:p>
          <a:p>
            <a:pPr rtl="0"/>
            <a:r>
              <a:rPr lang="ru-RU" sz="2000" b="1" dirty="0"/>
              <a:t>Задача</a:t>
            </a:r>
            <a:r>
              <a:rPr lang="ru-RU" sz="2000" dirty="0"/>
              <a:t> – внушить рабочим, что им нужно пойти на уступки государства, чтобы улучшить своё материальное положение.</a:t>
            </a:r>
          </a:p>
          <a:p>
            <a:pPr rtl="0"/>
            <a:r>
              <a:rPr lang="ru-RU" sz="2000" dirty="0"/>
              <a:t>Организовал </a:t>
            </a:r>
            <a:r>
              <a:rPr lang="ru-RU" sz="2000" b="1" dirty="0"/>
              <a:t>легальные рабочие организации</a:t>
            </a:r>
            <a:r>
              <a:rPr lang="ru-RU" sz="2000" dirty="0"/>
              <a:t>, которые контролировались полицией.</a:t>
            </a:r>
          </a:p>
          <a:p>
            <a:pPr rtl="0"/>
            <a:r>
              <a:rPr lang="ru-RU" sz="2000" dirty="0"/>
              <a:t>Члены </a:t>
            </a:r>
            <a:r>
              <a:rPr lang="ru-RU" sz="2000" dirty="0" err="1"/>
              <a:t>зубатовских</a:t>
            </a:r>
            <a:r>
              <a:rPr lang="ru-RU" sz="2000" dirty="0"/>
              <a:t> организаций, понимая, что их положение облегчено не будет, приняли участие в рабочих стачках.</a:t>
            </a:r>
          </a:p>
          <a:p>
            <a:pPr rtl="0"/>
            <a:r>
              <a:rPr lang="ru-RU" sz="2000" dirty="0"/>
              <a:t>Зубатова в 1903 году отправили в отставку.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882612" y="882941"/>
            <a:ext cx="3135423" cy="5092117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02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65114-0355-4D19-9113-93130B3EC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398" y="687898"/>
            <a:ext cx="6140741" cy="813731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Создание РСДРП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12BB8A-9200-4610-BA7C-A6095EE22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223" y="1753299"/>
            <a:ext cx="5367526" cy="4121092"/>
          </a:xfrm>
        </p:spPr>
        <p:txBody>
          <a:bodyPr rtlCol="0">
            <a:normAutofit/>
          </a:bodyPr>
          <a:lstStyle/>
          <a:p>
            <a:pPr algn="ctr" rtl="0"/>
            <a:r>
              <a:rPr lang="ru-RU" b="1" dirty="0"/>
              <a:t>1898 г. – создание Российской социал-демократической рабочей партии (РСДРП).</a:t>
            </a:r>
          </a:p>
          <a:p>
            <a:pPr algn="ctr" rtl="0"/>
            <a:r>
              <a:rPr lang="ru-RU" dirty="0"/>
              <a:t>В 1903 году на </a:t>
            </a:r>
            <a:r>
              <a:rPr lang="en-US" dirty="0"/>
              <a:t>II </a:t>
            </a:r>
            <a:r>
              <a:rPr lang="ru-RU" dirty="0"/>
              <a:t>съезде РСДРП были приняты устав и программа партии.</a:t>
            </a:r>
          </a:p>
          <a:p>
            <a:pPr rtl="0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ED15B2-5A37-4992-B758-F650744AD8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013448" y="1014984"/>
            <a:ext cx="4107329" cy="232257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40F3D6-7D7D-487C-88CC-23A425AE73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7013448" y="3575650"/>
            <a:ext cx="4107328" cy="2193867"/>
          </a:xfr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4A52A-BBC9-424C-B7FC-90581F09A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3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71F5DD0-1F4C-45C4-8BEC-33AB4B47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84" y="393192"/>
            <a:ext cx="6174298" cy="2130552"/>
          </a:xfrm>
        </p:spPr>
        <p:txBody>
          <a:bodyPr rtlCol="0"/>
          <a:lstStyle/>
          <a:p>
            <a:pPr rtl="0"/>
            <a:r>
              <a:rPr lang="ru-RU" dirty="0"/>
              <a:t>Программа-минимум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ECA5D41-8779-43E7-AC6F-3AFF24624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4" y="2088859"/>
            <a:ext cx="6174298" cy="4046765"/>
          </a:xfrm>
        </p:spPr>
        <p:txBody>
          <a:bodyPr rtlCol="0">
            <a:normAutofit fontScale="77500" lnSpcReduction="20000"/>
          </a:bodyPr>
          <a:lstStyle/>
          <a:p>
            <a:pPr marL="514350" indent="-514350" rtl="0">
              <a:buAutoNum type="arabicPeriod"/>
            </a:pPr>
            <a:r>
              <a:rPr lang="ru-RU" b="1" dirty="0"/>
              <a:t>Свержение самодержавия</a:t>
            </a:r>
          </a:p>
          <a:p>
            <a:pPr marL="514350" indent="-514350" rtl="0">
              <a:buAutoNum type="arabicPeriod"/>
            </a:pPr>
            <a:r>
              <a:rPr lang="ru-RU" dirty="0"/>
              <a:t>Установление </a:t>
            </a:r>
            <a:r>
              <a:rPr lang="ru-RU" b="1" dirty="0"/>
              <a:t>демократической республики</a:t>
            </a:r>
          </a:p>
          <a:p>
            <a:pPr marL="514350" indent="-514350" rtl="0">
              <a:buAutoNum type="arabicPeriod"/>
            </a:pPr>
            <a:r>
              <a:rPr lang="ru-RU" dirty="0"/>
              <a:t>Введение </a:t>
            </a:r>
            <a:r>
              <a:rPr lang="ru-RU" b="1" dirty="0"/>
              <a:t>всеобщего избирательного права и демократических свобод</a:t>
            </a:r>
          </a:p>
          <a:p>
            <a:pPr marL="514350" indent="-514350" rtl="0">
              <a:buAutoNum type="arabicPeriod"/>
            </a:pPr>
            <a:r>
              <a:rPr lang="ru-RU" b="1" dirty="0"/>
              <a:t>Широкое местное самоуправление</a:t>
            </a:r>
          </a:p>
          <a:p>
            <a:pPr marL="514350" indent="-514350" rtl="0">
              <a:buAutoNum type="arabicPeriod"/>
            </a:pPr>
            <a:r>
              <a:rPr lang="ru-RU" dirty="0"/>
              <a:t>Право наций на </a:t>
            </a:r>
            <a:r>
              <a:rPr lang="ru-RU" b="1" dirty="0"/>
              <a:t>самоопределение и их равноправие</a:t>
            </a:r>
          </a:p>
          <a:p>
            <a:pPr marL="514350" indent="-514350" rtl="0">
              <a:buAutoNum type="arabicPeriod"/>
            </a:pPr>
            <a:r>
              <a:rPr lang="ru-RU" b="1" dirty="0"/>
              <a:t>Отмена выкупных </a:t>
            </a:r>
            <a:r>
              <a:rPr lang="ru-RU" dirty="0"/>
              <a:t>платежей </a:t>
            </a:r>
          </a:p>
          <a:p>
            <a:pPr marL="514350" indent="-514350" rtl="0">
              <a:buAutoNum type="arabicPeriod"/>
            </a:pPr>
            <a:r>
              <a:rPr lang="ru-RU" b="1" dirty="0"/>
              <a:t>Восьмичасовой рабочий день</a:t>
            </a:r>
            <a:r>
              <a:rPr lang="ru-RU" dirty="0"/>
              <a:t>, отмена сверхурочных работ и штрафов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5884F0-C48A-45A9-A8BE-181304834F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7329168" y="897622"/>
            <a:ext cx="4242311" cy="4974671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A21BC8-8853-41B4-91F9-DD94F793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0106" y="6416675"/>
            <a:ext cx="2743200" cy="365125"/>
          </a:xfrm>
        </p:spPr>
        <p:txBody>
          <a:bodyPr rtlCol="0"/>
          <a:lstStyle/>
          <a:p>
            <a:pPr rtl="0"/>
            <a:fld id="{73B850FF-6169-4056-8077-06FFA93A5366}" type="slidenum">
              <a:rPr lang="ru-RU" smtClean="0"/>
              <a:pPr rtl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1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appledVTI">
  <a:themeElements>
    <a:clrScheme name="Custom 81">
      <a:dk1>
        <a:sysClr val="windowText" lastClr="000000"/>
      </a:dk1>
      <a:lt1>
        <a:sysClr val="window" lastClr="FFFFFF"/>
      </a:lt1>
      <a:dk2>
        <a:srgbClr val="21363B"/>
      </a:dk2>
      <a:lt2>
        <a:srgbClr val="F4F2F0"/>
      </a:lt2>
      <a:accent1>
        <a:srgbClr val="758468"/>
      </a:accent1>
      <a:accent2>
        <a:srgbClr val="B5A7AC"/>
      </a:accent2>
      <a:accent3>
        <a:srgbClr val="CC9C6F"/>
      </a:accent3>
      <a:accent4>
        <a:srgbClr val="767640"/>
      </a:accent4>
      <a:accent5>
        <a:srgbClr val="A5B295"/>
      </a:accent5>
      <a:accent6>
        <a:srgbClr val="C19DA7"/>
      </a:accent6>
      <a:hlink>
        <a:srgbClr val="D13D6E"/>
      </a:hlink>
      <a:folHlink>
        <a:srgbClr val="6C9D92"/>
      </a:folHlink>
    </a:clrScheme>
    <a:fontScheme name="Custom 67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2848738_TF67070595_Win32" id="{07266974-E84E-48EC-9C13-48755D3242AC}" vid="{BAFA4A27-5FAA-46EE-B6C1-9C3D21C7AA7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241377AF-B80E-4F93-8088-50DE225F34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41D0F8-A96E-436B-B6A7-2AFF6F30F9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8EF3A0-5A01-4576-8764-452FD3A2CB70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Примеси</Template>
  <TotalTime>105</TotalTime>
  <Words>713</Words>
  <Application>Microsoft Office PowerPoint</Application>
  <PresentationFormat>Широкоэкранный</PresentationFormat>
  <Paragraphs>93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DappledVTI</vt:lpstr>
      <vt:lpstr>Николай II: начало правления. Политическое развитие страны в 1894-1904 гг.</vt:lpstr>
      <vt:lpstr>Николай II 1894-1917 гг.</vt:lpstr>
      <vt:lpstr>Коротко о Николае II</vt:lpstr>
      <vt:lpstr>Приход к власти</vt:lpstr>
      <vt:lpstr>Взгляды на перспективы развития России</vt:lpstr>
      <vt:lpstr>Оживление общественного движения</vt:lpstr>
      <vt:lpstr>«Зубатовский социализм» («зубатовщина») 1902-1903 гг.</vt:lpstr>
      <vt:lpstr>Создание РСДРП</vt:lpstr>
      <vt:lpstr>Программа-минимум</vt:lpstr>
      <vt:lpstr>Программа-максимум</vt:lpstr>
      <vt:lpstr>Большевики</vt:lpstr>
      <vt:lpstr>Меньшевики</vt:lpstr>
      <vt:lpstr>Создание ПСР</vt:lpstr>
      <vt:lpstr>Создание партии кадетов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II: начало правления. Политическое развитие страны в 1894-1904 гг.</dc:title>
  <dc:creator>Валерия Калинина</dc:creator>
  <cp:lastModifiedBy>Валерия Калинина</cp:lastModifiedBy>
  <cp:revision>3</cp:revision>
  <dcterms:created xsi:type="dcterms:W3CDTF">2022-02-10T14:45:01Z</dcterms:created>
  <dcterms:modified xsi:type="dcterms:W3CDTF">2022-02-10T16:34:37Z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