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78" r:id="rId6"/>
    <p:sldId id="285" r:id="rId7"/>
    <p:sldId id="284" r:id="rId8"/>
    <p:sldId id="267" r:id="rId9"/>
    <p:sldId id="289" r:id="rId10"/>
    <p:sldId id="283" r:id="rId11"/>
    <p:sldId id="290" r:id="rId12"/>
    <p:sldId id="291" r:id="rId13"/>
    <p:sldId id="287" r:id="rId14"/>
    <p:sldId id="292" r:id="rId1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28" userDrawn="1">
          <p15:clr>
            <a:srgbClr val="A4A3A4"/>
          </p15:clr>
        </p15:guide>
        <p15:guide id="2" orient="horz" pos="9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BEB9AA"/>
    <a:srgbClr val="C0C9C2"/>
    <a:srgbClr val="AA9D92"/>
    <a:srgbClr val="F2F1EE"/>
    <a:srgbClr val="D8D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595" autoAdjust="0"/>
  </p:normalViewPr>
  <p:slideViewPr>
    <p:cSldViewPr snapToGrid="0">
      <p:cViewPr varScale="1">
        <p:scale>
          <a:sx n="113" d="100"/>
          <a:sy n="113" d="100"/>
        </p:scale>
        <p:origin x="456" y="114"/>
      </p:cViewPr>
      <p:guideLst>
        <p:guide pos="4128"/>
        <p:guide orient="horz" pos="960"/>
      </p:guideLst>
    </p:cSldViewPr>
  </p:slideViewPr>
  <p:outlineViewPr>
    <p:cViewPr>
      <p:scale>
        <a:sx n="33" d="100"/>
        <a:sy n="33" d="100"/>
      </p:scale>
      <p:origin x="0" y="-4027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91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56E6020-4209-49A3-9DC4-18264096E7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797462-F1DD-4E64-BC14-F17A0F34B5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97A548B-1AC5-4384-A8A9-2956134B809D}" type="datetime1">
              <a:rPr lang="ru-RU" smtClean="0"/>
              <a:t>17.05.2022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075F0E3-AC70-4B5A-BCEB-9E3C021C86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48F68B5-925F-4468-95B3-EA77C29C34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8A06BE-7519-4B21-9E1D-AE6D6E69C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3830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5AE8F-FB01-4F97-85F4-39880E0AF313}" type="datetime1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A9B2C62-FE30-453D-946B-754E9E42C84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2232635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Междустрочный</a:t>
            </a:r>
            <a:r>
              <a:rPr lang="ru-RU" dirty="0"/>
              <a:t> интервал + номера страниц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9B2C62-FE30-453D-946B-754E9E42C845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73754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9612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97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295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919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610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489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868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528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5241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9B2C62-FE30-453D-946B-754E9E42C84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786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звани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21">
            <a:extLst>
              <a:ext uri="{FF2B5EF4-FFF2-40B4-BE49-F238E27FC236}">
                <a16:creationId xmlns:a16="http://schemas.microsoft.com/office/drawing/2014/main" id="{F2964EA8-200F-47C5-90C2-1DBA3D6D7C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28700" y="5078187"/>
            <a:ext cx="3222058" cy="964620"/>
          </a:xfrm>
        </p:spPr>
        <p:txBody>
          <a:bodyPr rtlCol="0">
            <a:noAutofit/>
          </a:bodyPr>
          <a:lstStyle>
            <a:lvl1pPr marL="0" indent="0"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Рисунок 19">
            <a:extLst>
              <a:ext uri="{FF2B5EF4-FFF2-40B4-BE49-F238E27FC236}">
                <a16:creationId xmlns:a16="http://schemas.microsoft.com/office/drawing/2014/main" id="{7878E298-5074-4E51-993E-34931A897F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21413" y="0"/>
            <a:ext cx="4941887" cy="5726113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42D26D0E-18C6-4DB1-B3A5-75E29BD65B17}"/>
              </a:ext>
            </a:extLst>
          </p:cNvPr>
          <p:cNvCxnSpPr>
            <a:cxnSpLocks/>
          </p:cNvCxnSpPr>
          <p:nvPr userDrawn="1"/>
        </p:nvCxnSpPr>
        <p:spPr>
          <a:xfrm>
            <a:off x="1028700" y="457211"/>
            <a:ext cx="1142999" cy="0"/>
          </a:xfrm>
          <a:prstGeom prst="line">
            <a:avLst/>
          </a:prstGeom>
          <a:noFill/>
          <a:ln w="15875" cap="flat" cmpd="sng" algn="ctr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/>
        </p:spPr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89B90B-5C3C-4760-9360-5AE10BF87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513" y="876299"/>
            <a:ext cx="5181486" cy="2242441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90000"/>
              </a:lnSpc>
              <a:defRPr lang="en-US" sz="7200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ts val="65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с 3 столбцами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0337C3D7-7DDB-42A8-901A-EC153DD274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0300" y="0"/>
            <a:ext cx="4953000" cy="3302000"/>
          </a:xfrm>
        </p:spPr>
        <p:txBody>
          <a:bodyPr rtlCol="0"/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27B95226-A076-4D55-B408-1389A2F8C7A0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1028700" y="3556002"/>
            <a:ext cx="3108960" cy="2286000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u="none" strike="noStrike" kern="1200" cap="none" spc="0" normalizeH="0" noProof="0">
                <a:ln>
                  <a:noFill/>
                </a:ln>
                <a:solidFill>
                  <a:srgbClr val="C0C9C2">
                    <a:lumMod val="50000"/>
                  </a:srgbClr>
                </a:solidFill>
                <a:effectLst/>
                <a:uLnTx/>
                <a:uFillTx/>
                <a:latin typeface="Biome Light" panose="020B0303030204020804" pitchFamily="34" charset="0"/>
                <a:ea typeface="+mn-ea"/>
                <a:cs typeface="Biome Light" panose="020B0303030204020804" pitchFamily="34" charset="0"/>
              </a:rPr>
              <a:t>Вставьте текст</a:t>
            </a:r>
            <a:endParaRPr lang="ru-RU" sz="1400">
              <a:solidFill>
                <a:srgbClr val="C0C9C2">
                  <a:lumMod val="50000"/>
                </a:srgb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rtl="0"/>
            <a:endParaRPr lang="ru-RU" sz="1600" dirty="0">
              <a:solidFill>
                <a:schemeClr val="tx2">
                  <a:lumMod val="50000"/>
                </a:scheme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86673F10-179D-4539-AA33-AE34EC0457EF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4541520" y="3556001"/>
            <a:ext cx="3108960" cy="2285999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u="none" strike="noStrike" kern="1200" cap="none" spc="0" normalizeH="0" noProof="0">
                <a:ln>
                  <a:noFill/>
                </a:ln>
                <a:solidFill>
                  <a:srgbClr val="C0C9C2">
                    <a:lumMod val="50000"/>
                  </a:srgbClr>
                </a:solidFill>
                <a:effectLst/>
                <a:uLnTx/>
                <a:uFillTx/>
                <a:latin typeface="Biome Light" panose="020B0303030204020804" pitchFamily="34" charset="0"/>
                <a:ea typeface="+mn-ea"/>
                <a:cs typeface="Biome Light" panose="020B0303030204020804" pitchFamily="34" charset="0"/>
              </a:rPr>
              <a:t>Вставьте текст</a:t>
            </a:r>
            <a:endParaRPr lang="ru-RU" sz="1400">
              <a:solidFill>
                <a:srgbClr val="C0C9C2">
                  <a:lumMod val="50000"/>
                </a:srgb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rtl="0"/>
            <a:endParaRPr lang="ru-RU" sz="1600" dirty="0">
              <a:solidFill>
                <a:schemeClr val="tx2">
                  <a:lumMod val="50000"/>
                </a:scheme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id="{EB6CFC30-1A59-4D28-9E30-0FF7D632C6A2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8054340" y="3556001"/>
            <a:ext cx="3108960" cy="2285999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u="none" strike="noStrike" kern="1200" cap="none" spc="0" normalizeH="0" noProof="0">
                <a:ln>
                  <a:noFill/>
                </a:ln>
                <a:solidFill>
                  <a:srgbClr val="C0C9C2">
                    <a:lumMod val="50000"/>
                  </a:srgbClr>
                </a:solidFill>
                <a:effectLst/>
                <a:uLnTx/>
                <a:uFillTx/>
                <a:latin typeface="Biome Light" panose="020B0303030204020804" pitchFamily="34" charset="0"/>
                <a:ea typeface="+mn-ea"/>
                <a:cs typeface="Biome Light" panose="020B0303030204020804" pitchFamily="34" charset="0"/>
              </a:rPr>
              <a:t>Вставьте текст</a:t>
            </a:r>
            <a:endParaRPr lang="ru-RU" sz="1400">
              <a:solidFill>
                <a:srgbClr val="C0C9C2">
                  <a:lumMod val="50000"/>
                </a:srgb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latin typeface="Biome Light" panose="020B0303030204020804" pitchFamily="34" charset="0"/>
              <a:ea typeface="+mn-ea"/>
              <a:cs typeface="Biome Light" panose="020B0303030204020804" pitchFamily="34" charset="0"/>
            </a:endParaRPr>
          </a:p>
          <a:p>
            <a:pPr rtl="0"/>
            <a:endParaRPr lang="ru-RU" sz="1600" dirty="0">
              <a:solidFill>
                <a:schemeClr val="tx2">
                  <a:lumMod val="50000"/>
                </a:schemeClr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</p:txBody>
      </p:sp>
      <p:sp>
        <p:nvSpPr>
          <p:cNvPr id="24" name="Дата 3">
            <a:extLst>
              <a:ext uri="{FF2B5EF4-FFF2-40B4-BE49-F238E27FC236}">
                <a16:creationId xmlns:a16="http://schemas.microsoft.com/office/drawing/2014/main" id="{C4F3CC75-F9FA-4F77-9DD5-7E6C0F5C98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1998B1AD-F79A-468B-A3DD-1B1E99031AC8}" type="datetime1">
              <a:rPr lang="ru-RU" smtClean="0"/>
              <a:t>17.05.2022</a:t>
            </a:fld>
            <a:endParaRPr lang="ru-RU" dirty="0"/>
          </a:p>
        </p:txBody>
      </p:sp>
      <p:sp>
        <p:nvSpPr>
          <p:cNvPr id="25" name="Номер слайда 5">
            <a:extLst>
              <a:ext uri="{FF2B5EF4-FFF2-40B4-BE49-F238E27FC236}">
                <a16:creationId xmlns:a16="http://schemas.microsoft.com/office/drawing/2014/main" id="{93B5B65C-5DE0-4F81-8115-758CDB591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F4A2ACE-2D85-4F78-818F-BBA6F6F0C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5530" y="539225"/>
            <a:ext cx="3924300" cy="243438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7200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1000"/>
              </a:spcBef>
              <a:buFont typeface="Arial" panose="020B0604020202020204" pitchFamily="34" charset="0"/>
            </a:pPr>
            <a:r>
              <a:rPr lang="ru-RU"/>
              <a:t>Заголовок слайда</a:t>
            </a:r>
            <a:endParaRPr lang="ru-RU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E4DCD8D3-DF79-446E-9961-5797EE888B4C}"/>
              </a:ext>
            </a:extLst>
          </p:cNvPr>
          <p:cNvCxnSpPr>
            <a:cxnSpLocks/>
          </p:cNvCxnSpPr>
          <p:nvPr userDrawn="1"/>
        </p:nvCxnSpPr>
        <p:spPr>
          <a:xfrm>
            <a:off x="1028700" y="457211"/>
            <a:ext cx="1142999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Дата 3">
            <a:extLst>
              <a:ext uri="{FF2B5EF4-FFF2-40B4-BE49-F238E27FC236}">
                <a16:creationId xmlns:a16="http://schemas.microsoft.com/office/drawing/2014/main" id="{FCB4EDDC-C544-421C-905C-A4D40D98A5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91065627-8B18-4CF3-B0D7-7C84D98D6BB5}" type="datetime1">
              <a:rPr lang="ru-RU" noProof="0" smtClean="0"/>
              <a:t>17.05.2022</a:t>
            </a:fld>
            <a:endParaRPr lang="ru-RU" noProof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id="{D9CBFDBF-2D2B-469A-9B2F-72F90474FB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BA55D6-2810-4163-9D43-FEDA674E2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829" y="573503"/>
            <a:ext cx="10156826" cy="136959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7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C9E87E0B-D644-4037-B322-715C648BAD3B}"/>
              </a:ext>
            </a:extLst>
          </p:cNvPr>
          <p:cNvCxnSpPr>
            <a:cxnSpLocks/>
          </p:cNvCxnSpPr>
          <p:nvPr userDrawn="1"/>
        </p:nvCxnSpPr>
        <p:spPr>
          <a:xfrm>
            <a:off x="1028700" y="457211"/>
            <a:ext cx="1142999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6419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15">
            <a:extLst>
              <a:ext uri="{FF2B5EF4-FFF2-40B4-BE49-F238E27FC236}">
                <a16:creationId xmlns:a16="http://schemas.microsoft.com/office/drawing/2014/main" id="{940246AD-CE4F-4FD8-BCF6-5BA9ED62AC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10300" y="3543302"/>
            <a:ext cx="4953000" cy="2849562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0" name="Рисунок 13">
            <a:extLst>
              <a:ext uri="{FF2B5EF4-FFF2-40B4-BE49-F238E27FC236}">
                <a16:creationId xmlns:a16="http://schemas.microsoft.com/office/drawing/2014/main" id="{F8ECBB79-D5D3-4ECE-99F9-1B6834629E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0300" y="465138"/>
            <a:ext cx="4953000" cy="2849562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1" name="Текст 22">
            <a:extLst>
              <a:ext uri="{FF2B5EF4-FFF2-40B4-BE49-F238E27FC236}">
                <a16:creationId xmlns:a16="http://schemas.microsoft.com/office/drawing/2014/main" id="{C667C6DE-A3D4-4738-B7FC-43FB39FD7A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1917" y="517972"/>
            <a:ext cx="2956560" cy="1333500"/>
          </a:xfrm>
        </p:spPr>
        <p:txBody>
          <a:bodyPr rtlCol="0">
            <a:noAutofit/>
          </a:bodyPr>
          <a:lstStyle>
            <a:lvl1pPr marL="0" indent="0">
              <a:lnSpc>
                <a:spcPct val="90000"/>
              </a:lnSpc>
              <a:buNone/>
              <a:defRPr sz="88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01</a:t>
            </a:r>
          </a:p>
        </p:txBody>
      </p:sp>
      <p:sp>
        <p:nvSpPr>
          <p:cNvPr id="12" name="Текст 18">
            <a:extLst>
              <a:ext uri="{FF2B5EF4-FFF2-40B4-BE49-F238E27FC236}">
                <a16:creationId xmlns:a16="http://schemas.microsoft.com/office/drawing/2014/main" id="{12C18C04-19C8-4ECC-83E8-6E65128CEF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40130" y="2009776"/>
            <a:ext cx="3924300" cy="2849562"/>
          </a:xfrm>
        </p:spPr>
        <p:txBody>
          <a:bodyPr rtlCol="0">
            <a:normAutofit/>
          </a:bodyPr>
          <a:lstStyle>
            <a:lvl1pPr marL="0" indent="0">
              <a:buNone/>
              <a:defRPr sz="16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2">
                    <a:lumMod val="50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4D14E5D8-EB42-4C87-B4AE-4746909A2D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9813" y="5067300"/>
            <a:ext cx="3913187" cy="1319213"/>
          </a:xfrm>
        </p:spPr>
        <p:txBody>
          <a:bodyPr rtlCol="0">
            <a:normAutofit/>
          </a:bodyPr>
          <a:lstStyle>
            <a:lvl1pPr>
              <a:defRPr lang="en-US" sz="1600" kern="12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Дата 3">
            <a:extLst>
              <a:ext uri="{FF2B5EF4-FFF2-40B4-BE49-F238E27FC236}">
                <a16:creationId xmlns:a16="http://schemas.microsoft.com/office/drawing/2014/main" id="{0649945F-7BBD-4042-AA34-709CE3402E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91701F81-F902-4554-8320-3CF457976334}" type="datetime1">
              <a:rPr lang="ru-RU" noProof="0" smtClean="0"/>
              <a:t>17.05.2022</a:t>
            </a:fld>
            <a:endParaRPr lang="ru-RU" noProof="0"/>
          </a:p>
        </p:txBody>
      </p:sp>
      <p:sp>
        <p:nvSpPr>
          <p:cNvPr id="21" name="Номер слайда 5">
            <a:extLst>
              <a:ext uri="{FF2B5EF4-FFF2-40B4-BE49-F238E27FC236}">
                <a16:creationId xmlns:a16="http://schemas.microsoft.com/office/drawing/2014/main" id="{51936C4A-DE5F-4BFE-AED0-47E48CD460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F981B703-4F1F-41A6-AD71-3FFB2820FF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0130" y="465136"/>
            <a:ext cx="3935647" cy="1340615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дня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Текст 27">
            <a:extLst>
              <a:ext uri="{FF2B5EF4-FFF2-40B4-BE49-F238E27FC236}">
                <a16:creationId xmlns:a16="http://schemas.microsoft.com/office/drawing/2014/main" id="{661D25CF-5413-4949-A54A-8716608406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58050" y="2000250"/>
            <a:ext cx="4667250" cy="3398837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5" name="Дата 3">
            <a:extLst>
              <a:ext uri="{FF2B5EF4-FFF2-40B4-BE49-F238E27FC236}">
                <a16:creationId xmlns:a16="http://schemas.microsoft.com/office/drawing/2014/main" id="{224E3A4F-8479-4D38-A6D4-85F0883F37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36CF0316-E726-4AFC-A72F-4114753F7CD6}" type="datetime1">
              <a:rPr lang="ru-RU" noProof="0" smtClean="0"/>
              <a:t>17.05.2022</a:t>
            </a:fld>
            <a:endParaRPr lang="ru-RU" noProof="0"/>
          </a:p>
        </p:txBody>
      </p:sp>
      <p:sp>
        <p:nvSpPr>
          <p:cNvPr id="36" name="Номер слайда 5">
            <a:extLst>
              <a:ext uri="{FF2B5EF4-FFF2-40B4-BE49-F238E27FC236}">
                <a16:creationId xmlns:a16="http://schemas.microsoft.com/office/drawing/2014/main" id="{D5A5341A-4863-40E8-8B9A-FB4E71925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D2FED0-CD95-48B0-B54A-1F64F952C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513" y="876299"/>
            <a:ext cx="5181486" cy="2242441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7200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ts val="65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8EF5E91-A275-4181-9C62-BC0773AD0512}"/>
              </a:ext>
            </a:extLst>
          </p:cNvPr>
          <p:cNvCxnSpPr>
            <a:cxnSpLocks/>
          </p:cNvCxnSpPr>
          <p:nvPr userDrawn="1"/>
        </p:nvCxnSpPr>
        <p:spPr>
          <a:xfrm>
            <a:off x="1028700" y="457211"/>
            <a:ext cx="1142999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271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5">
            <a:extLst>
              <a:ext uri="{FF2B5EF4-FFF2-40B4-BE49-F238E27FC236}">
                <a16:creationId xmlns:a16="http://schemas.microsoft.com/office/drawing/2014/main" id="{423630CA-0A51-4B04-A57B-9E412A8FCD1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47137" y="3862387"/>
            <a:ext cx="2316163" cy="2538413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3C994AE8-9E30-418E-8361-5D851AFA42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10300" y="3854450"/>
            <a:ext cx="2316163" cy="2538413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3D4E5783-2917-458E-BE61-F3D5AAA8F9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0300" y="465138"/>
            <a:ext cx="4953000" cy="3090862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B1D734B5-5F1C-4E34-81FF-AD75105E839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1917" y="517972"/>
            <a:ext cx="2956560" cy="1333500"/>
          </a:xfrm>
        </p:spPr>
        <p:txBody>
          <a:bodyPr rtlCol="0">
            <a:noAutofit/>
          </a:bodyPr>
          <a:lstStyle>
            <a:lvl1pPr marL="0" indent="0">
              <a:lnSpc>
                <a:spcPct val="90000"/>
              </a:lnSpc>
              <a:buNone/>
              <a:defRPr sz="88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01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65757DE8-43D6-4A47-ABC9-B39EC8016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40130" y="2009775"/>
            <a:ext cx="3924300" cy="4391025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2">
                    <a:lumMod val="50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Дата 3">
            <a:extLst>
              <a:ext uri="{FF2B5EF4-FFF2-40B4-BE49-F238E27FC236}">
                <a16:creationId xmlns:a16="http://schemas.microsoft.com/office/drawing/2014/main" id="{984C97B0-0D42-4831-9ABD-390370C0F0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F1B585B7-1DAD-4382-9AD8-79320F6119B1}" type="datetime1">
              <a:rPr lang="ru-RU" noProof="0" smtClean="0"/>
              <a:t>17.05.2022</a:t>
            </a:fld>
            <a:endParaRPr lang="ru-RU" noProof="0"/>
          </a:p>
        </p:txBody>
      </p:sp>
      <p:sp>
        <p:nvSpPr>
          <p:cNvPr id="31" name="Номер слайда 5">
            <a:extLst>
              <a:ext uri="{FF2B5EF4-FFF2-40B4-BE49-F238E27FC236}">
                <a16:creationId xmlns:a16="http://schemas.microsoft.com/office/drawing/2014/main" id="{CE8438DF-723C-49AB-AD18-1C40F107F5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32FDE8-62A6-4290-88E6-2795313DE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465137"/>
            <a:ext cx="3935647" cy="1340615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рыв раздел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21">
            <a:extLst>
              <a:ext uri="{FF2B5EF4-FFF2-40B4-BE49-F238E27FC236}">
                <a16:creationId xmlns:a16="http://schemas.microsoft.com/office/drawing/2014/main" id="{BC85317C-3A2D-483F-B913-714129E195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73045" y="2426610"/>
            <a:ext cx="2378075" cy="1111250"/>
          </a:xfrm>
        </p:spPr>
        <p:txBody>
          <a:bodyPr rtlCol="0">
            <a:noAutofit/>
          </a:bodyPr>
          <a:lstStyle>
            <a:lvl1pPr marL="0" indent="0">
              <a:lnSpc>
                <a:spcPct val="90000"/>
              </a:lnSpc>
              <a:buNone/>
              <a:defRPr sz="8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02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5DFEC7-1EEC-4FF2-868A-9799EA69FE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7155" y="2714986"/>
            <a:ext cx="6674802" cy="65532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Щелкните, чтобы изменить образец</a:t>
            </a:r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график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Дата 3">
            <a:extLst>
              <a:ext uri="{FF2B5EF4-FFF2-40B4-BE49-F238E27FC236}">
                <a16:creationId xmlns:a16="http://schemas.microsoft.com/office/drawing/2014/main" id="{6E394D08-059F-42CF-AB8C-ED21F3BFB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C5CFD7-6E8C-4329-80EA-39C9D8F85C48}" type="datetime1">
              <a:rPr lang="ru-RU" noProof="0" smtClean="0"/>
              <a:t>17.05.2022</a:t>
            </a:fld>
            <a:endParaRPr lang="ru-RU" noProof="0"/>
          </a:p>
        </p:txBody>
      </p:sp>
      <p:sp>
        <p:nvSpPr>
          <p:cNvPr id="15" name="Номер слайда 5">
            <a:extLst>
              <a:ext uri="{FF2B5EF4-FFF2-40B4-BE49-F238E27FC236}">
                <a16:creationId xmlns:a16="http://schemas.microsoft.com/office/drawing/2014/main" id="{BDF7B388-741A-4181-9A9E-D8FA8EC49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Дата 3">
            <a:extLst>
              <a:ext uri="{FF2B5EF4-FFF2-40B4-BE49-F238E27FC236}">
                <a16:creationId xmlns:a16="http://schemas.microsoft.com/office/drawing/2014/main" id="{6E394D08-059F-42CF-AB8C-ED21F3BFB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2F179787-88E9-49B6-B3D5-A23F5747F2C5}" type="datetime1">
              <a:rPr lang="ru-RU" noProof="0" smtClean="0"/>
              <a:t>17.05.2022</a:t>
            </a:fld>
            <a:endParaRPr lang="ru-RU" noProof="0"/>
          </a:p>
        </p:txBody>
      </p:sp>
      <p:sp>
        <p:nvSpPr>
          <p:cNvPr id="15" name="Номер слайда 5">
            <a:extLst>
              <a:ext uri="{FF2B5EF4-FFF2-40B4-BE49-F238E27FC236}">
                <a16:creationId xmlns:a16="http://schemas.microsoft.com/office/drawing/2014/main" id="{BDF7B388-741A-4181-9A9E-D8FA8EC49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2364FFEF-B933-46C6-A918-A80C987DB7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2147" y="0"/>
            <a:ext cx="3938588" cy="6400800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pic>
        <p:nvPicPr>
          <p:cNvPr id="4" name="Рисунок 3" hidden="1">
            <a:extLst>
              <a:ext uri="{FF2B5EF4-FFF2-40B4-BE49-F238E27FC236}">
                <a16:creationId xmlns:a16="http://schemas.microsoft.com/office/drawing/2014/main" id="{59E5EAF8-68C2-4910-8F66-D9320B9574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47967" y="2105933"/>
            <a:ext cx="5297883" cy="1024217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3BE48E1-D3BE-4B52-B2EC-13A514CB0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7966" y="2105933"/>
            <a:ext cx="5297883" cy="2237467"/>
          </a:xfrm>
        </p:spPr>
        <p:txBody>
          <a:bodyPr rtlCol="0" anchor="t">
            <a:normAutofit/>
          </a:bodyPr>
          <a:lstStyle>
            <a:lvl1pPr>
              <a:lnSpc>
                <a:spcPct val="150000"/>
              </a:lnSpc>
              <a:spcBef>
                <a:spcPts val="1000"/>
              </a:spcBef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1674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Дата 3">
            <a:extLst>
              <a:ext uri="{FF2B5EF4-FFF2-40B4-BE49-F238E27FC236}">
                <a16:creationId xmlns:a16="http://schemas.microsoft.com/office/drawing/2014/main" id="{50815B22-13FE-47CD-9F79-73704A278B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F205536-CA8F-4B07-8025-8173118AC95E}" type="datetime1">
              <a:rPr lang="ru-RU" noProof="0" smtClean="0"/>
              <a:t>17.05.2022</a:t>
            </a:fld>
            <a:endParaRPr lang="ru-RU" noProof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id="{D7669539-CB64-44F5-999D-7B9E61F8AF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2BA076-F3B9-47CB-80C2-BE29F157D04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54075" y="1625600"/>
            <a:ext cx="10499725" cy="4860925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909627E-FE70-43A1-B0CB-4D4F6C32C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4074" y="122239"/>
            <a:ext cx="10499725" cy="1355724"/>
          </a:xfr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lang="en-US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Текст 22">
            <a:extLst>
              <a:ext uri="{FF2B5EF4-FFF2-40B4-BE49-F238E27FC236}">
                <a16:creationId xmlns:a16="http://schemas.microsoft.com/office/drawing/2014/main" id="{41BF345D-81AF-4851-83A1-62339848905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1917" y="517972"/>
            <a:ext cx="3108960" cy="1333500"/>
          </a:xfrm>
        </p:spPr>
        <p:txBody>
          <a:bodyPr rtlCol="0">
            <a:noAutofit/>
          </a:bodyPr>
          <a:lstStyle>
            <a:lvl1pPr marL="0" indent="0">
              <a:lnSpc>
                <a:spcPct val="90000"/>
              </a:lnSpc>
              <a:buNone/>
              <a:defRPr sz="8800" b="1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01</a:t>
            </a:r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EC4F3A57-45ED-498D-858C-3EE63DF129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36601" y="3552677"/>
            <a:ext cx="1874874" cy="2848123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2" name="Рисунок 20">
            <a:extLst>
              <a:ext uri="{FF2B5EF4-FFF2-40B4-BE49-F238E27FC236}">
                <a16:creationId xmlns:a16="http://schemas.microsoft.com/office/drawing/2014/main" id="{1AC5BB09-E3BA-4948-93B3-EDCAAB80311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101197" y="3552677"/>
            <a:ext cx="1874874" cy="2848123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Рисунок 20">
            <a:extLst>
              <a:ext uri="{FF2B5EF4-FFF2-40B4-BE49-F238E27FC236}">
                <a16:creationId xmlns:a16="http://schemas.microsoft.com/office/drawing/2014/main" id="{BF83C6B7-5484-4586-8830-098BDCD9C98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66324" y="3552677"/>
            <a:ext cx="1874874" cy="2848123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4" name="Рисунок 20">
            <a:extLst>
              <a:ext uri="{FF2B5EF4-FFF2-40B4-BE49-F238E27FC236}">
                <a16:creationId xmlns:a16="http://schemas.microsoft.com/office/drawing/2014/main" id="{0C5663B1-EED6-4D80-A7C2-19E1366387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39069" y="3552677"/>
            <a:ext cx="1874874" cy="2848123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5" name="Рисунок 20">
            <a:extLst>
              <a:ext uri="{FF2B5EF4-FFF2-40B4-BE49-F238E27FC236}">
                <a16:creationId xmlns:a16="http://schemas.microsoft.com/office/drawing/2014/main" id="{D21E7B61-407B-40A7-9AF6-0D7E7106BC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96046" y="3552677"/>
            <a:ext cx="1874874" cy="2848123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0" name="Дата 3">
            <a:extLst>
              <a:ext uri="{FF2B5EF4-FFF2-40B4-BE49-F238E27FC236}">
                <a16:creationId xmlns:a16="http://schemas.microsoft.com/office/drawing/2014/main" id="{415C3ACC-5A8A-46E6-BA0D-90ADD27E2F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19863E3B-BC9B-4D1D-91C8-CB38CFB345F9}" type="datetime1">
              <a:rPr lang="ru-RU" noProof="0" smtClean="0"/>
              <a:t>17.05.2022</a:t>
            </a:fld>
            <a:endParaRPr lang="ru-RU" noProof="0"/>
          </a:p>
        </p:txBody>
      </p:sp>
      <p:sp>
        <p:nvSpPr>
          <p:cNvPr id="31" name="Номер слайда 5">
            <a:extLst>
              <a:ext uri="{FF2B5EF4-FFF2-40B4-BE49-F238E27FC236}">
                <a16:creationId xmlns:a16="http://schemas.microsoft.com/office/drawing/2014/main" id="{0D00A5C2-DCEE-4CB3-9307-61EB88B1D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E8CB70-B054-4294-AD29-EE7A75C72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651507"/>
            <a:ext cx="8991563" cy="1005839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defRPr lang="en-US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E0D608-4E7A-4014-9F62-CB43A0C839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6638" y="2717800"/>
            <a:ext cx="1866900" cy="711200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Имя</a:t>
            </a:r>
          </a:p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9C3A63B0-4EEA-45BC-A016-5FDA0969EA0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86100" y="2718405"/>
            <a:ext cx="1866900" cy="711200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Имя</a:t>
            </a:r>
          </a:p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7" name="Текст 3">
            <a:extLst>
              <a:ext uri="{FF2B5EF4-FFF2-40B4-BE49-F238E27FC236}">
                <a16:creationId xmlns:a16="http://schemas.microsoft.com/office/drawing/2014/main" id="{7080679B-5220-4478-B631-7112F870B7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43500" y="2718405"/>
            <a:ext cx="1866900" cy="711200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Имя</a:t>
            </a:r>
          </a:p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8" name="Текст 3">
            <a:extLst>
              <a:ext uri="{FF2B5EF4-FFF2-40B4-BE49-F238E27FC236}">
                <a16:creationId xmlns:a16="http://schemas.microsoft.com/office/drawing/2014/main" id="{9E4F61A3-2797-46FB-ACA7-0443E3BBDD2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39070" y="2718405"/>
            <a:ext cx="1866900" cy="711200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Имя</a:t>
            </a:r>
          </a:p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9" name="Текст 3">
            <a:extLst>
              <a:ext uri="{FF2B5EF4-FFF2-40B4-BE49-F238E27FC236}">
                <a16:creationId xmlns:a16="http://schemas.microsoft.com/office/drawing/2014/main" id="{14ED733B-1DE9-4FDC-BD5F-2BE3BB07C9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04020" y="2718405"/>
            <a:ext cx="1866900" cy="711200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Имя</a:t>
            </a:r>
          </a:p>
          <a:p>
            <a:pPr lvl="0" rtl="0"/>
            <a:r>
              <a:rPr lang="ru-RU" noProof="0"/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2405858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с 1 столбцом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275B11D-8F3F-472B-BBCC-A4F7415AC0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8700" y="3543300"/>
            <a:ext cx="3924300" cy="3314700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99F0629D-1A5F-4F4F-90D6-430379624E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91250" y="1981200"/>
            <a:ext cx="4972050" cy="4473575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 rtl="0"/>
            <a:r>
              <a:rPr lang="ru-RU" sz="1600" noProof="0">
                <a:solidFill>
                  <a:schemeClr val="tx2">
                    <a:lumMod val="50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Образец текста</a:t>
            </a:r>
          </a:p>
        </p:txBody>
      </p:sp>
      <p:sp>
        <p:nvSpPr>
          <p:cNvPr id="17" name="Дата 3">
            <a:extLst>
              <a:ext uri="{FF2B5EF4-FFF2-40B4-BE49-F238E27FC236}">
                <a16:creationId xmlns:a16="http://schemas.microsoft.com/office/drawing/2014/main" id="{218C063B-0EE9-4FD5-A116-241C24545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265AB9B-4D6C-400A-B641-CCFA2520DE7E}" type="datetime1">
              <a:rPr lang="ru-RU" noProof="0" smtClean="0"/>
              <a:t>17.05.2022</a:t>
            </a:fld>
            <a:endParaRPr lang="ru-RU" noProof="0"/>
          </a:p>
        </p:txBody>
      </p:sp>
      <p:sp>
        <p:nvSpPr>
          <p:cNvPr id="18" name="Номер слайда 5">
            <a:extLst>
              <a:ext uri="{FF2B5EF4-FFF2-40B4-BE49-F238E27FC236}">
                <a16:creationId xmlns:a16="http://schemas.microsoft.com/office/drawing/2014/main" id="{D417B369-6569-4DCC-B684-BE1A7C5D0B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EC1A7-43C3-481E-95D0-5616242E1A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5534" y="539225"/>
            <a:ext cx="3924300" cy="243438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7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Заголовок слайда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DC6CF0E0-8FF2-4FE7-AC69-85BEFA656508}"/>
              </a:ext>
            </a:extLst>
          </p:cNvPr>
          <p:cNvCxnSpPr>
            <a:cxnSpLocks/>
          </p:cNvCxnSpPr>
          <p:nvPr userDrawn="1"/>
        </p:nvCxnSpPr>
        <p:spPr>
          <a:xfrm>
            <a:off x="1028700" y="457211"/>
            <a:ext cx="1142999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D77A09-15C2-4E47-948E-AACAFCA47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33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1B3C7A04-4CD6-4A30-895F-D2A8EC215C72}" type="datetime1">
              <a:rPr lang="ru-RU" noProof="0" smtClean="0"/>
              <a:t>17.05.2022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5450" y="64869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Biome Light" panose="020B0303030204020804" pitchFamily="34" charset="0"/>
                <a:cs typeface="Biome Light" panose="020B03030302040208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9" r:id="rId8"/>
    <p:sldLayoutId id="2147483655" r:id="rId9"/>
    <p:sldLayoutId id="2147483656" r:id="rId10"/>
    <p:sldLayoutId id="2147483658" r:id="rId11"/>
    <p:sldLayoutId id="2147483657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48" userDrawn="1">
          <p15:clr>
            <a:srgbClr val="F26B43"/>
          </p15:clr>
        </p15:guide>
        <p15:guide id="2" pos="1176" userDrawn="1">
          <p15:clr>
            <a:srgbClr val="F26B43"/>
          </p15:clr>
        </p15:guide>
        <p15:guide id="3" pos="1296" userDrawn="1">
          <p15:clr>
            <a:srgbClr val="F26B43"/>
          </p15:clr>
        </p15:guide>
        <p15:guide id="4" pos="1824" userDrawn="1">
          <p15:clr>
            <a:srgbClr val="F26B43"/>
          </p15:clr>
        </p15:guide>
        <p15:guide id="5" pos="1944" userDrawn="1">
          <p15:clr>
            <a:srgbClr val="F26B43"/>
          </p15:clr>
        </p15:guide>
        <p15:guide id="6" pos="2472" userDrawn="1">
          <p15:clr>
            <a:srgbClr val="F26B43"/>
          </p15:clr>
        </p15:guide>
        <p15:guide id="7" pos="2592" userDrawn="1">
          <p15:clr>
            <a:srgbClr val="F26B43"/>
          </p15:clr>
        </p15:guide>
        <p15:guide id="8" pos="3120" userDrawn="1">
          <p15:clr>
            <a:srgbClr val="F26B43"/>
          </p15:clr>
        </p15:guide>
        <p15:guide id="9" pos="3240" userDrawn="1">
          <p15:clr>
            <a:srgbClr val="F26B43"/>
          </p15:clr>
        </p15:guide>
        <p15:guide id="10" pos="3792" userDrawn="1">
          <p15:clr>
            <a:srgbClr val="F26B43"/>
          </p15:clr>
        </p15:guide>
        <p15:guide id="11" pos="3912" userDrawn="1">
          <p15:clr>
            <a:srgbClr val="F26B43"/>
          </p15:clr>
        </p15:guide>
        <p15:guide id="12" pos="4416" userDrawn="1">
          <p15:clr>
            <a:srgbClr val="F26B43"/>
          </p15:clr>
        </p15:guide>
        <p15:guide id="13" pos="4560" userDrawn="1">
          <p15:clr>
            <a:srgbClr val="F26B43"/>
          </p15:clr>
        </p15:guide>
        <p15:guide id="14" pos="5088" userDrawn="1">
          <p15:clr>
            <a:srgbClr val="F26B43"/>
          </p15:clr>
        </p15:guide>
        <p15:guide id="15" pos="5208" userDrawn="1">
          <p15:clr>
            <a:srgbClr val="F26B43"/>
          </p15:clr>
        </p15:guide>
        <p15:guide id="16" pos="5736" userDrawn="1">
          <p15:clr>
            <a:srgbClr val="F26B43"/>
          </p15:clr>
        </p15:guide>
        <p15:guide id="17" pos="5856" userDrawn="1">
          <p15:clr>
            <a:srgbClr val="F26B43"/>
          </p15:clr>
        </p15:guide>
        <p15:guide id="18" pos="6384" userDrawn="1">
          <p15:clr>
            <a:srgbClr val="F26B43"/>
          </p15:clr>
        </p15:guide>
        <p15:guide id="19" pos="6504" userDrawn="1">
          <p15:clr>
            <a:srgbClr val="F26B43"/>
          </p15:clr>
        </p15:guide>
        <p15:guide id="20" pos="7032" userDrawn="1">
          <p15:clr>
            <a:srgbClr val="F26B43"/>
          </p15:clr>
        </p15:guide>
        <p15:guide id="21" orient="horz" pos="288" userDrawn="1">
          <p15:clr>
            <a:srgbClr val="F26B43"/>
          </p15:clr>
        </p15:guide>
        <p15:guide id="22" orient="horz" pos="1128" userDrawn="1">
          <p15:clr>
            <a:srgbClr val="F26B43"/>
          </p15:clr>
        </p15:guide>
        <p15:guide id="23" orient="horz" pos="1248" userDrawn="1">
          <p15:clr>
            <a:srgbClr val="F26B43"/>
          </p15:clr>
        </p15:guide>
        <p15:guide id="24" orient="horz" pos="2088" userDrawn="1">
          <p15:clr>
            <a:srgbClr val="F26B43"/>
          </p15:clr>
        </p15:guide>
        <p15:guide id="25" orient="horz" pos="2232" userDrawn="1">
          <p15:clr>
            <a:srgbClr val="F26B43"/>
          </p15:clr>
        </p15:guide>
        <p15:guide id="26" orient="horz" pos="3048" userDrawn="1">
          <p15:clr>
            <a:srgbClr val="F26B43"/>
          </p15:clr>
        </p15:guide>
        <p15:guide id="27" orient="horz" pos="3192" userDrawn="1">
          <p15:clr>
            <a:srgbClr val="F26B43"/>
          </p15:clr>
        </p15:guide>
        <p15:guide id="28" orient="horz" pos="40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C9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8467C95-DF23-40B9-B265-2E6F3DE29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rtl="0"/>
            <a:r>
              <a:rPr lang="ru-RU" sz="5400" dirty="0"/>
              <a:t>Екатерина </a:t>
            </a:r>
            <a:r>
              <a:rPr lang="en-US" sz="5400" dirty="0"/>
              <a:t>II </a:t>
            </a:r>
            <a:r>
              <a:rPr lang="ru-RU" sz="5400" dirty="0"/>
              <a:t>Великая 1762-1796 гг.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27A48A35-E5E4-4A5F-9F91-BAEA4F5DF21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89DB536-6819-4D2C-B0DB-D6649F94F6C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/>
          <a:srcRect/>
          <a:stretch/>
        </p:blipFill>
        <p:spPr>
          <a:xfrm>
            <a:off x="6221413" y="0"/>
            <a:ext cx="4941887" cy="5334000"/>
          </a:xfrm>
        </p:spPr>
      </p:pic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>
            <a:extLst>
              <a:ext uri="{FF2B5EF4-FFF2-40B4-BE49-F238E27FC236}">
                <a16:creationId xmlns:a16="http://schemas.microsoft.com/office/drawing/2014/main" id="{BB74BB8A-7BAA-4A6E-9CC4-CB382C68DE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r>
              <a:rPr lang="ru-RU"/>
              <a:t>02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9055465-EA9F-436E-A0C3-64912E06B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7155" y="2714986"/>
            <a:ext cx="8067620" cy="65532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Павел </a:t>
            </a:r>
            <a:r>
              <a:rPr lang="en-US" dirty="0"/>
              <a:t>I</a:t>
            </a:r>
            <a:r>
              <a:rPr lang="ru-RU" dirty="0"/>
              <a:t> (1796-1801 гг.)</a:t>
            </a:r>
          </a:p>
        </p:txBody>
      </p:sp>
    </p:spTree>
    <p:extLst>
      <p:ext uri="{BB962C8B-B14F-4D97-AF65-F5344CB8AC3E}">
        <p14:creationId xmlns:p14="http://schemas.microsoft.com/office/powerpoint/2010/main" val="1912012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24">
            <a:extLst>
              <a:ext uri="{FF2B5EF4-FFF2-40B4-BE49-F238E27FC236}">
                <a16:creationId xmlns:a16="http://schemas.microsoft.com/office/drawing/2014/main" id="{BE394849-EE6D-4358-A824-BBF6E518EA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dirty="0"/>
              <a:t>02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EA6B7DE5-BFCC-4EEF-9609-8AA1C7CA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67" y="465137"/>
            <a:ext cx="5139267" cy="1340615"/>
          </a:xfrm>
        </p:spPr>
        <p:txBody>
          <a:bodyPr rtlCol="0"/>
          <a:lstStyle/>
          <a:p>
            <a:pPr rtl="0"/>
            <a:r>
              <a:rPr lang="ru-RU" dirty="0"/>
              <a:t>Правление Павла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0130" y="1710267"/>
            <a:ext cx="3924300" cy="4690533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ru-RU" dirty="0"/>
              <a:t>Время правления называют «непросвещенный абсолютизм», военно-полицейская диктатура.</a:t>
            </a:r>
          </a:p>
          <a:p>
            <a:pPr rtl="0"/>
            <a:r>
              <a:rPr lang="ru-RU" dirty="0"/>
              <a:t>После вступления на престол Павел решительно приступил к ломке порядков, заведённых матерью.</a:t>
            </a:r>
          </a:p>
          <a:p>
            <a:pPr rtl="0"/>
            <a:r>
              <a:rPr lang="ru-RU" dirty="0"/>
              <a:t>1797 г. – </a:t>
            </a:r>
            <a:r>
              <a:rPr lang="ru-RU" b="1" dirty="0"/>
              <a:t>отмена указа о престолонаследии.</a:t>
            </a:r>
          </a:p>
          <a:p>
            <a:pPr rtl="0"/>
            <a:r>
              <a:rPr lang="ru-RU" dirty="0"/>
              <a:t>За всё время правления – </a:t>
            </a:r>
            <a:r>
              <a:rPr lang="ru-RU" b="1" dirty="0"/>
              <a:t>наступление на привилегии дворянства.</a:t>
            </a:r>
          </a:p>
          <a:p>
            <a:pPr rtl="0"/>
            <a:r>
              <a:rPr lang="ru-RU" b="1" dirty="0"/>
              <a:t>Вернул из ссылки </a:t>
            </a:r>
            <a:r>
              <a:rPr lang="ru-RU" dirty="0"/>
              <a:t>Новикова и Радищева.</a:t>
            </a:r>
          </a:p>
          <a:p>
            <a:pPr rtl="0"/>
            <a:r>
              <a:rPr lang="ru-RU" dirty="0"/>
              <a:t>1797 г. – </a:t>
            </a:r>
            <a:r>
              <a:rPr lang="ru-RU" b="1" dirty="0"/>
              <a:t>указ о трёхдневной барщине </a:t>
            </a:r>
            <a:r>
              <a:rPr lang="ru-RU" dirty="0"/>
              <a:t>(работать не больше трёх раз в неделю, запрет работать по воскресным дням)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C80FA98-D238-41BC-848B-15F7D2C9D0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/>
        </p:blipFill>
        <p:spPr>
          <a:xfrm>
            <a:off x="6815667" y="433966"/>
            <a:ext cx="3924300" cy="3090862"/>
          </a:xfr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71DE959-F62C-476A-A8B1-B4C0E3CC7B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/>
          <a:srcRect/>
          <a:stretch/>
        </p:blipFill>
        <p:spPr>
          <a:xfrm>
            <a:off x="6210300" y="3862388"/>
            <a:ext cx="2316163" cy="2538412"/>
          </a:xfr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6F59C63-890F-4F30-B979-40A77F09EDB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/>
          <a:srcRect/>
          <a:stretch/>
        </p:blipFill>
        <p:spPr>
          <a:xfrm>
            <a:off x="8847137" y="3862388"/>
            <a:ext cx="2316163" cy="2538412"/>
          </a:xfrm>
        </p:spPr>
      </p:pic>
      <p:sp>
        <p:nvSpPr>
          <p:cNvPr id="34" name="Дата 33">
            <a:extLst>
              <a:ext uri="{FF2B5EF4-FFF2-40B4-BE49-F238E27FC236}">
                <a16:creationId xmlns:a16="http://schemas.microsoft.com/office/drawing/2014/main" id="{D30A968E-AB03-4BB5-BF8E-EB31DFD33B1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E682AE9B-0595-4030-AA7C-296A1CA15BB4}" type="datetime1">
              <a:rPr lang="ru-RU" smtClean="0"/>
              <a:t>17.05.2022</a:t>
            </a:fld>
            <a:endParaRPr lang="ru-RU"/>
          </a:p>
        </p:txBody>
      </p:sp>
      <p:sp>
        <p:nvSpPr>
          <p:cNvPr id="35" name="Номер слайда 34">
            <a:extLst>
              <a:ext uri="{FF2B5EF4-FFF2-40B4-BE49-F238E27FC236}">
                <a16:creationId xmlns:a16="http://schemas.microsoft.com/office/drawing/2014/main" id="{5789CCB9-138D-4D90-8AFB-AC5C73612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109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24">
            <a:extLst>
              <a:ext uri="{FF2B5EF4-FFF2-40B4-BE49-F238E27FC236}">
                <a16:creationId xmlns:a16="http://schemas.microsoft.com/office/drawing/2014/main" id="{BE394849-EE6D-4358-A824-BBF6E518EA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/>
              <a:t>01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EA6B7DE5-BFCC-4EEF-9609-8AA1C7CAD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Вступление на престол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r>
              <a:rPr lang="ru-RU" dirty="0"/>
              <a:t>Пришла к власти </a:t>
            </a:r>
            <a:r>
              <a:rPr lang="ru-RU" b="1" dirty="0"/>
              <a:t>путем переворота</a:t>
            </a:r>
            <a:r>
              <a:rPr lang="ru-RU" dirty="0"/>
              <a:t>, опираясь на гвардию и русское дворянство.</a:t>
            </a:r>
          </a:p>
          <a:p>
            <a:pPr rtl="0"/>
            <a:r>
              <a:rPr lang="ru-RU" dirty="0"/>
              <a:t>Обещала царствовать </a:t>
            </a:r>
            <a:r>
              <a:rPr lang="ru-RU" b="1" dirty="0"/>
              <a:t>популярно и либерально</a:t>
            </a:r>
            <a:r>
              <a:rPr lang="ru-RU" dirty="0"/>
              <a:t>.</a:t>
            </a:r>
          </a:p>
          <a:p>
            <a:pPr rtl="0"/>
            <a:r>
              <a:rPr lang="ru-RU" dirty="0"/>
              <a:t>Заимствовала </a:t>
            </a:r>
            <a:r>
              <a:rPr lang="ru-RU" b="1" dirty="0"/>
              <a:t>идеи французских просветителей</a:t>
            </a:r>
            <a:r>
              <a:rPr lang="ru-RU" dirty="0"/>
              <a:t>: Вольтера, Монтескье, Дидро.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C80FA98-D238-41BC-848B-15F7D2C9D0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/>
        </p:blipFill>
        <p:spPr>
          <a:xfrm>
            <a:off x="6210300" y="433966"/>
            <a:ext cx="4941570" cy="3090862"/>
          </a:xfr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71DE959-F62C-476A-A8B1-B4C0E3CC7B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/>
          <a:srcRect/>
          <a:stretch/>
        </p:blipFill>
        <p:spPr>
          <a:xfrm>
            <a:off x="6210300" y="3862387"/>
            <a:ext cx="2316163" cy="2538413"/>
          </a:xfr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6F59C63-890F-4F30-B979-40A77F09EDB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/>
          <a:srcRect/>
          <a:stretch/>
        </p:blipFill>
        <p:spPr>
          <a:xfrm>
            <a:off x="8915400" y="3862387"/>
            <a:ext cx="2236469" cy="2538413"/>
          </a:xfrm>
        </p:spPr>
      </p:pic>
      <p:sp>
        <p:nvSpPr>
          <p:cNvPr id="34" name="Дата 33">
            <a:extLst>
              <a:ext uri="{FF2B5EF4-FFF2-40B4-BE49-F238E27FC236}">
                <a16:creationId xmlns:a16="http://schemas.microsoft.com/office/drawing/2014/main" id="{D30A968E-AB03-4BB5-BF8E-EB31DFD33B1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E682AE9B-0595-4030-AA7C-296A1CA15BB4}" type="datetime1">
              <a:rPr lang="ru-RU" smtClean="0"/>
              <a:t>17.05.2022</a:t>
            </a:fld>
            <a:endParaRPr lang="ru-RU"/>
          </a:p>
        </p:txBody>
      </p:sp>
      <p:sp>
        <p:nvSpPr>
          <p:cNvPr id="35" name="Номер слайда 34">
            <a:extLst>
              <a:ext uri="{FF2B5EF4-FFF2-40B4-BE49-F238E27FC236}">
                <a16:creationId xmlns:a16="http://schemas.microsoft.com/office/drawing/2014/main" id="{5789CCB9-138D-4D90-8AFB-AC5C73612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293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C11A7FF5-E7DB-4462-BC64-12126BDC0D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62374" y="829733"/>
            <a:ext cx="4667250" cy="5511800"/>
          </a:xfrm>
        </p:spPr>
        <p:txBody>
          <a:bodyPr rtlCol="0">
            <a:normAutofit lnSpcReduction="10000"/>
          </a:bodyPr>
          <a:lstStyle/>
          <a:p>
            <a:pPr rtl="0"/>
            <a:r>
              <a:rPr lang="ru-RU" sz="2600" dirty="0"/>
              <a:t>Время правления Екатерины условно делятся на 2 этапа:</a:t>
            </a:r>
          </a:p>
          <a:p>
            <a:pPr marL="457200" indent="-457200" rtl="0">
              <a:buAutoNum type="arabicPeriod"/>
            </a:pPr>
            <a:r>
              <a:rPr lang="ru-RU" sz="2600" b="1" dirty="0"/>
              <a:t>Просвещенный абсолютизм </a:t>
            </a:r>
            <a:r>
              <a:rPr lang="ru-RU" sz="2600" dirty="0"/>
              <a:t>1762-1770-е гг.</a:t>
            </a:r>
          </a:p>
          <a:p>
            <a:pPr marL="457200" indent="-457200" rtl="0">
              <a:buAutoNum type="arabicPeriod"/>
            </a:pPr>
            <a:r>
              <a:rPr lang="ru-RU" sz="2600" dirty="0"/>
              <a:t>Ужесточение крепостного права 1770-е – 1796 гг.</a:t>
            </a:r>
          </a:p>
          <a:p>
            <a:pPr rtl="0"/>
            <a:endParaRPr lang="ru-RU" dirty="0"/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B10C7A9E-B1D7-4285-8DD5-D28AFDC7B4F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A7414A34-D6BD-48E6-A51E-1A66C95E5DF6}" type="datetime1">
              <a:rPr lang="ru-RU" smtClean="0"/>
              <a:t>17.05.2022</a:t>
            </a:fld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A7B234E-FE17-4087-92FD-3802CA26E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516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27">
            <a:extLst>
              <a:ext uri="{FF2B5EF4-FFF2-40B4-BE49-F238E27FC236}">
                <a16:creationId xmlns:a16="http://schemas.microsoft.com/office/drawing/2014/main" id="{BF59AC89-2307-4F1C-962F-D954A6C80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7966" y="1574801"/>
            <a:ext cx="5297883" cy="3318932"/>
          </a:xfrm>
        </p:spPr>
        <p:txBody>
          <a:bodyPr rtlCol="0">
            <a:normAutofit/>
          </a:bodyPr>
          <a:lstStyle/>
          <a:p>
            <a:pPr rtl="0"/>
            <a:r>
              <a:rPr lang="ru-RU" b="1" u="sng" dirty="0">
                <a:solidFill>
                  <a:schemeClr val="accent2">
                    <a:lumMod val="50000"/>
                  </a:schemeClr>
                </a:solidFill>
              </a:rPr>
              <a:t>Просвещенный абсолютизм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– попытка построить законную самодержавную власть в соответствии с духом времени, сохраняя привилегии дворянства и ослабляя социальные противоречия.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1A5A3C0-E655-407D-9CFE-9E0D62FA16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/>
          <a:stretch/>
        </p:blipFill>
        <p:spPr>
          <a:xfrm>
            <a:off x="1022147" y="0"/>
            <a:ext cx="3938588" cy="4893733"/>
          </a:xfrm>
        </p:spPr>
      </p:pic>
      <p:sp>
        <p:nvSpPr>
          <p:cNvPr id="15" name="Дата 14">
            <a:extLst>
              <a:ext uri="{FF2B5EF4-FFF2-40B4-BE49-F238E27FC236}">
                <a16:creationId xmlns:a16="http://schemas.microsoft.com/office/drawing/2014/main" id="{740F1142-57E3-40C3-9A2A-3B1C8975905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4819DB85-FF5C-4E50-AF07-BDA9D0B81939}" type="datetime1">
              <a:rPr lang="ru-RU" smtClean="0"/>
              <a:t>17.05.2022</a:t>
            </a:fld>
            <a:endParaRPr lang="ru-RU"/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id="{ED61D9CF-8ACA-4237-8E03-D79B6B89F0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99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B3A48F-6C9B-4B6F-9063-4E2B2F6CF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z="4400" dirty="0"/>
              <a:t>Реформы Екатерины </a:t>
            </a:r>
            <a:r>
              <a:rPr lang="en-US" sz="4400" dirty="0"/>
              <a:t>II </a:t>
            </a:r>
            <a:r>
              <a:rPr lang="ru-RU" sz="4400" dirty="0"/>
              <a:t>до 1773 г.</a:t>
            </a:r>
          </a:p>
        </p:txBody>
      </p:sp>
      <p:graphicFrame>
        <p:nvGraphicFramePr>
          <p:cNvPr id="23" name="Таблица 23">
            <a:extLst>
              <a:ext uri="{FF2B5EF4-FFF2-40B4-BE49-F238E27FC236}">
                <a16:creationId xmlns:a16="http://schemas.microsoft.com/office/drawing/2014/main" id="{A4779ED5-F550-4DD0-A629-AFB3A45D79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912380"/>
              </p:ext>
            </p:extLst>
          </p:nvPr>
        </p:nvGraphicFramePr>
        <p:xfrm>
          <a:off x="1028700" y="2569118"/>
          <a:ext cx="10134600" cy="3399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5983">
                  <a:extLst>
                    <a:ext uri="{9D8B030D-6E8A-4147-A177-3AD203B41FA5}">
                      <a16:colId xmlns:a16="http://schemas.microsoft.com/office/drawing/2014/main" val="3007200546"/>
                    </a:ext>
                  </a:extLst>
                </a:gridCol>
                <a:gridCol w="4948617">
                  <a:extLst>
                    <a:ext uri="{9D8B030D-6E8A-4147-A177-3AD203B41FA5}">
                      <a16:colId xmlns:a16="http://schemas.microsoft.com/office/drawing/2014/main" val="1309975012"/>
                    </a:ext>
                  </a:extLst>
                </a:gridCol>
              </a:tblGrid>
              <a:tr h="1097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1762 г. – Манифест о вольности дворянства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Дворянам дано право не служить, выезжать за границу и т.д.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1764 г. – секуляризация церковных земель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Земли церкви отошли государству.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315998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1763 г. – реформа Сената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Разделение Сената на 6 департаментов. Упорядочивала деятельность Сената.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1765 г. – создание Вольного экономического общества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Занималось развитием сельского хозяйства.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1012071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1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*</a:t>
                      </a: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1764 г. – отмена гетманства на Украине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rgbClr val="C0C9C2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ea typeface="+mn-ea"/>
                          <a:cs typeface="Biome Light" panose="020B0303030204020804" pitchFamily="34" charset="0"/>
                        </a:rPr>
                        <a:t>Автономия Украины ликвидирована.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1767 г. – созыв Уложенной Комиссии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Создана для сочинения проекта нового Уложения (1649 г.)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1895934"/>
                  </a:ext>
                </a:extLst>
              </a:tr>
            </a:tbl>
          </a:graphicData>
        </a:graphic>
      </p:graphicFrame>
      <p:sp>
        <p:nvSpPr>
          <p:cNvPr id="36" name="Дата 35">
            <a:extLst>
              <a:ext uri="{FF2B5EF4-FFF2-40B4-BE49-F238E27FC236}">
                <a16:creationId xmlns:a16="http://schemas.microsoft.com/office/drawing/2014/main" id="{8D56EBED-E2E8-4532-9D58-AEA4BF592BE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3F039DBF-ADC6-4BF5-8785-79E69E171D93}" type="datetime1">
              <a:rPr lang="ru-RU" smtClean="0"/>
              <a:t>17.05.2022</a:t>
            </a:fld>
            <a:endParaRPr lang="ru-RU"/>
          </a:p>
        </p:txBody>
      </p:sp>
      <p:sp>
        <p:nvSpPr>
          <p:cNvPr id="37" name="Номер слайда 36">
            <a:extLst>
              <a:ext uri="{FF2B5EF4-FFF2-40B4-BE49-F238E27FC236}">
                <a16:creationId xmlns:a16="http://schemas.microsoft.com/office/drawing/2014/main" id="{2448455D-834D-4F56-90F8-4F239B5CA7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070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24">
            <a:extLst>
              <a:ext uri="{FF2B5EF4-FFF2-40B4-BE49-F238E27FC236}">
                <a16:creationId xmlns:a16="http://schemas.microsoft.com/office/drawing/2014/main" id="{BE394849-EE6D-4358-A824-BBF6E518EA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dirty="0"/>
              <a:t>01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EA6B7DE5-BFCC-4EEF-9609-8AA1C7CA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68" y="465137"/>
            <a:ext cx="5139266" cy="1340615"/>
          </a:xfrm>
        </p:spPr>
        <p:txBody>
          <a:bodyPr rtlCol="0"/>
          <a:lstStyle/>
          <a:p>
            <a:pPr rtl="0"/>
            <a:r>
              <a:rPr lang="ru-RU" dirty="0"/>
              <a:t>Уложенная Комиссия. Наказ.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fontScale="92500" lnSpcReduction="10000"/>
          </a:bodyPr>
          <a:lstStyle/>
          <a:p>
            <a:pPr rtl="0"/>
            <a:r>
              <a:rPr lang="ru-RU" dirty="0"/>
              <a:t>Комиссия – выборный орган, в который </a:t>
            </a:r>
            <a:r>
              <a:rPr lang="ru-RU" b="1" dirty="0"/>
              <a:t>входило 572 депутата</a:t>
            </a:r>
            <a:r>
              <a:rPr lang="ru-RU" dirty="0"/>
              <a:t>.</a:t>
            </a:r>
          </a:p>
          <a:p>
            <a:pPr rtl="0"/>
            <a:r>
              <a:rPr lang="ru-RU" dirty="0"/>
              <a:t>Было собрано 1600 наказов с мест, чтобы узнать нужды народа.</a:t>
            </a:r>
          </a:p>
          <a:p>
            <a:pPr rtl="0"/>
            <a:r>
              <a:rPr lang="ru-RU" dirty="0"/>
              <a:t>Екатерина </a:t>
            </a:r>
            <a:r>
              <a:rPr lang="en-US" dirty="0"/>
              <a:t>II </a:t>
            </a:r>
            <a:r>
              <a:rPr lang="ru-RU" dirty="0"/>
              <a:t>создала собственный </a:t>
            </a:r>
            <a:r>
              <a:rPr lang="ru-RU" b="1" dirty="0"/>
              <a:t>Наказ</a:t>
            </a:r>
            <a:r>
              <a:rPr lang="ru-RU" dirty="0"/>
              <a:t> (22 главы, 655 статей), в него входили следующие вопросы: понятие свободы и равенства, обоснование необходимости самодержавия в России и т.д.</a:t>
            </a:r>
          </a:p>
          <a:p>
            <a:pPr rtl="0"/>
            <a:r>
              <a:rPr lang="ru-RU" b="1" dirty="0"/>
              <a:t>В 1768 году Комиссия была распущена.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C80FA98-D238-41BC-848B-15F7D2C9D0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/>
        </p:blipFill>
        <p:spPr>
          <a:xfrm>
            <a:off x="6210300" y="433966"/>
            <a:ext cx="4953000" cy="3090862"/>
          </a:xfr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71DE959-F62C-476A-A8B1-B4C0E3CC7B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/>
          <a:srcRect/>
          <a:stretch/>
        </p:blipFill>
        <p:spPr>
          <a:xfrm>
            <a:off x="6210300" y="3862387"/>
            <a:ext cx="2316163" cy="2561647"/>
          </a:xfr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6F59C63-890F-4F30-B979-40A77F09EDB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/>
          <a:srcRect/>
          <a:stretch/>
        </p:blipFill>
        <p:spPr>
          <a:xfrm>
            <a:off x="8983312" y="3862387"/>
            <a:ext cx="2168557" cy="2538413"/>
          </a:xfrm>
        </p:spPr>
      </p:pic>
      <p:sp>
        <p:nvSpPr>
          <p:cNvPr id="34" name="Дата 33">
            <a:extLst>
              <a:ext uri="{FF2B5EF4-FFF2-40B4-BE49-F238E27FC236}">
                <a16:creationId xmlns:a16="http://schemas.microsoft.com/office/drawing/2014/main" id="{D30A968E-AB03-4BB5-BF8E-EB31DFD33B1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E682AE9B-0595-4030-AA7C-296A1CA15BB4}" type="datetime1">
              <a:rPr lang="ru-RU" smtClean="0"/>
              <a:t>17.05.2022</a:t>
            </a:fld>
            <a:endParaRPr lang="ru-RU"/>
          </a:p>
        </p:txBody>
      </p:sp>
      <p:sp>
        <p:nvSpPr>
          <p:cNvPr id="35" name="Номер слайда 34">
            <a:extLst>
              <a:ext uri="{FF2B5EF4-FFF2-40B4-BE49-F238E27FC236}">
                <a16:creationId xmlns:a16="http://schemas.microsoft.com/office/drawing/2014/main" id="{5789CCB9-138D-4D90-8AFB-AC5C73612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466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0A931-F348-4A41-A5F4-69657F3CA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rtl="0"/>
            <a:r>
              <a:rPr lang="ru-RU" sz="2800" dirty="0"/>
              <a:t>Крестьянская война под предводительством Емельяна Пугачева 1773-1775 гг.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17D888B-B94F-48D0-ABAF-32CE1164DE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/>
          <a:stretch/>
        </p:blipFill>
        <p:spPr>
          <a:xfrm>
            <a:off x="6210300" y="57237"/>
            <a:ext cx="4953000" cy="3187526"/>
          </a:xfr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B34BD264-B274-4D4C-8E2B-C6F7606B254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28700" y="3556001"/>
            <a:ext cx="7073900" cy="2836331"/>
          </a:xfrm>
        </p:spPr>
        <p:txBody>
          <a:bodyPr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u="none" strike="noStrike" kern="1200" cap="none" spc="0" normalizeH="0" noProof="0" dirty="0">
                <a:ln>
                  <a:noFill/>
                </a:ln>
                <a:solidFill>
                  <a:srgbClr val="C0C9C2">
                    <a:lumMod val="50000"/>
                  </a:srgbClr>
                </a:solidFill>
                <a:effectLst/>
                <a:uLnTx/>
                <a:uFillTx/>
                <a:ea typeface="+mn-ea"/>
                <a:cs typeface="Biome Light" panose="020B0303030204020804" pitchFamily="34" charset="0"/>
              </a:rPr>
              <a:t>Причины</a:t>
            </a:r>
          </a:p>
          <a:p>
            <a:pPr rtl="0">
              <a:defRPr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cs typeface="Biome Light" panose="020B0303030204020804" pitchFamily="34" charset="0"/>
              </a:rPr>
              <a:t>Усиление феодального гнёта</a:t>
            </a:r>
          </a:p>
          <a:p>
            <a:pPr rtl="0">
              <a:defRPr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cs typeface="Biome Light" panose="020B0303030204020804" pitchFamily="34" charset="0"/>
              </a:rPr>
              <a:t>Усиление расслоения казачества</a:t>
            </a:r>
          </a:p>
          <a:p>
            <a:pPr rtl="0">
              <a:defRPr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cs typeface="Biome Light" panose="020B0303030204020804" pitchFamily="34" charset="0"/>
              </a:rPr>
              <a:t>Слухи об освобождении крестьян от помещиков</a:t>
            </a:r>
            <a:endParaRPr lang="ru-RU" sz="1600" dirty="0">
              <a:solidFill>
                <a:srgbClr val="C0C9C2">
                  <a:lumMod val="50000"/>
                </a:srgbClr>
              </a:solidFill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ea typeface="+mn-ea"/>
              <a:cs typeface="Biome Light" panose="020B03030302040208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C0C9C2">
                  <a:lumMod val="50000"/>
                </a:srgbClr>
              </a:solidFill>
              <a:effectLst/>
              <a:uLnTx/>
              <a:uFillTx/>
              <a:ea typeface="+mn-ea"/>
              <a:cs typeface="Biome Light" panose="020B0303030204020804" pitchFamily="34" charset="0"/>
            </a:endParaRPr>
          </a:p>
          <a:p>
            <a:pPr rtl="0"/>
            <a:endParaRPr lang="ru-RU" sz="1600" dirty="0">
              <a:solidFill>
                <a:schemeClr val="tx2">
                  <a:lumMod val="50000"/>
                </a:schemeClr>
              </a:solidFill>
              <a:cs typeface="Biome Light" panose="020B0303030204020804" pitchFamily="34" charset="0"/>
            </a:endParaRPr>
          </a:p>
        </p:txBody>
      </p:sp>
      <p:sp>
        <p:nvSpPr>
          <p:cNvPr id="38" name="Дата 37">
            <a:extLst>
              <a:ext uri="{FF2B5EF4-FFF2-40B4-BE49-F238E27FC236}">
                <a16:creationId xmlns:a16="http://schemas.microsoft.com/office/drawing/2014/main" id="{44BB509D-E79A-48CF-9C7A-2B385FD379A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9288F6E2-8868-496A-AD92-F701F5804803}" type="datetime1">
              <a:rPr lang="ru-RU" smtClean="0"/>
              <a:t>17.05.2022</a:t>
            </a:fld>
            <a:endParaRPr lang="ru-RU" dirty="0"/>
          </a:p>
        </p:txBody>
      </p:sp>
      <p:sp>
        <p:nvSpPr>
          <p:cNvPr id="39" name="Номер слайда 38">
            <a:extLst>
              <a:ext uri="{FF2B5EF4-FFF2-40B4-BE49-F238E27FC236}">
                <a16:creationId xmlns:a16="http://schemas.microsoft.com/office/drawing/2014/main" id="{25AC8E0E-F9A1-4D3C-8AB5-4C215FD5C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7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819060-0033-D354-51EB-5A60D03491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7724" y="3361266"/>
            <a:ext cx="3518152" cy="343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9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24">
            <a:extLst>
              <a:ext uri="{FF2B5EF4-FFF2-40B4-BE49-F238E27FC236}">
                <a16:creationId xmlns:a16="http://schemas.microsoft.com/office/drawing/2014/main" id="{BE394849-EE6D-4358-A824-BBF6E518EA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dirty="0"/>
              <a:t>01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EA6B7DE5-BFCC-4EEF-9609-8AA1C7CA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68" y="465137"/>
            <a:ext cx="5139266" cy="1340615"/>
          </a:xfrm>
        </p:spPr>
        <p:txBody>
          <a:bodyPr rtlCol="0"/>
          <a:lstStyle/>
          <a:p>
            <a:pPr rtl="0"/>
            <a:r>
              <a:rPr lang="ru-RU" dirty="0"/>
              <a:t>Ход событий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371F2-DBA5-415A-82C8-651F587B8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3350" y="1515533"/>
            <a:ext cx="5756276" cy="5147734"/>
          </a:xfrm>
        </p:spPr>
        <p:txBody>
          <a:bodyPr rtlCol="0">
            <a:normAutofit lnSpcReduction="10000"/>
          </a:bodyPr>
          <a:lstStyle/>
          <a:p>
            <a:pPr rtl="0"/>
            <a:r>
              <a:rPr lang="en-US" b="1" dirty="0"/>
              <a:t>I </a:t>
            </a:r>
            <a:r>
              <a:rPr lang="ru-RU" b="1" dirty="0"/>
              <a:t>этап (сентябрь 1773-весна 1774)</a:t>
            </a:r>
          </a:p>
          <a:p>
            <a:pPr rtl="0"/>
            <a:r>
              <a:rPr lang="ru-RU" dirty="0"/>
              <a:t>Пугачев объявляет себя Петром </a:t>
            </a:r>
            <a:r>
              <a:rPr lang="en-US" dirty="0"/>
              <a:t>III</a:t>
            </a:r>
            <a:r>
              <a:rPr lang="ru-RU" dirty="0"/>
              <a:t>, издаёт «жалованные грамоты крестьянству».</a:t>
            </a:r>
          </a:p>
          <a:p>
            <a:pPr rtl="0"/>
            <a:r>
              <a:rPr lang="ru-RU" dirty="0"/>
              <a:t>6-месячная осада Оренбурга – поражение Пугачева под Татищевой крепость.</a:t>
            </a:r>
          </a:p>
          <a:p>
            <a:r>
              <a:rPr lang="en-US" b="1" dirty="0"/>
              <a:t>II</a:t>
            </a:r>
            <a:r>
              <a:rPr lang="ru-RU" b="1" dirty="0"/>
              <a:t> этап (апрель-июль 1774) </a:t>
            </a:r>
          </a:p>
          <a:p>
            <a:pPr rtl="0"/>
            <a:r>
              <a:rPr lang="en-US" dirty="0"/>
              <a:t> </a:t>
            </a:r>
            <a:r>
              <a:rPr lang="ru-RU" dirty="0"/>
              <a:t>Взятие окраин Казани. Провозглашение похода на Москву.</a:t>
            </a:r>
          </a:p>
          <a:p>
            <a:pPr rtl="0"/>
            <a:r>
              <a:rPr lang="en-US" b="1" dirty="0"/>
              <a:t>III </a:t>
            </a:r>
            <a:r>
              <a:rPr lang="ru-RU" b="1" dirty="0"/>
              <a:t>этап (июль 1774-январь 1775)</a:t>
            </a:r>
          </a:p>
          <a:p>
            <a:pPr rtl="0"/>
            <a:r>
              <a:rPr lang="ru-RU" dirty="0"/>
              <a:t>Издаёт «жалованную грамоту крестьянству» - отменяет крепостное право.</a:t>
            </a:r>
          </a:p>
          <a:p>
            <a:pPr rtl="0"/>
            <a:r>
              <a:rPr lang="ru-RU" dirty="0"/>
              <a:t>Поражение под Царицыным (нынешний Волгоград).</a:t>
            </a:r>
          </a:p>
          <a:p>
            <a:pPr rtl="0"/>
            <a:endParaRPr lang="ru-RU" b="1" dirty="0"/>
          </a:p>
          <a:p>
            <a:pPr rtl="0"/>
            <a:endParaRPr lang="ru-RU" b="1" dirty="0"/>
          </a:p>
          <a:p>
            <a:pPr rtl="0"/>
            <a:endParaRPr lang="ru-RU" dirty="0"/>
          </a:p>
        </p:txBody>
      </p:sp>
      <p:sp>
        <p:nvSpPr>
          <p:cNvPr id="34" name="Дата 33">
            <a:extLst>
              <a:ext uri="{FF2B5EF4-FFF2-40B4-BE49-F238E27FC236}">
                <a16:creationId xmlns:a16="http://schemas.microsoft.com/office/drawing/2014/main" id="{D30A968E-AB03-4BB5-BF8E-EB31DFD33B1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E682AE9B-0595-4030-AA7C-296A1CA15BB4}" type="datetime1">
              <a:rPr lang="ru-RU" smtClean="0"/>
              <a:t>17.05.2022</a:t>
            </a:fld>
            <a:endParaRPr lang="ru-RU"/>
          </a:p>
        </p:txBody>
      </p:sp>
      <p:sp>
        <p:nvSpPr>
          <p:cNvPr id="35" name="Номер слайда 34">
            <a:extLst>
              <a:ext uri="{FF2B5EF4-FFF2-40B4-BE49-F238E27FC236}">
                <a16:creationId xmlns:a16="http://schemas.microsoft.com/office/drawing/2014/main" id="{5789CCB9-138D-4D90-8AFB-AC5C73612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8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5BDFD1-C8C7-B5F6-3823-AE34C78294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600" y="-5893"/>
            <a:ext cx="6375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6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B3A48F-6C9B-4B6F-9063-4E2B2F6CF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z="4400" dirty="0"/>
              <a:t>Реформы Екатерины </a:t>
            </a:r>
            <a:r>
              <a:rPr lang="en-US" sz="4400" dirty="0"/>
              <a:t>II </a:t>
            </a:r>
            <a:r>
              <a:rPr lang="ru-RU" sz="4400" dirty="0"/>
              <a:t>после крестьянской войны</a:t>
            </a:r>
          </a:p>
        </p:txBody>
      </p:sp>
      <p:graphicFrame>
        <p:nvGraphicFramePr>
          <p:cNvPr id="23" name="Таблица 23">
            <a:extLst>
              <a:ext uri="{FF2B5EF4-FFF2-40B4-BE49-F238E27FC236}">
                <a16:creationId xmlns:a16="http://schemas.microsoft.com/office/drawing/2014/main" id="{A4779ED5-F550-4DD0-A629-AFB3A45D79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336556"/>
              </p:ext>
            </p:extLst>
          </p:nvPr>
        </p:nvGraphicFramePr>
        <p:xfrm>
          <a:off x="1028700" y="1943095"/>
          <a:ext cx="10134600" cy="4920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5983">
                  <a:extLst>
                    <a:ext uri="{9D8B030D-6E8A-4147-A177-3AD203B41FA5}">
                      <a16:colId xmlns:a16="http://schemas.microsoft.com/office/drawing/2014/main" val="3007200546"/>
                    </a:ext>
                  </a:extLst>
                </a:gridCol>
                <a:gridCol w="4948617">
                  <a:extLst>
                    <a:ext uri="{9D8B030D-6E8A-4147-A177-3AD203B41FA5}">
                      <a16:colId xmlns:a16="http://schemas.microsoft.com/office/drawing/2014/main" val="1309975012"/>
                    </a:ext>
                  </a:extLst>
                </a:gridCol>
              </a:tblGrid>
              <a:tr h="12572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1775 г. – губернская реформа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Деление государства на 50 губерний. Введен строгий полицейский контроль.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Реформа образования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1. Создание народных училищ 2. Создание закрытых сословных учебных заведений (Смольный институт, воспитательные дома)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315998"/>
                  </a:ext>
                </a:extLst>
              </a:tr>
              <a:tr h="15389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1785 г. – Жалованная грамота дворянству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Подтверждение привилегий 1762 года. Дворяне стали именоваться «благородным сословием» </a:t>
                      </a:r>
                      <a:r>
                        <a:rPr lang="ru" sz="1400" b="1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(«Золотой век дворянства»)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1765 г. – создание Вольного экономического общества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Занималось развитием сельского хозяйства.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1012071"/>
                  </a:ext>
                </a:extLst>
              </a:tr>
              <a:tr h="21244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1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*</a:t>
                      </a: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1785 г. – Жалованная грамота городам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rgbClr val="C0C9C2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ea typeface="+mn-ea"/>
                          <a:cs typeface="Biome Light" panose="020B0303030204020804" pitchFamily="34" charset="0"/>
                        </a:rPr>
                        <a:t>Деление городского населения на 6 разрядов: дворянство и духовенство, купцы трёх гильдий, ремесленники, иностранцы, именые, посадские.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20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Полемика с Радищевым и Новиковым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Новиков и Радищев обличали самодержавие, выступали против крепостного права.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" sz="14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iome Light" panose="020B0303030204020804" pitchFamily="34" charset="0"/>
                        </a:rPr>
                        <a:t>Радищев написал повесть «Путешествие из Петербурга в Москву», Новиков издавал журналы «Трутень» и «Живописец». Оба отправлены в ссылку.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1895934"/>
                  </a:ext>
                </a:extLst>
              </a:tr>
            </a:tbl>
          </a:graphicData>
        </a:graphic>
      </p:graphicFrame>
      <p:sp>
        <p:nvSpPr>
          <p:cNvPr id="36" name="Дата 35">
            <a:extLst>
              <a:ext uri="{FF2B5EF4-FFF2-40B4-BE49-F238E27FC236}">
                <a16:creationId xmlns:a16="http://schemas.microsoft.com/office/drawing/2014/main" id="{8D56EBED-E2E8-4532-9D58-AEA4BF592BE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 rtlCol="0"/>
          <a:lstStyle/>
          <a:p>
            <a:pPr rtl="0"/>
            <a:fld id="{3F039DBF-ADC6-4BF5-8785-79E69E171D93}" type="datetime1">
              <a:rPr lang="ru-RU" smtClean="0"/>
              <a:t>17.05.2022</a:t>
            </a:fld>
            <a:endParaRPr lang="ru-RU"/>
          </a:p>
        </p:txBody>
      </p:sp>
      <p:sp>
        <p:nvSpPr>
          <p:cNvPr id="37" name="Номер слайда 36">
            <a:extLst>
              <a:ext uri="{FF2B5EF4-FFF2-40B4-BE49-F238E27FC236}">
                <a16:creationId xmlns:a16="http://schemas.microsoft.com/office/drawing/2014/main" id="{2448455D-834D-4F56-90F8-4F239B5CA7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1588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Minimalist Presentation">
      <a:dk1>
        <a:sysClr val="windowText" lastClr="000000"/>
      </a:dk1>
      <a:lt1>
        <a:sysClr val="window" lastClr="FFFFFF"/>
      </a:lt1>
      <a:dk2>
        <a:srgbClr val="ABABAB"/>
      </a:dk2>
      <a:lt2>
        <a:srgbClr val="F2F1EE"/>
      </a:lt2>
      <a:accent1>
        <a:srgbClr val="D8D2CD"/>
      </a:accent1>
      <a:accent2>
        <a:srgbClr val="C0C9C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Biome Light"/>
        <a:ea typeface=""/>
        <a:cs typeface=""/>
      </a:majorFont>
      <a:minorFont>
        <a:latin typeface="Biom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0840276_TF16411245_Win32" id="{D9D7E3F3-D6BF-47D8-81CC-DF52EA9D1F27}" vid="{FC9FDDB7-8750-4770-BCD6-FB78CEC3301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6A1B7BBB-8F46-4BA8-85EC-2ECC1D2E32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A10211-FBDE-44DA-8AD6-29E596B2975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976319-4513-485C-AD3A-E56C39927A38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в минималистичных цветах</Template>
  <TotalTime>53</TotalTime>
  <Words>618</Words>
  <Application>Microsoft Office PowerPoint</Application>
  <PresentationFormat>Широкоэкранный</PresentationFormat>
  <Paragraphs>100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Biome Light</vt:lpstr>
      <vt:lpstr>Calibri</vt:lpstr>
      <vt:lpstr>Тема Office</vt:lpstr>
      <vt:lpstr>Екатерина II Великая 1762-1796 гг.</vt:lpstr>
      <vt:lpstr>Вступление на престол</vt:lpstr>
      <vt:lpstr>Презентация PowerPoint</vt:lpstr>
      <vt:lpstr>Просвещенный абсолютизм – попытка построить законную самодержавную власть в соответствии с духом времени, сохраняя привилегии дворянства и ослабляя социальные противоречия.</vt:lpstr>
      <vt:lpstr>Реформы Екатерины II до 1773 г.</vt:lpstr>
      <vt:lpstr>Уложенная Комиссия. Наказ.</vt:lpstr>
      <vt:lpstr>Крестьянская война под предводительством Емельяна Пугачева 1773-1775 гг.</vt:lpstr>
      <vt:lpstr>Ход событий</vt:lpstr>
      <vt:lpstr>Реформы Екатерины II после крестьянской войны</vt:lpstr>
      <vt:lpstr>Павел I (1796-1801 гг.)</vt:lpstr>
      <vt:lpstr>Правление Павла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Екатерина II Великая 1762-1796 гг.</dc:title>
  <dc:creator>Валерия Калинина</dc:creator>
  <cp:lastModifiedBy>Валерия Калинина</cp:lastModifiedBy>
  <cp:revision>1</cp:revision>
  <dcterms:created xsi:type="dcterms:W3CDTF">2022-05-17T12:04:02Z</dcterms:created>
  <dcterms:modified xsi:type="dcterms:W3CDTF">2022-05-17T12:58:00Z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