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</p:sldMasterIdLst>
  <p:sldIdLst>
    <p:sldId id="256" r:id="rId6"/>
    <p:sldId id="377" r:id="rId7"/>
    <p:sldId id="257" r:id="rId8"/>
    <p:sldId id="380" r:id="rId9"/>
    <p:sldId id="350" r:id="rId10"/>
    <p:sldId id="351" r:id="rId11"/>
    <p:sldId id="381" r:id="rId12"/>
    <p:sldId id="352" r:id="rId13"/>
    <p:sldId id="355" r:id="rId14"/>
    <p:sldId id="382" r:id="rId15"/>
    <p:sldId id="354" r:id="rId16"/>
    <p:sldId id="370" r:id="rId17"/>
    <p:sldId id="371" r:id="rId18"/>
    <p:sldId id="356" r:id="rId19"/>
    <p:sldId id="357" r:id="rId20"/>
    <p:sldId id="358" r:id="rId21"/>
    <p:sldId id="375" r:id="rId22"/>
    <p:sldId id="363" r:id="rId23"/>
    <p:sldId id="359" r:id="rId24"/>
    <p:sldId id="360" r:id="rId25"/>
    <p:sldId id="361" r:id="rId26"/>
    <p:sldId id="362" r:id="rId27"/>
    <p:sldId id="365" r:id="rId28"/>
    <p:sldId id="366" r:id="rId29"/>
    <p:sldId id="368" r:id="rId30"/>
    <p:sldId id="374" r:id="rId31"/>
    <p:sldId id="369" r:id="rId32"/>
    <p:sldId id="372" r:id="rId33"/>
    <p:sldId id="373" r:id="rId34"/>
    <p:sldId id="376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86" y="7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DC796-DB5E-4D41-97C5-DDB30A1E3B28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DBAEB-7E1B-46C8-AD66-536E757D6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10AEA-9FC8-4E02-971C-F69A55440217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3D0E8-0D4E-420E-A45E-D2ADDCC58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423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755F-19FF-4D35-ACF7-D341FE0F837D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FDDA3-EC83-42B1-9A7A-DFB551B54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024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B67AB-F555-4933-9D93-B7DA5E439263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72BE7-0D36-4E55-8ACD-0A68B561B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389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EBD67-16F4-4EA1-A556-BA8DD4C3CBCD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2BE1-DAE0-40A1-B5C5-9C52A41D2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36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EE2A-96AB-4C51-AB75-F921897BFF09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E6B3F-F5B2-4EFD-9E9B-ACB766B87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29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DAA1E-6A6B-4539-88D3-4D6915CE5730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E23FB-72AB-45FE-AABE-7539DB5B5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01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B3707-C865-4FC1-9290-9262C6A70740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31EFE-211A-489A-9804-821232994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230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A98FA-1BCD-44CD-A3BC-859BF3FF05FA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B03D0-D245-44E4-BF31-09C2DC450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575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7CF66-F71F-4DF2-B3D6-69177A9CEB1C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C2C9E-9C48-4E69-A3A3-F6E774A34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320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9776C-7F6F-4188-AAA9-D5E55BB4A4B1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28D68-7EFD-4A8F-AC60-937AFF09A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02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502C8-AC4E-46AC-B21A-960C24A24EBF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FC74-0BDF-411B-B28B-AD0A2B6A1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239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0C604-B640-4DA2-9E10-587CB7016520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FA465-AC39-450A-8C07-CC1539690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5787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279F6-DDCB-4834-AF95-478FDC517C3A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BBB20-E45A-48A7-AC55-BC0A57BB0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077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C8C77-3380-4514-B675-13695BA2AB82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6277C-5FBA-4145-88AF-CCBF1819C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173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97CDA-EB97-4319-8C35-3D17F861EDE0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2F19F-A23F-486E-96DB-F6001A304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7007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7B3BB-E76A-4F5F-A05E-1A5A3B75C442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2CE78-CD75-4007-AAA6-E2DCC6928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0717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7E78F-2EDF-414A-B402-FC18011B2540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93825-ED92-42FA-A45B-284239142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1993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A3B8C-987A-47EA-90BF-A7389BEEC2A5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0B966-85EB-4EBC-9B16-646E29286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398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2972E-ADCC-4597-BC7F-1A4ACC183527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F1369-EAA4-4116-B854-EEA35E55C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58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E8029-526D-4308-BCD0-081EBD740D79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4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4A8A3-AFA4-4424-B57B-D68EC8B5C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7389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D3C7A-920E-4C88-AFA4-6F1EC0EE2AB9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3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937C5-EAAD-4A86-A805-B25E5AADC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33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BBB5-E0FD-4BC9-AC67-206F1BF95533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A1482-F964-4E3F-B922-21AA70610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1394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21E97-7E58-4F2C-8E14-DF2AE4A4CDB2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A084B-808B-468E-84B4-B39924154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931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162C4-C5DE-40A1-B1B1-197E031D71F5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7A600-5125-420F-B035-9D7F48C5E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0554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EC162-65AB-4F97-86EF-A151C85A44CF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7570C-EE55-4E03-A621-8D107967B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012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A9DA6-A970-4367-A705-0F534935BDFF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A9790-AD8E-4FEC-839D-E1A644118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871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62C33-EAAD-4E72-8AEE-9830337D62F9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52619-6ACF-4C4E-AB1B-49E038A59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0797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2B51C-65DA-4629-9A9C-DF53BF032BF6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46121-2F86-4251-A3B6-F9DC541E6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0100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D4FE3-62ED-406D-BFAB-99488A7B720C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3A45-EE25-45B1-A886-ECCE12271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0921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57893-93B8-434C-8DBC-36CA855C4C3B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BAF3F-5156-4AA3-95D3-E57DEB765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0825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D1272-58A3-4C7F-B26D-340D11646908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5E489-1FB2-4239-9A2F-C27736254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3347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E2A8-7D31-4D44-9376-0E4A24F48F90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FF6B5-113A-4A15-9DCC-1EF613439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037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6CB6C-2A8C-4573-87AE-C3FD50312188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E8115-3235-4377-9AA2-83FB9E2CA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8384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9B94F-86C9-47D7-88D0-A68699896C8F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96CEA-74F9-4B6B-8701-800799D40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3108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E4FD9-91EE-4011-9051-963AF400BF2C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CDFC6-1548-4BB4-AA0E-F7B5915ED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9123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49AF5-A26B-48AF-BE64-73562995BC3E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9FB7F-D161-4940-8D97-8DF82A9BA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968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5BE8C-7547-431C-9847-23B4264505C5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5ABCC-8432-4945-BD03-A03055907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2154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0C564-4B5E-45B7-95C7-45924485D1EB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96DC7-49A3-4872-9092-6274AA54A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8043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47CA5-6715-484E-AD52-7DB6E1514C15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97A30-462B-4E9E-8E22-A5FCC4D11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4135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4C690-B8C2-4D65-B7B1-5395BA8E35BB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FC7E1-51F9-4750-9FC6-7BFFAF58D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405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1AF9-DC77-4A67-8F61-030842A39B2C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E5A77-DC15-409F-8EC6-9D3872AEF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962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59761-6937-4DAE-91EA-49F99FD6F5A5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A6B62-94F0-4E44-A401-F74B44032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6410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8C98F-E9C2-42F5-A551-3D7FF0DA2B84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B136B-379B-411D-BDDE-3337218BE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543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B5778-ABDE-4B92-B30A-25DC117ACFE6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8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CB605-27E4-48B5-9A5C-062CD4C9C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3103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8BFEF-AC56-429D-BD63-F00C8EE86E86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75066-881A-43F2-A175-85680F54D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1024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7C1A5-D9AE-4B35-886E-98C6CBE276BD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E6CF2-E064-41D3-9012-5BD4C0DE3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4244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A1CE1-8904-4779-BA69-AF926B1F64DC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7DA3B-CDB1-43F9-8CF8-22C83D83D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9097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D6558-3C54-4D60-98C8-C60D975CA7AF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F79FA-FD9D-422B-BF3F-6D7E59E1A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2919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7E359-7287-41E8-8FA2-741D1FC960D2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D885A-1234-49A4-B4A2-E105F1E4A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260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3031A-C890-4A9C-9390-9EBB871B8B22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CB477-A059-4079-972F-F2FE17385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93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E4B4C-F97E-4841-B324-C3A6C1633895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4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BDC9B-B8C7-4D79-9FF3-32A60A0F7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63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FDEA8-773C-4A8C-9DE3-677F939A5291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3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4B34C-0C91-45E2-BD0D-D3A7DDFAD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940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24DE4-D288-4FB4-9FE1-E369547A9607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BAC88-D079-4EB1-9B10-AF2FFFBF1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857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06B0F-AF51-475E-89F5-D974E42B60DC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6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3B8B-AC48-46AB-B396-C05BF1535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57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051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17" name="Полилиния 1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58" name="Полилиния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9" name="Полилиния 19"/>
            <p:cNvGrpSpPr>
              <a:grpSpLocks/>
            </p:cNvGrpSpPr>
            <p:nvPr/>
          </p:nvGrpSpPr>
          <p:grpSpPr bwMode="auto">
            <a:xfrm>
              <a:off x="-6686" y="4875025"/>
              <a:ext cx="9156783" cy="1996274"/>
              <a:chOff x="-6096" y="4992624"/>
              <a:chExt cx="9156192" cy="1877568"/>
            </a:xfrm>
          </p:grpSpPr>
          <p:pic>
            <p:nvPicPr>
              <p:cNvPr id="2061" name="Полилиния 19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096" y="4992624"/>
                <a:ext cx="9156192" cy="1877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6" name="Text Box 8"/>
              <p:cNvSpPr txBox="1">
                <a:spLocks noChangeArrowheads="1"/>
              </p:cNvSpPr>
              <p:nvPr/>
            </p:nvSpPr>
            <p:spPr bwMode="auto">
              <a:xfrm>
                <a:off x="0" y="5000625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smtClean="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21" name="Прямая соединительная линия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3" name="Дата 2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D03BCD8-AD27-4A29-A163-29FF5FD115CA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24" name="Нижний колонтитул 18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1">
                    <a:tint val="2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5" name="Номер слайда 2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2D9499C-480B-435E-B388-278005FC9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075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Нашивка 10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Нашивка 15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8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3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  <a:extLst/>
          </a:lstStyle>
          <a:p>
            <a:pPr>
              <a:defRPr/>
            </a:pPr>
            <a:fld id="{0111B6D5-E422-41E7-A73D-F565B384D4E6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1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  <a:extLst/>
          </a:lstStyle>
          <a:p>
            <a:pPr>
              <a:defRPr/>
            </a:pPr>
            <a:fld id="{6C32F908-F04B-4F62-A536-13C74CA65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6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  <a:extLst/>
          </a:lstStyle>
          <a:p>
            <a:pPr>
              <a:defRPr/>
            </a:pPr>
            <a:fld id="{A0A4DCBD-67EA-4EA6-97B3-2B35D59033CD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16" name="Нижний колонтитул 7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  <a:extLst/>
          </a:lstStyle>
          <a:p>
            <a:pPr>
              <a:defRPr/>
            </a:pPr>
            <a:fld id="{54FE8BAE-0CFE-4EFB-B47C-EFE8543F2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  <a:extLst/>
          </a:lstStyle>
          <a:p>
            <a:pPr>
              <a:defRPr/>
            </a:pPr>
            <a:fld id="{EFD901AC-7B2B-4189-A854-7493F3984057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16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  <a:extLst/>
          </a:lstStyle>
          <a:p>
            <a:pPr>
              <a:defRPr/>
            </a:pPr>
            <a:fld id="{64F5B0A6-93DD-4B47-A1C8-643E82EC9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 10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147" name="Полилиния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Прямоугольный треугольник 1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Нашивка 19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Нашивка 20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15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3" name="Дата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CA0A702-A8C2-43E5-BD95-098E263D11BE}" type="datetimeFigureOut">
              <a:rPr lang="ru-RU"/>
              <a:pPr>
                <a:defRPr/>
              </a:pPr>
              <a:t>05.04.2023</a:t>
            </a:fld>
            <a:endParaRPr lang="ru-RU"/>
          </a:p>
        </p:txBody>
      </p:sp>
      <p:sp>
        <p:nvSpPr>
          <p:cNvPr id="24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5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02EF11D-2A98-413A-976B-8F580EBCF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hyperlink" Target="http://www.onix-trade.net/forum/uploads/monthly_03_2009/post-2767-1236134264_thumb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8.jpe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571480"/>
            <a:ext cx="6219010" cy="1323439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Русско-турецкая война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1877-1878 гг.</a:t>
            </a:r>
          </a:p>
        </p:txBody>
      </p:sp>
      <p:pic>
        <p:nvPicPr>
          <p:cNvPr id="7171" name="Picture 5" descr="http://img-fotki.yandex.ru/get/3604/galtschonok2008.11/0_2f19b_38d91d71_-3-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428750"/>
            <a:ext cx="2794000" cy="4286250"/>
          </a:xfrm>
          <a:prstGeom prst="rect">
            <a:avLst/>
          </a:prstGeom>
          <a:noFill/>
          <a:ln w="38100" cap="sq">
            <a:solidFill>
              <a:schemeClr val="accent1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pic>
        <p:nvPicPr>
          <p:cNvPr id="7172" name="Прямоугольник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193925"/>
            <a:ext cx="5175250" cy="277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8435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42875" y="4714875"/>
            <a:ext cx="8715375" cy="19288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Соотношение сил противников складывалось в пользу России, военные реформы начали давать свои положительные результаты. Русская армия, в сравнении с периодом Крымской войны, была лучше обучена и вооружена, стала более боеспособной.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Начало русско-турецкой войны</a:t>
            </a:r>
          </a:p>
        </p:txBody>
      </p:sp>
      <p:pic>
        <p:nvPicPr>
          <p:cNvPr id="12294" name="Picture 2" descr="http://www.vokrugsveta.ru/img/cmn/2007/03/10/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143000"/>
            <a:ext cx="4572000" cy="3048000"/>
          </a:xfrm>
          <a:prstGeom prst="rect">
            <a:avLst/>
          </a:prstGeom>
          <a:noFill/>
          <a:ln w="38100" cap="sq">
            <a:solidFill>
              <a:schemeClr val="accent1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42875" y="4357688"/>
            <a:ext cx="8715375" cy="228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Тем не менее незавершенность реформ сказывалась в отсутствии должного материального обеспечения, в недостатке новейших типов вооружения, но самое главное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—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 нехватке командных кадров. Главнокомандующим русской армией на Балканах был назначен великий князь Николай Николаевич.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pic>
        <p:nvPicPr>
          <p:cNvPr id="65540" name="Picture 4" descr="http://funeral-spb.ru/necropols/ppk/nikolay_nikolaevich/img/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214438"/>
            <a:ext cx="2136775" cy="292893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9459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1500" y="5072063"/>
            <a:ext cx="8215313" cy="16430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Военные действия начались летом 1877 г. Русская армия по предварительной договоренности с Румынией прошла через ее территории в июне 1877 г. в нескольких местах переправилась через Дунай.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Боевые действия летом 1877 г.</a:t>
            </a:r>
          </a:p>
        </p:txBody>
      </p:sp>
      <p:pic>
        <p:nvPicPr>
          <p:cNvPr id="7" name="Picture 4" descr="http://www.rusidea.org/picts/kalendar/Pant_most.jpg"/>
          <p:cNvPicPr>
            <a:picLocks noChangeAspect="1" noChangeArrowheads="1"/>
          </p:cNvPicPr>
          <p:nvPr/>
        </p:nvPicPr>
        <p:blipFill>
          <a:blip r:embed="rId2"/>
          <a:srcRect t="5147"/>
          <a:stretch>
            <a:fillRect/>
          </a:stretch>
        </p:blipFill>
        <p:spPr bwMode="auto">
          <a:xfrm>
            <a:off x="2071688" y="1143000"/>
            <a:ext cx="5857875" cy="372268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0483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Начало русско-турецкой войны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43188" y="1143000"/>
            <a:ext cx="6286500" cy="5540375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Как сквозь сон помню этот переход; пыль, поднимаемую обгонявшими нас на рысях казачьими полками, широкую степь, спускавшуюся к Дунаю, другой синевший берег которого мы увидели верст за пятнадцать; усталость, жару, свалку и драку у встретившегося нам уже под 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</a:rPr>
              <a:t>Зимницею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колодца; грязный маленький городок, наполненный войсками, каких-то генералов, махавших нам с балкона фуражками и кричавших «ура», на что мы отвечали тем же».</a:t>
            </a:r>
          </a:p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В.М. Гаршин «Из воспоминаний рядового Иванова»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75" y="142875"/>
            <a:ext cx="7929563" cy="928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болгарское население встречало русские войска?</a:t>
            </a:r>
          </a:p>
        </p:txBody>
      </p:sp>
      <p:pic>
        <p:nvPicPr>
          <p:cNvPr id="3074" name="Picture 2" descr="http://lib.aldebaran.ru/author/garshin_vsevolod/garshin_vsevolod_iz_vospominanii_ryadovogo_ivanova/co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857375"/>
            <a:ext cx="2433638" cy="357187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1507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Боевые действия летом 1877 г.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88" y="5214938"/>
            <a:ext cx="8215312" cy="16430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Болгары восторженно встречали своих освободи- лей- «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братушек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». Шло  создание болгарского народного ополчения, командующим стал русский генерал 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 Г. Столетов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714375" y="1071563"/>
            <a:ext cx="8072438" cy="3878262"/>
            <a:chOff x="1571604" y="1142984"/>
            <a:chExt cx="6365888" cy="3878581"/>
          </a:xfrm>
        </p:grpSpPr>
        <p:grpSp>
          <p:nvGrpSpPr>
            <p:cNvPr id="21511" name="Группа 10"/>
            <p:cNvGrpSpPr>
              <a:grpSpLocks/>
            </p:cNvGrpSpPr>
            <p:nvPr/>
          </p:nvGrpSpPr>
          <p:grpSpPr bwMode="auto">
            <a:xfrm>
              <a:off x="1571604" y="1214422"/>
              <a:ext cx="2357454" cy="3726918"/>
              <a:chOff x="1571604" y="1071546"/>
              <a:chExt cx="2357454" cy="3726918"/>
            </a:xfrm>
          </p:grpSpPr>
          <p:pic>
            <p:nvPicPr>
              <p:cNvPr id="21513" name="Picture 2" descr="http://www.srpska.ru/articles/12094/stoletov.jpe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64198" y="1062418"/>
                <a:ext cx="2371344" cy="3438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Прямоугольник 9"/>
              <p:cNvSpPr/>
              <p:nvPr/>
            </p:nvSpPr>
            <p:spPr>
              <a:xfrm>
                <a:off x="1928794" y="4429132"/>
                <a:ext cx="1785874" cy="369332"/>
              </a:xfrm>
              <a:prstGeom prst="rect">
                <a:avLst/>
              </a:prstGeom>
            </p:spPr>
            <p:txBody>
              <a:bodyPr spcFirstLastPara="1" wrap="none">
                <a:prstTxWarp prst="textArchDown">
                  <a:avLst/>
                </a:prstTxWarp>
                <a:spAutoFit/>
              </a:bodyPr>
              <a:lstStyle/>
              <a:p>
                <a:pPr algn="ctr">
                  <a:defRPr/>
                </a:pPr>
                <a:r>
                  <a:rPr lang="ru-RU" b="1" dirty="0">
                    <a:solidFill>
                      <a:schemeClr val="accent1">
                        <a:lumMod val="50000"/>
                      </a:schemeClr>
                    </a:solidFill>
                  </a:rPr>
                  <a:t>Н. Г. Столетов</a:t>
                </a:r>
                <a:endParaRPr lang="ru-RU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pic>
          <p:nvPicPr>
            <p:cNvPr id="21512" name="Picture 6" descr="http://lesson-history.narod.ru/map/rt187778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438" y="1142984"/>
              <a:ext cx="3294054" cy="387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2531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85750" y="1214438"/>
            <a:ext cx="4000500" cy="5000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Передовой отряд генерала 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 В. Гурко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освободил древнюю столицу Болгарии </a:t>
            </a: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Тырново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. Не встречая по пути своего продвижения на юг особого сопротивления, 5 июля Гурко захвата </a:t>
            </a:r>
            <a:r>
              <a:rPr lang="ru-RU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Шипкинский</a:t>
            </a: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перевал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 горах, через который шла наиболее удобная дорога на Стамбул.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Боевые действия летом 1877 г.</a:t>
            </a:r>
          </a:p>
        </p:txBody>
      </p:sp>
      <p:pic>
        <p:nvPicPr>
          <p:cNvPr id="6" name="Picture 1033" descr="Рисунок7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/>
          <a:stretch>
            <a:fillRect/>
          </a:stretch>
        </p:blipFill>
        <p:spPr bwMode="auto">
          <a:xfrm>
            <a:off x="4643438" y="1143000"/>
            <a:ext cx="3929062" cy="546576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3555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Боевые действия летом 1877 г.</a:t>
            </a:r>
          </a:p>
        </p:txBody>
      </p:sp>
      <p:pic>
        <p:nvPicPr>
          <p:cNvPr id="9" name="Picture 2" descr="http://www.oboznik.ru/wp-content/uploads/2009/08/voi77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143000"/>
            <a:ext cx="5572125" cy="338455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500063" y="4714875"/>
            <a:ext cx="8215312" cy="20002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Великий князь Николай Николаевич с момента перехода Дуная фактически потерял управление войсками. Отряд генерала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Н. П. </a:t>
            </a:r>
            <a:r>
              <a:rPr lang="ru-RU" sz="24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Криденера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вместо захвата важнейшей крепости Плевны, как это предусматривалось планом войны, взял Никополь.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pic>
        <p:nvPicPr>
          <p:cNvPr id="67586" name="Picture 2" descr="http://lesson-history.narod.ru/map/rt187778.gif"/>
          <p:cNvPicPr>
            <a:picLocks noChangeAspect="1" noChangeArrowheads="1"/>
          </p:cNvPicPr>
          <p:nvPr/>
        </p:nvPicPr>
        <p:blipFill>
          <a:blip r:embed="rId3"/>
          <a:srcRect l="4906" t="45833" r="4332" b="4167"/>
          <a:stretch>
            <a:fillRect/>
          </a:stretch>
        </p:blipFill>
        <p:spPr bwMode="auto">
          <a:xfrm>
            <a:off x="6000750" y="1143000"/>
            <a:ext cx="2928938" cy="335756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4579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Боевые действия летом 1877 г.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43438" y="1285875"/>
            <a:ext cx="4286250" cy="53578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Пока русское командование выясняло местоположение  своих отрядов, турецкие войска заняли </a:t>
            </a: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Плевну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оказавшуюся в тылу наших войск, и поставили под угрозу окружения отряд генерала Гурко.</a:t>
            </a:r>
            <a:r>
              <a:rPr lang="ru-RU" sz="2400" dirty="0"/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Значительные силы были брошены противником на то, чтобы отбить </a:t>
            </a:r>
            <a:r>
              <a:rPr lang="ru-RU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Шипкинский</a:t>
            </a: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перевал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pic>
        <p:nvPicPr>
          <p:cNvPr id="18438" name="Picture 2" descr="http://www.bg-gallery.ru/images/2956/1c383cd30b7c298ab50293adfecb7b18autor_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214438"/>
            <a:ext cx="4095750" cy="5072062"/>
          </a:xfrm>
          <a:prstGeom prst="rect">
            <a:avLst/>
          </a:prstGeom>
          <a:noFill/>
          <a:ln w="38100" cap="sq">
            <a:solidFill>
              <a:schemeClr val="accent1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sp>
        <p:nvSpPr>
          <p:cNvPr id="24583" name="Прямоугольник 7"/>
          <p:cNvSpPr>
            <a:spLocks noChangeArrowheads="1"/>
          </p:cNvSpPr>
          <p:nvPr/>
        </p:nvSpPr>
        <p:spPr bwMode="auto">
          <a:xfrm>
            <a:off x="0" y="62118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В.Верещагин.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Пикет на Балканах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5603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Боевые действия летом 1877 г.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" y="1143000"/>
            <a:ext cx="8572500" cy="1571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"На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Шипке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все спокойно", - изо дня в день печатали русские газеты донесения штаба. Чего стоит солдатам это мнимое спокойствие показал художник-баталист 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В.В. Верещагин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25606" name="Прямоугольник 7"/>
          <p:cNvSpPr>
            <a:spLocks noChangeArrowheads="1"/>
          </p:cNvSpPr>
          <p:nvPr/>
        </p:nvSpPr>
        <p:spPr bwMode="auto">
          <a:xfrm>
            <a:off x="2214563" y="62118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В.Верещагин.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На Шипке все спокойно</a:t>
            </a:r>
          </a:p>
        </p:txBody>
      </p:sp>
      <p:grpSp>
        <p:nvGrpSpPr>
          <p:cNvPr id="25607" name="Группа 10"/>
          <p:cNvGrpSpPr>
            <a:grpSpLocks/>
          </p:cNvGrpSpPr>
          <p:nvPr/>
        </p:nvGrpSpPr>
        <p:grpSpPr bwMode="auto">
          <a:xfrm>
            <a:off x="1071563" y="2857500"/>
            <a:ext cx="6357937" cy="3214688"/>
            <a:chOff x="1071538" y="2857495"/>
            <a:chExt cx="5429288" cy="2571769"/>
          </a:xfrm>
        </p:grpSpPr>
        <p:pic>
          <p:nvPicPr>
            <p:cNvPr id="19466" name="Picture 2" descr="http://z1.foto.rambler.ru/public/dima_4udik/27/7/1-web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71538" y="2857495"/>
              <a:ext cx="1771805" cy="2571769"/>
            </a:xfrm>
            <a:prstGeom prst="rect">
              <a:avLst/>
            </a:prstGeom>
            <a:noFill/>
            <a:ln w="38100" cap="sq">
              <a:solidFill>
                <a:schemeClr val="accent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42998"/>
                </a:srgbClr>
              </a:outerShdw>
            </a:effectLst>
          </p:spPr>
        </p:pic>
        <p:pic>
          <p:nvPicPr>
            <p:cNvPr id="19467" name="Picture 4" descr="http://realgallery.ru/copy_pictures/big/1043101.jpg?14.09.10.10.49.4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56899" y="2857495"/>
              <a:ext cx="1800273" cy="2571769"/>
            </a:xfrm>
            <a:prstGeom prst="rect">
              <a:avLst/>
            </a:prstGeom>
            <a:noFill/>
            <a:ln w="38100" cap="sq">
              <a:solidFill>
                <a:schemeClr val="accent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42998"/>
                </a:srgbClr>
              </a:outerShdw>
            </a:effectLst>
          </p:spPr>
        </p:pic>
        <p:pic>
          <p:nvPicPr>
            <p:cNvPr id="19468" name="Picture 6" descr="Картинка 3 из 8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43616" y="2857495"/>
              <a:ext cx="1857210" cy="2571769"/>
            </a:xfrm>
            <a:prstGeom prst="rect">
              <a:avLst/>
            </a:prstGeom>
            <a:noFill/>
            <a:ln w="38100" cap="sq">
              <a:solidFill>
                <a:schemeClr val="accent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42998"/>
                </a:srgbClr>
              </a:outerShdw>
            </a:effectLst>
          </p:spPr>
        </p:pic>
      </p:grpSp>
      <p:sp>
        <p:nvSpPr>
          <p:cNvPr id="12" name="Скругленный прямоугольник 11"/>
          <p:cNvSpPr/>
          <p:nvPr/>
        </p:nvSpPr>
        <p:spPr>
          <a:xfrm>
            <a:off x="642938" y="142875"/>
            <a:ext cx="7929562" cy="928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художник изобразил «спокойствие»  на </a:t>
            </a:r>
            <a:r>
              <a:rPr lang="ru-RU" sz="24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Шипке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5750" y="1143000"/>
            <a:ext cx="8572500" cy="1571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"Спокойно", без выстрелов и разрывов снарядов русские войска потеряли на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Шипке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замерзшими, обмороженными и больными 9,5 тысяч человек.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 autoUpdateAnimBg="0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Падение Плевны. Перелом в ходе войны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7188" y="4000500"/>
            <a:ext cx="8572500" cy="2643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По настоянию военного министра Д. А. Милютина император принял решение перейти к планомерной осаде Плевны, руководство которой было поручено герою обороны Севастополя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инженер-генералу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Э. И. </a:t>
            </a:r>
            <a:r>
              <a:rPr lang="ru-RU" sz="24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Тотлебену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. Турецкие войска, не подготовленные к длительной обороне в условиях наступившей зимы, вынуждены были в конце ноября 1877 г. сдаться.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pic>
        <p:nvPicPr>
          <p:cNvPr id="69634" name="Picture 2" descr="http://dic.academic.ru/pictures/wiki/files/51/300px-grivita_18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214438"/>
            <a:ext cx="3571875" cy="264318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9636" name="Picture 4" descr="http://dic.academic.ru/pictures/wiki/files/51/300px-zahvat_grivickogo_redu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1214438"/>
            <a:ext cx="4583112" cy="264318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7651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Падение Плевны. Перелом в ходе войны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71500" y="4572000"/>
            <a:ext cx="8358188" cy="2071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Отряд Гурко, преодолев непроходимые в это время года горные перевалы, в середине декабря занял </a:t>
            </a: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Софию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и продолжил наступление в сторону </a:t>
            </a:r>
            <a:r>
              <a:rPr lang="ru-RU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Адрианополя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. В январе 1878 г. Гурко занял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Адрианополь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pic>
        <p:nvPicPr>
          <p:cNvPr id="10" name="Picture 4" descr="http://rusk.ru/images/2007/4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1214438"/>
            <a:ext cx="3211513" cy="314325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11" name="Picture 4" descr="http://3.bp.blogspot.com/_HFDkzuFx0qg/SyowCZTt6ZI/AAAAAAAACl0/YhqxW-v3cvc/s400/gurk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214438"/>
            <a:ext cx="4845050" cy="3143250"/>
          </a:xfrm>
          <a:prstGeom prst="rect">
            <a:avLst/>
          </a:prstGeom>
          <a:noFill/>
          <a:ln w="38100" cap="sq">
            <a:solidFill>
              <a:schemeClr val="accent1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pic>
        <p:nvPicPr>
          <p:cNvPr id="72710" name="Picture 6" descr="http://lesson-history.narod.ru/map/rt187778.gif"/>
          <p:cNvPicPr>
            <a:picLocks noChangeAspect="1" noChangeArrowheads="1"/>
          </p:cNvPicPr>
          <p:nvPr/>
        </p:nvPicPr>
        <p:blipFill>
          <a:blip r:embed="rId4"/>
          <a:srcRect l="4348" t="41429" r="4348" b="4713"/>
          <a:stretch>
            <a:fillRect/>
          </a:stretch>
        </p:blipFill>
        <p:spPr bwMode="auto">
          <a:xfrm>
            <a:off x="5357813" y="1214438"/>
            <a:ext cx="3286125" cy="314325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571480"/>
            <a:ext cx="4929222" cy="707886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Цели и задачи</a:t>
            </a:r>
          </a:p>
        </p:txBody>
      </p:sp>
      <p:sp>
        <p:nvSpPr>
          <p:cNvPr id="8195" name="Прямоугольник 4"/>
          <p:cNvSpPr>
            <a:spLocks noChangeArrowheads="1"/>
          </p:cNvSpPr>
          <p:nvPr/>
        </p:nvSpPr>
        <p:spPr bwMode="auto">
          <a:xfrm>
            <a:off x="1214438" y="1357313"/>
            <a:ext cx="71437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Познакомиться с ходом русско-турецкой войны ;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обобщить и углубить представление о войне; 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продолжить формирование умения работать с историческими источниками;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обосновывать свою точку зрения; 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показать бесчеловечность и бессмысленность войн; </a:t>
            </a:r>
          </a:p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 патриотизма.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Падение Плевны. Перелом в ходе войны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7188" y="4857750"/>
            <a:ext cx="8572500" cy="1714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Отряд 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Скобелева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обошедший по горным кручам позиции турецких войск у </a:t>
            </a:r>
            <a:r>
              <a:rPr lang="ru-RU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Шипки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а затем разгромивший их, стремительно повел наступление на Стамбул.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22533" name="Picture 2" descr="http://content.foto.mail.ru/mail/dedischev195413/8931/i-164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143000"/>
            <a:ext cx="2214563" cy="3322638"/>
          </a:xfrm>
          <a:prstGeom prst="rect">
            <a:avLst/>
          </a:prstGeom>
          <a:noFill/>
          <a:ln w="38100" cap="sq">
            <a:solidFill>
              <a:schemeClr val="accent1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pic>
        <p:nvPicPr>
          <p:cNvPr id="22534" name="Picture 4" descr="http://img704.imageshack.us/img704/2986/800pxperepravacherezdu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1143000"/>
            <a:ext cx="6099175" cy="3286125"/>
          </a:xfrm>
          <a:prstGeom prst="rect">
            <a:avLst/>
          </a:prstGeom>
          <a:noFill/>
          <a:ln w="38100" cap="sq">
            <a:solidFill>
              <a:schemeClr val="accent1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88" y="4786313"/>
            <a:ext cx="8572500" cy="19288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Отряд Скобелева вышел к Мраморному морю и 18 января 1878 г. занял пригород Стамбула — местечко </a:t>
            </a:r>
            <a:r>
              <a:rPr lang="ru-RU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Сан-Стефано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. Только категорический запрет императора удержал Скобелева от взятия столицы Османской империи.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71686" name="Picture 6" descr="http://lesson-history.narod.ru/map/rt187778.gif"/>
          <p:cNvPicPr>
            <a:picLocks noChangeAspect="1" noChangeArrowheads="1"/>
          </p:cNvPicPr>
          <p:nvPr/>
        </p:nvPicPr>
        <p:blipFill>
          <a:blip r:embed="rId4"/>
          <a:srcRect l="3448" t="48588" r="2299" b="3624"/>
          <a:stretch>
            <a:fillRect/>
          </a:stretch>
        </p:blipFill>
        <p:spPr bwMode="auto">
          <a:xfrm>
            <a:off x="2714625" y="1143000"/>
            <a:ext cx="6143625" cy="328612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9699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М.Д. Скобелев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" y="1071563"/>
            <a:ext cx="4429125" cy="56435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Михаил Дмитриевич Скобелев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(1843—1882) родился в Петербурге в семье офицера. С началом русско-турецкой войны Скобелев по его настойчивой просьбе был прикомандирован к командующему Дунайской армией в качестве резервного генерала. Перед третьим штурмом Плевны Скобелев был назначен командующим левофланговым отрядом.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70659" name="Picture 3" descr="http://ote4estvo.ru/uploads/1266930337_skobelev.g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00625" y="1214438"/>
            <a:ext cx="3714750" cy="515937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9703" name="Прямоугольник 7"/>
          <p:cNvSpPr>
            <a:spLocks noChangeArrowheads="1"/>
          </p:cNvSpPr>
          <p:nvPr/>
        </p:nvSpPr>
        <p:spPr bwMode="auto">
          <a:xfrm>
            <a:off x="5857875" y="6357938"/>
            <a:ext cx="1966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М. Д. Скобелев 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75" y="1071563"/>
            <a:ext cx="4714875" cy="56435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Яркая и популярная личностью среди русских полководцев второй половины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XIX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в. Скобелев заботливо относился к солдатам, тщательно готовил войска к боям, личным примером увлекал их в атаку. Солдаты верили в его неуязвимость, поскольку, лично участвуя в самых кровавых боях, он ни разу не был ранен. Болгарский народ считал его своим национальным героем.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3" y="142875"/>
            <a:ext cx="8429625" cy="8572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 err="1"/>
          </a:p>
          <a:p>
            <a:pPr algn="ctr"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Недаром на венке потом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напишут: «Скобелев Суворову был равным».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Кавказский фронт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14313" y="1214438"/>
            <a:ext cx="3571875" cy="47863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На Кавказском фронте русские войска под руководством генерала 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Т. </a:t>
            </a:r>
            <a:r>
              <a:rPr lang="ru-RU" sz="24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Лорис-Меликова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 короткие сроки разбили превосходящие турецкие войска, овладели крепостями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Баязет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Ардаган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Карс и вышли к Эрзеруму.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pic>
        <p:nvPicPr>
          <p:cNvPr id="69642" name="Picture 10" descr="http://lesson-history.narod.ru/map/kf187778.gif"/>
          <p:cNvPicPr>
            <a:picLocks noChangeAspect="1" noChangeArrowheads="1"/>
          </p:cNvPicPr>
          <p:nvPr/>
        </p:nvPicPr>
        <p:blipFill>
          <a:blip r:embed="rId2"/>
          <a:srcRect l="1587" t="1346" r="1587" b="20560"/>
          <a:stretch>
            <a:fillRect/>
          </a:stretch>
        </p:blipFill>
        <p:spPr bwMode="auto">
          <a:xfrm>
            <a:off x="4000500" y="1214438"/>
            <a:ext cx="5033963" cy="478631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</a:t>
            </a:r>
            <a:r>
              <a:rPr lang="ru-RU" sz="2400" b="1" dirty="0" err="1"/>
              <a:t>Сан-Стефанский</a:t>
            </a:r>
            <a:r>
              <a:rPr lang="ru-RU" sz="2400" b="1" dirty="0"/>
              <a:t> мирный договор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7188" y="4000500"/>
            <a:ext cx="8572500" cy="2643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Европейские державы были обеспокоены успехами русских войск. Англия ввела военную эскадру в Мраморное море. Австро-Венгрия принялась сколачивать антирусскую коалицию. В этих условиях Александр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II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прекратил дальнейшее наступление и предложил турецкому султану перемирие, которое было немедленно принято.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25605" name="Picture 2" descr="http://d-pankratov.ru/wp-content/uploads/2010/09/Skobelev.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1143000"/>
            <a:ext cx="4500562" cy="2730500"/>
          </a:xfrm>
          <a:prstGeom prst="rect">
            <a:avLst/>
          </a:prstGeom>
          <a:noFill/>
          <a:ln w="38100" cap="sq">
            <a:solidFill>
              <a:schemeClr val="accent1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785813" y="142875"/>
            <a:ext cx="7786687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</a:t>
            </a:r>
            <a:r>
              <a:rPr lang="ru-RU" sz="2400" b="1" dirty="0" err="1"/>
              <a:t>Сан-Стефанский</a:t>
            </a:r>
            <a:r>
              <a:rPr lang="ru-RU" sz="2400" b="1" dirty="0"/>
              <a:t> мирный договор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7188" y="5429250"/>
            <a:ext cx="8572500" cy="1285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19 февраля 1878 г. в </a:t>
            </a:r>
            <a:r>
              <a:rPr lang="ru-RU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Сан-Стефано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состоялось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подписание мирного договора между Россией и Турцией.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pic>
        <p:nvPicPr>
          <p:cNvPr id="77826" name="Picture 2" descr="http://foto.rambler.ru/public/dima_4udik/27/11/1-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1143000"/>
            <a:ext cx="6572250" cy="408781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</a:t>
            </a:r>
            <a:r>
              <a:rPr lang="ru-RU" sz="2400" b="1" dirty="0" err="1"/>
              <a:t>Сан-Стефанский</a:t>
            </a:r>
            <a:r>
              <a:rPr lang="ru-RU" sz="2400" b="1" dirty="0"/>
              <a:t> мирный договор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75" y="142875"/>
            <a:ext cx="7929563" cy="928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Предположите, какую реакцию у европейских держав вызвал </a:t>
            </a:r>
            <a:r>
              <a:rPr lang="ru-RU" sz="24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Сан-Стефанский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договор?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88" y="5286375"/>
            <a:ext cx="8572500" cy="14287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Условия этого договора вызвали резкое недовольство европейских держав, потребовавших созыва общеевропейского конгресса для пересмотра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Сан-Стефанского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договора.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00063" y="2786063"/>
            <a:ext cx="7937500" cy="1071562"/>
            <a:chOff x="500034" y="2786058"/>
            <a:chExt cx="7938115" cy="107157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0034" y="2786058"/>
              <a:ext cx="6358430" cy="107157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</a:rPr>
                <a:t>Сербия, Черногория и Румыния стали независимыми государствами.</a:t>
              </a:r>
              <a:endParaRPr lang="ru-RU" sz="24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33806" name="Picture 2" descr="http://foto.rambler.ru/public/dima_4udik/27/11/1-web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4640" y="2712720"/>
              <a:ext cx="1914144" cy="1267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Группа 14"/>
          <p:cNvGrpSpPr>
            <a:grpSpLocks/>
          </p:cNvGrpSpPr>
          <p:nvPr/>
        </p:nvGrpSpPr>
        <p:grpSpPr bwMode="auto">
          <a:xfrm>
            <a:off x="571500" y="1214438"/>
            <a:ext cx="7858125" cy="1428750"/>
            <a:chOff x="571472" y="1214422"/>
            <a:chExt cx="7858180" cy="142876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071671" y="1214422"/>
              <a:ext cx="6357981" cy="142876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</a:rPr>
                <a:t>России возвращалась южная часть Бессарабии, а в Закавказье присоединялись крепости </a:t>
              </a:r>
              <a:r>
                <a:rPr lang="ru-RU" sz="2400" b="1" dirty="0" err="1">
                  <a:solidFill>
                    <a:schemeClr val="accent1">
                      <a:lumMod val="50000"/>
                    </a:schemeClr>
                  </a:solidFill>
                </a:rPr>
                <a:t>Батум</a:t>
              </a: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</a:rPr>
                <a:t>, </a:t>
              </a:r>
              <a:r>
                <a:rPr lang="ru-RU" sz="2400" b="1" dirty="0" err="1">
                  <a:solidFill>
                    <a:schemeClr val="accent1">
                      <a:lumMod val="50000"/>
                    </a:schemeClr>
                  </a:solidFill>
                </a:rPr>
                <a:t>Ардаган</a:t>
              </a: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</a:rPr>
                <a:t>, Карс.</a:t>
              </a:r>
              <a:endParaRPr lang="ru-RU" sz="24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33804" name="Picture 4" descr="http://img714.imageshack.us/img714/8373/800px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72" y="1139952"/>
              <a:ext cx="2145792" cy="1627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571500" y="4000500"/>
            <a:ext cx="7929563" cy="1089025"/>
            <a:chOff x="571472" y="4000504"/>
            <a:chExt cx="7929618" cy="108943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143108" y="4000504"/>
              <a:ext cx="6357982" cy="107196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/>
                <a:t> </a:t>
              </a: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</a:rPr>
                <a:t>Болгария становилась автономным княжеством в составе Турции. </a:t>
              </a:r>
              <a:endParaRPr lang="ru-RU" sz="24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33802" name="Picture 6" descr="http://img4.imageshack.us/img4/8615/800pxbojuivanovochiflik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72" y="3925824"/>
              <a:ext cx="1981200" cy="128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34819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50" y="1643063"/>
            <a:ext cx="8643938" cy="4062412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400" dirty="0"/>
              <a:t>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Европейские державы, и главнейшим образом Австрия, не согласились признать 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</a:rPr>
              <a:t>Сан-Стефанский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договор. Для того чтобы сохранить этот договор, нам предстояла новая война с Австрией, но мы к этой войне не были готовы, поэтому был собран Берлинский конгресс, где канцлер Бисмарк привел нас к берлинскому трактату, уничтожившему значительную часть тех выгод, которые мы приобрели по договору 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</a:rPr>
              <a:t>Сан-Стефанскому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.».</a:t>
            </a:r>
          </a:p>
          <a:p>
            <a:pPr algn="ctr">
              <a:defRPr/>
            </a:pP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С.Ю. Витте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38" y="142875"/>
            <a:ext cx="7929562" cy="12144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Россия вынуждена была согласиться с идеей созыва конгресса?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38" y="142875"/>
            <a:ext cx="7929562" cy="12144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С.Ю. Витте оценивает результаты берлинского конгресса?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7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Берлинский конгресс 1878 г.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" y="1214438"/>
            <a:ext cx="8572500" cy="1500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Россия, понесшая в войне большие людские и материальные потери, под угрозой создания новой антирусской коалиции была вынуждена согласиться с идеей созыва конгресса.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5" y="1143000"/>
            <a:ext cx="5214938" cy="2286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Болгария была разделена на две части: северная объявлялась, зависимым от Турции, южная -автономной турецкой провинцией Восточная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Румелия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5" y="3429000"/>
            <a:ext cx="5286375" cy="8572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Урезаны территории Сербии и Черногории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5" y="5357813"/>
            <a:ext cx="5214938" cy="10715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400" dirty="0"/>
          </a:p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Австрия получила Боснию и Герцеговину, Англия- остров Кипр.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75" y="4286250"/>
            <a:ext cx="5286375" cy="10715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Россия отказывалась от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Баязета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приобрела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Ардаган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Карс  и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Батум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8850" name="Picture 2" descr="http://lesson-history.narod.ru/map/it18788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1139825"/>
            <a:ext cx="4078287" cy="548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Берлинский конгресс 1878 г.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75" y="1143000"/>
            <a:ext cx="7929563" cy="157162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вы понимаете слова одного из современников, что на Берлинском конгрессе «успехи оказались неудачами, победы поражениями»?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500188" y="2857500"/>
            <a:ext cx="6500812" cy="6429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Найдите ошибку в документе.</a:t>
            </a:r>
          </a:p>
        </p:txBody>
      </p:sp>
      <p:grpSp>
        <p:nvGrpSpPr>
          <p:cNvPr id="2" name="Группа 19"/>
          <p:cNvGrpSpPr>
            <a:grpSpLocks/>
          </p:cNvGrpSpPr>
          <p:nvPr/>
        </p:nvGrpSpPr>
        <p:grpSpPr bwMode="auto">
          <a:xfrm>
            <a:off x="785813" y="3714750"/>
            <a:ext cx="7858125" cy="2084388"/>
            <a:chOff x="785786" y="3714752"/>
            <a:chExt cx="7858180" cy="2083844"/>
          </a:xfrm>
        </p:grpSpPr>
        <p:grpSp>
          <p:nvGrpSpPr>
            <p:cNvPr id="36875" name="Группа 14"/>
            <p:cNvGrpSpPr>
              <a:grpSpLocks/>
            </p:cNvGrpSpPr>
            <p:nvPr/>
          </p:nvGrpSpPr>
          <p:grpSpPr bwMode="auto">
            <a:xfrm>
              <a:off x="6715140" y="3857628"/>
              <a:ext cx="1928826" cy="1940968"/>
              <a:chOff x="4643438" y="5072074"/>
              <a:chExt cx="1928826" cy="1940968"/>
            </a:xfrm>
          </p:grpSpPr>
          <p:pic>
            <p:nvPicPr>
              <p:cNvPr id="30733" name="Picture 8" descr="http://hrono.ru/img/19vek/gorchakov-am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000627" y="5072036"/>
                <a:ext cx="1143008" cy="1599782"/>
              </a:xfrm>
              <a:prstGeom prst="rect">
                <a:avLst/>
              </a:prstGeom>
              <a:noFill/>
              <a:ln w="38100" cap="sq">
                <a:solidFill>
                  <a:schemeClr val="accent1"/>
                </a:solidFill>
                <a:miter lim="800000"/>
                <a:headEnd/>
                <a:tailEnd/>
              </a:ln>
              <a:effectLst>
                <a:outerShdw dist="38100" dir="2700000" algn="tl" rotWithShape="0">
                  <a:srgbClr val="000000">
                    <a:alpha val="42998"/>
                  </a:srgbClr>
                </a:outerShdw>
              </a:effectLst>
            </p:spPr>
          </p:pic>
          <p:sp>
            <p:nvSpPr>
              <p:cNvPr id="36878" name="TextBox 17"/>
              <p:cNvSpPr txBox="1">
                <a:spLocks noChangeArrowheads="1"/>
              </p:cNvSpPr>
              <p:nvPr/>
            </p:nvSpPr>
            <p:spPr bwMode="auto">
              <a:xfrm>
                <a:off x="4643438" y="6643710"/>
                <a:ext cx="1928826" cy="369332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ru-RU" b="1">
                    <a:solidFill>
                      <a:schemeClr val="bg1"/>
                    </a:solidFill>
                  </a:rPr>
                  <a:t>А.М. Горчаков</a:t>
                </a:r>
              </a:p>
            </p:txBody>
          </p:sp>
        </p:grpSp>
        <p:sp>
          <p:nvSpPr>
            <p:cNvPr id="19" name="Скругленная прямоугольная выноска 18"/>
            <p:cNvSpPr/>
            <p:nvPr/>
          </p:nvSpPr>
          <p:spPr>
            <a:xfrm>
              <a:off x="785786" y="3714752"/>
              <a:ext cx="5857916" cy="1285539"/>
            </a:xfrm>
            <a:prstGeom prst="wedgeRoundRectCallout">
              <a:avLst>
                <a:gd name="adj1" fmla="val 56472"/>
                <a:gd name="adj2" fmla="val -4415"/>
                <a:gd name="adj3" fmla="val 16667"/>
              </a:avLst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</a:rPr>
                <a:t>«</a:t>
              </a:r>
              <a:r>
                <a:rPr lang="ru-RU" sz="2400" b="1" i="1" dirty="0">
                  <a:solidFill>
                    <a:schemeClr val="accent1">
                      <a:lumMod val="50000"/>
                    </a:schemeClr>
                  </a:solidFill>
                </a:rPr>
                <a:t>Берлинский конгресс есть самая блестящая страница в моей служебной карьере».</a:t>
              </a:r>
            </a:p>
          </p:txBody>
        </p:sp>
      </p:grpSp>
      <p:grpSp>
        <p:nvGrpSpPr>
          <p:cNvPr id="4" name="Группа 21"/>
          <p:cNvGrpSpPr>
            <a:grpSpLocks/>
          </p:cNvGrpSpPr>
          <p:nvPr/>
        </p:nvGrpSpPr>
        <p:grpSpPr bwMode="auto">
          <a:xfrm>
            <a:off x="214313" y="5143500"/>
            <a:ext cx="5929312" cy="1571625"/>
            <a:chOff x="214282" y="5143512"/>
            <a:chExt cx="5929354" cy="1571636"/>
          </a:xfrm>
        </p:grpSpPr>
        <p:pic>
          <p:nvPicPr>
            <p:cNvPr id="30729" name="Picture 2" descr="http://www.hrono.ru/img/kartiny/aleksandr2_1856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4282" y="5143512"/>
              <a:ext cx="1285884" cy="1571636"/>
            </a:xfrm>
            <a:prstGeom prst="rect">
              <a:avLst/>
            </a:prstGeom>
            <a:noFill/>
            <a:ln w="38100" cap="sq">
              <a:solidFill>
                <a:schemeClr val="accent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42998"/>
                </a:srgbClr>
              </a:outerShdw>
            </a:effectLst>
          </p:spPr>
        </p:pic>
        <p:sp>
          <p:nvSpPr>
            <p:cNvPr id="21" name="Скругленная прямоугольная выноска 20"/>
            <p:cNvSpPr/>
            <p:nvPr/>
          </p:nvSpPr>
          <p:spPr>
            <a:xfrm>
              <a:off x="2000232" y="5214951"/>
              <a:ext cx="4143404" cy="714380"/>
            </a:xfrm>
            <a:prstGeom prst="wedgeRoundRectCallout">
              <a:avLst>
                <a:gd name="adj1" fmla="val -63067"/>
                <a:gd name="adj2" fmla="val 27585"/>
                <a:gd name="adj3" fmla="val 16667"/>
              </a:avLst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</a:rPr>
                <a:t>«И в моей также</a:t>
              </a:r>
              <a:r>
                <a:rPr lang="ru-RU" sz="2400" b="1" i="1" dirty="0">
                  <a:solidFill>
                    <a:schemeClr val="accent1">
                      <a:lumMod val="50000"/>
                    </a:schemeClr>
                  </a:solidFill>
                </a:rPr>
                <a:t>».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285875" y="4143375"/>
            <a:ext cx="2000250" cy="4619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 autoUpdateAnimBg="0"/>
      <p:bldP spid="13" grpId="0" animBg="1"/>
      <p:bldP spid="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37891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50" y="1643063"/>
            <a:ext cx="8643938" cy="4800600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«Во время турецкой войны как войска, так и многие из наших военачальников показали замечательную доблесть, замечательные военные способности и военную силу, так что в конце концов мы очутились около Константинополя, — тем не менее все-таки война эта не была ни по своему ходу, ни по результатам такой, как этого ожидали. Мы победили все-таки скорее громадным численным перевесом над неприятелем, нежели превосходством наших боевых качеств по сравнению с турками».</a:t>
            </a:r>
          </a:p>
          <a:p>
            <a:pPr algn="ctr">
              <a:defRPr/>
            </a:pP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С.Ю. Витте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5813" y="142875"/>
            <a:ext cx="7929562" cy="12144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чем, по мнению С.Ю. Витте, заключаются причины победы России в русско-турецкой войне? Какие еще причины вы можете назвать?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агетная рамка 2"/>
          <p:cNvSpPr/>
          <p:nvPr/>
        </p:nvSpPr>
        <p:spPr>
          <a:xfrm>
            <a:off x="785813" y="214313"/>
            <a:ext cx="7786687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Балканский кризис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14375" y="142875"/>
            <a:ext cx="7929563" cy="928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Вспомните, что такое «восточный вопрос»?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28"/>
          <p:cNvGrpSpPr>
            <a:grpSpLocks/>
          </p:cNvGrpSpPr>
          <p:nvPr/>
        </p:nvGrpSpPr>
        <p:grpSpPr bwMode="auto">
          <a:xfrm>
            <a:off x="500063" y="1285875"/>
            <a:ext cx="7929562" cy="1285875"/>
            <a:chOff x="357158" y="1643050"/>
            <a:chExt cx="7929618" cy="1285884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928794" y="1714489"/>
              <a:ext cx="6357982" cy="114300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i="1" dirty="0">
                  <a:solidFill>
                    <a:schemeClr val="accent1">
                      <a:lumMod val="50000"/>
                    </a:schemeClr>
                  </a:solidFill>
                </a:rPr>
                <a:t>1875 г. волнения в Боснии и Герцеговине, жестоко подавлены турками</a:t>
              </a:r>
            </a:p>
          </p:txBody>
        </p:sp>
        <p:pic>
          <p:nvPicPr>
            <p:cNvPr id="8209" name="Picture 17" descr="http://istoriya-ru.ucoz.ru/img1/balkanturki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8" y="1643050"/>
              <a:ext cx="1785950" cy="1285884"/>
            </a:xfrm>
            <a:prstGeom prst="round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4" name="Группа 29"/>
          <p:cNvGrpSpPr>
            <a:grpSpLocks/>
          </p:cNvGrpSpPr>
          <p:nvPr/>
        </p:nvGrpSpPr>
        <p:grpSpPr bwMode="auto">
          <a:xfrm>
            <a:off x="500063" y="2714625"/>
            <a:ext cx="8215312" cy="1263650"/>
            <a:chOff x="428596" y="3000372"/>
            <a:chExt cx="8215370" cy="1263595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428596" y="3071807"/>
              <a:ext cx="6715172" cy="114295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i="1" dirty="0">
                  <a:solidFill>
                    <a:schemeClr val="accent1">
                      <a:lumMod val="50000"/>
                    </a:schemeClr>
                  </a:solidFill>
                </a:rPr>
                <a:t>1876 г. восстание в Болгарии против османского ига</a:t>
              </a:r>
            </a:p>
          </p:txBody>
        </p:sp>
        <p:pic>
          <p:nvPicPr>
            <p:cNvPr id="11279" name="Picture 21" descr="http://superbulgaria.info/wp-content/uploads/osvobojdenie-ot-turkov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6562" y="2925320"/>
              <a:ext cx="1981200" cy="146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Правая фигурная скобка 31"/>
          <p:cNvSpPr/>
          <p:nvPr/>
        </p:nvSpPr>
        <p:spPr>
          <a:xfrm rot="5400000">
            <a:off x="4464844" y="-178593"/>
            <a:ext cx="428625" cy="8643937"/>
          </a:xfrm>
          <a:prstGeom prst="rightBrac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3" name="Прямоугольник 3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238" y="4711700"/>
            <a:ext cx="3803651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36"/>
          <p:cNvGrpSpPr>
            <a:grpSpLocks/>
          </p:cNvGrpSpPr>
          <p:nvPr/>
        </p:nvGrpSpPr>
        <p:grpSpPr bwMode="auto">
          <a:xfrm>
            <a:off x="3500438" y="4643438"/>
            <a:ext cx="4500562" cy="1928812"/>
            <a:chOff x="3500430" y="4643446"/>
            <a:chExt cx="4500594" cy="1928826"/>
          </a:xfrm>
        </p:grpSpPr>
        <p:sp>
          <p:nvSpPr>
            <p:cNvPr id="35" name="Скругленный прямоугольник 34"/>
            <p:cNvSpPr/>
            <p:nvPr/>
          </p:nvSpPr>
          <p:spPr bwMode="auto">
            <a:xfrm>
              <a:off x="3857620" y="4643446"/>
              <a:ext cx="3500463" cy="70485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i="1" dirty="0">
                  <a:solidFill>
                    <a:schemeClr val="accent1">
                      <a:lumMod val="50000"/>
                    </a:schemeClr>
                  </a:solidFill>
                </a:rPr>
                <a:t>Помощь болгарам</a:t>
              </a:r>
            </a:p>
          </p:txBody>
        </p:sp>
        <p:sp>
          <p:nvSpPr>
            <p:cNvPr id="36" name="Скругленный прямоугольник 35"/>
            <p:cNvSpPr/>
            <p:nvPr/>
          </p:nvSpPr>
          <p:spPr bwMode="auto">
            <a:xfrm>
              <a:off x="3500430" y="5500702"/>
              <a:ext cx="4500594" cy="107157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i="1" dirty="0">
                  <a:solidFill>
                    <a:schemeClr val="accent1">
                      <a:lumMod val="50000"/>
                    </a:schemeClr>
                  </a:solidFill>
                </a:rPr>
                <a:t>Решение территориальных проблем</a:t>
              </a:r>
            </a:p>
          </p:txBody>
        </p:sp>
      </p:grpSp>
      <p:sp>
        <p:nvSpPr>
          <p:cNvPr id="34" name="Стрелка вправо 33"/>
          <p:cNvSpPr/>
          <p:nvPr/>
        </p:nvSpPr>
        <p:spPr>
          <a:xfrm>
            <a:off x="3429000" y="4286250"/>
            <a:ext cx="3071813" cy="2143125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1876 г.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объявление войны </a:t>
            </a:r>
          </a:p>
        </p:txBody>
      </p:sp>
      <p:pic>
        <p:nvPicPr>
          <p:cNvPr id="8215" name="Picture 23" descr="http://www.mega-mir.com/upload/medialibrary/9a3/yeni-cami-new-mosque-istanbul-turke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4572008"/>
            <a:ext cx="2286016" cy="17145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" name="Стрелка влево 37"/>
          <p:cNvSpPr/>
          <p:nvPr/>
        </p:nvSpPr>
        <p:spPr>
          <a:xfrm>
            <a:off x="2928938" y="4357688"/>
            <a:ext cx="3714750" cy="2357437"/>
          </a:xfrm>
          <a:prstGeom prst="lef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разгромлены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31476 -0.00278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 autoUpdateAnimBg="0"/>
      <p:bldP spid="32" grpId="0" animBg="1"/>
      <p:bldP spid="34" grpId="0" animBg="1"/>
      <p:bldP spid="34" grpId="1" animBg="1"/>
      <p:bldP spid="38" grpId="0" animBg="1"/>
      <p:bldP spid="38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38915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5813" y="142875"/>
            <a:ext cx="7929562" cy="8572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смысл, по вашему мнению, вложил художник в свои картины?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17" name="Rectangle 3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  <a:p>
            <a:pPr eaLnBrk="0" hangingPunct="0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5813" y="142875"/>
            <a:ext cx="7929562" cy="8572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19" name="Прямоугольник 13"/>
          <p:cNvSpPr>
            <a:spLocks noChangeArrowheads="1"/>
          </p:cNvSpPr>
          <p:nvPr/>
        </p:nvSpPr>
        <p:spPr bwMode="auto">
          <a:xfrm>
            <a:off x="1785938" y="1887538"/>
            <a:ext cx="5357812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Война на Балканах завершила почти 400-летнюю национальную борьбу балканских народов. Россия восстановила свой военный престиж и завоевала огромный авторитет среди балканского населения.</a:t>
            </a:r>
          </a:p>
          <a:p>
            <a:pPr>
              <a:lnSpc>
                <a:spcPct val="90000"/>
              </a:lnSpc>
            </a:pPr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Победа была одержана благодаря героизму солдат, поддержке местного населения и русской общественности. Она стала возможна благодаря военной реформе проводимой в стране. </a:t>
            </a:r>
          </a:p>
        </p:txBody>
      </p:sp>
      <p:pic>
        <p:nvPicPr>
          <p:cNvPr id="38920" name="Picture 7" descr="D:\8 класс\русско-турец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"/>
            <a:ext cx="17367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1" name="Picture 4" descr="D:\8 класс\русско-турец\Flag_of_Slovakia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643188"/>
            <a:ext cx="12858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2" name="Picture 5" descr="D:\8 класс\русско-турец\Flag_of_Slovenia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157003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3" name="Picture 6" descr="D:\8 класс\русско-турец\загруженное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286375"/>
            <a:ext cx="1701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4" name="Picture 3" descr="D:\8 класс\русско-турец\649324788972-e129836784215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2428875"/>
            <a:ext cx="1928812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5" name="Picture 8" descr="D:\8 класс\русско-турец\загруженное (2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4071938"/>
            <a:ext cx="17176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6" name="Picture 2" descr="D:\8 класс\русско-турец\f1339_croatia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572125"/>
            <a:ext cx="1905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агетная рамка 2"/>
          <p:cNvSpPr/>
          <p:nvPr/>
        </p:nvSpPr>
        <p:spPr>
          <a:xfrm>
            <a:off x="785813" y="214313"/>
            <a:ext cx="7786687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План урока</a:t>
            </a:r>
          </a:p>
        </p:txBody>
      </p:sp>
      <p:sp>
        <p:nvSpPr>
          <p:cNvPr id="12291" name="Rectangle 1"/>
          <p:cNvSpPr>
            <a:spLocks noChangeArrowheads="1"/>
          </p:cNvSpPr>
          <p:nvPr/>
        </p:nvSpPr>
        <p:spPr bwMode="auto">
          <a:xfrm>
            <a:off x="214313" y="1928813"/>
            <a:ext cx="74295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 sz="3200" b="1">
                <a:latin typeface="Times New Roman" pitchFamily="18" charset="0"/>
                <a:cs typeface="Times New Roman" pitchFamily="18" charset="0"/>
              </a:rPr>
              <a:t>1.Предпосылки  и причины русско-турецкой войны.</a:t>
            </a:r>
          </a:p>
          <a:p>
            <a:pPr eaLnBrk="0" hangingPunct="0"/>
            <a:r>
              <a:rPr lang="ru-RU" sz="3200" b="1">
                <a:latin typeface="Times New Roman" pitchFamily="18" charset="0"/>
                <a:cs typeface="Times New Roman" pitchFamily="18" charset="0"/>
              </a:rPr>
              <a:t>2.Силы и планы сторон.</a:t>
            </a:r>
          </a:p>
          <a:p>
            <a:pPr eaLnBrk="0" hangingPunct="0"/>
            <a:r>
              <a:rPr lang="ru-RU" sz="3200" b="1">
                <a:latin typeface="Times New Roman" pitchFamily="18" charset="0"/>
                <a:cs typeface="Times New Roman" pitchFamily="18" charset="0"/>
              </a:rPr>
              <a:t>3.Ход военных действий.</a:t>
            </a:r>
          </a:p>
          <a:p>
            <a:pPr eaLnBrk="0" hangingPunct="0"/>
            <a:r>
              <a:rPr lang="ru-RU" sz="3200" b="1">
                <a:latin typeface="Times New Roman" pitchFamily="18" charset="0"/>
                <a:cs typeface="Times New Roman" pitchFamily="18" charset="0"/>
              </a:rPr>
              <a:t>4.Сан-Стефанский мирный договор.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агетная рамка 2"/>
          <p:cNvSpPr/>
          <p:nvPr/>
        </p:nvSpPr>
        <p:spPr>
          <a:xfrm>
            <a:off x="785813" y="142875"/>
            <a:ext cx="7786687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Балканский кризис</a:t>
            </a:r>
          </a:p>
        </p:txBody>
      </p:sp>
      <p:grpSp>
        <p:nvGrpSpPr>
          <p:cNvPr id="2" name="Группа 27"/>
          <p:cNvGrpSpPr>
            <a:grpSpLocks/>
          </p:cNvGrpSpPr>
          <p:nvPr/>
        </p:nvGrpSpPr>
        <p:grpSpPr bwMode="auto">
          <a:xfrm>
            <a:off x="6286500" y="3857625"/>
            <a:ext cx="2381250" cy="1708150"/>
            <a:chOff x="6500826" y="4357694"/>
            <a:chExt cx="2381250" cy="1708018"/>
          </a:xfrm>
        </p:grpSpPr>
        <p:pic>
          <p:nvPicPr>
            <p:cNvPr id="60420" name="Picture 4" descr="http://www.srpska.ru/articles/2905/russkie-dobrovolci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500826" y="4357694"/>
              <a:ext cx="2381250" cy="1485785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3343" name="Прямоугольник 2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1274" y="5212274"/>
              <a:ext cx="2578608" cy="902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Группа 26"/>
          <p:cNvGrpSpPr>
            <a:grpSpLocks/>
          </p:cNvGrpSpPr>
          <p:nvPr/>
        </p:nvGrpSpPr>
        <p:grpSpPr bwMode="auto">
          <a:xfrm>
            <a:off x="6572250" y="1071563"/>
            <a:ext cx="2143125" cy="2074862"/>
            <a:chOff x="6286512" y="1357298"/>
            <a:chExt cx="2143140" cy="2075091"/>
          </a:xfrm>
        </p:grpSpPr>
        <p:pic>
          <p:nvPicPr>
            <p:cNvPr id="13340" name="Picture 2" descr="http://www.srpska.ru/articles/6657/3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388" y="1357298"/>
              <a:ext cx="2000264" cy="142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41" name="TextBox 25"/>
            <p:cNvSpPr txBox="1">
              <a:spLocks noChangeArrowheads="1"/>
            </p:cNvSpPr>
            <p:nvPr/>
          </p:nvSpPr>
          <p:spPr bwMode="auto">
            <a:xfrm>
              <a:off x="6286512" y="2786058"/>
              <a:ext cx="200026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b="1"/>
                <a:t>Сербская армия</a:t>
              </a:r>
            </a:p>
          </p:txBody>
        </p:sp>
      </p:grpSp>
      <p:sp>
        <p:nvSpPr>
          <p:cNvPr id="29" name="Выноска со стрелкой вверх 28"/>
          <p:cNvSpPr/>
          <p:nvPr/>
        </p:nvSpPr>
        <p:spPr>
          <a:xfrm>
            <a:off x="6286500" y="3071813"/>
            <a:ext cx="2428875" cy="785812"/>
          </a:xfrm>
          <a:prstGeom prst="up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добровольцы</a:t>
            </a:r>
          </a:p>
        </p:txBody>
      </p:sp>
      <p:grpSp>
        <p:nvGrpSpPr>
          <p:cNvPr id="5" name="Группа 36"/>
          <p:cNvGrpSpPr>
            <a:grpSpLocks/>
          </p:cNvGrpSpPr>
          <p:nvPr/>
        </p:nvGrpSpPr>
        <p:grpSpPr bwMode="auto">
          <a:xfrm>
            <a:off x="5000625" y="1143000"/>
            <a:ext cx="1928813" cy="1798638"/>
            <a:chOff x="5072066" y="1357298"/>
            <a:chExt cx="1928826" cy="1798092"/>
          </a:xfrm>
        </p:grpSpPr>
        <p:pic>
          <p:nvPicPr>
            <p:cNvPr id="13338" name="Picture 6" descr="http://cossac-awards.narod.ru/Zametki/Tutov/Gubernatory_2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7422" y="1348170"/>
              <a:ext cx="1335024" cy="173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9" name="TextBox 30"/>
            <p:cNvSpPr txBox="1">
              <a:spLocks noChangeArrowheads="1"/>
            </p:cNvSpPr>
            <p:nvPr/>
          </p:nvSpPr>
          <p:spPr bwMode="auto">
            <a:xfrm>
              <a:off x="5072066" y="2786058"/>
              <a:ext cx="19288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b="1"/>
                <a:t>М.Г. Черняев</a:t>
              </a:r>
            </a:p>
          </p:txBody>
        </p:sp>
      </p:grpSp>
      <p:grpSp>
        <p:nvGrpSpPr>
          <p:cNvPr id="6" name="Группа 39"/>
          <p:cNvGrpSpPr>
            <a:grpSpLocks/>
          </p:cNvGrpSpPr>
          <p:nvPr/>
        </p:nvGrpSpPr>
        <p:grpSpPr bwMode="auto">
          <a:xfrm>
            <a:off x="285750" y="2857500"/>
            <a:ext cx="3571875" cy="2490788"/>
            <a:chOff x="357158" y="1071546"/>
            <a:chExt cx="3571900" cy="2490800"/>
          </a:xfrm>
        </p:grpSpPr>
        <p:grpSp>
          <p:nvGrpSpPr>
            <p:cNvPr id="13334" name="Группа 20"/>
            <p:cNvGrpSpPr>
              <a:grpSpLocks/>
            </p:cNvGrpSpPr>
            <p:nvPr/>
          </p:nvGrpSpPr>
          <p:grpSpPr bwMode="auto">
            <a:xfrm>
              <a:off x="357158" y="1071546"/>
              <a:ext cx="3571900" cy="2490800"/>
              <a:chOff x="357158" y="1142984"/>
              <a:chExt cx="3571900" cy="2490800"/>
            </a:xfrm>
          </p:grpSpPr>
          <p:pic>
            <p:nvPicPr>
              <p:cNvPr id="13336" name="Picture 19" descr="http://veresshagin.ru/cms.ashx?req=Image&amp;imageid=2a87f2f2-848b-4cbd-9f8a-2a3565ace39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1854" y="1138416"/>
                <a:ext cx="1298448" cy="1834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Скругленный прямоугольник 18"/>
              <p:cNvSpPr/>
              <p:nvPr/>
            </p:nvSpPr>
            <p:spPr bwMode="auto">
              <a:xfrm>
                <a:off x="428597" y="2928931"/>
                <a:ext cx="3500461" cy="704853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i="1" dirty="0">
                    <a:solidFill>
                      <a:schemeClr val="accent1">
                        <a:lumMod val="50000"/>
                      </a:schemeClr>
                    </a:solidFill>
                  </a:rPr>
                  <a:t>Кровавые расправы турецких властей</a:t>
                </a:r>
              </a:p>
            </p:txBody>
          </p:sp>
        </p:grpSp>
        <p:pic>
          <p:nvPicPr>
            <p:cNvPr id="39" name="Picture 23" descr="http://www.mega-mir.com/upload/medialibrary/9a3/yeni-cami-new-mosque-istanbul-turkey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28728" y="1071546"/>
              <a:ext cx="2286016" cy="171451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8" name="Группа 41"/>
          <p:cNvGrpSpPr>
            <a:grpSpLocks/>
          </p:cNvGrpSpPr>
          <p:nvPr/>
        </p:nvGrpSpPr>
        <p:grpSpPr bwMode="auto">
          <a:xfrm>
            <a:off x="4286250" y="4214813"/>
            <a:ext cx="1928813" cy="1598612"/>
            <a:chOff x="4643438" y="5072074"/>
            <a:chExt cx="1928826" cy="1599027"/>
          </a:xfrm>
        </p:grpSpPr>
        <p:pic>
          <p:nvPicPr>
            <p:cNvPr id="13332" name="Picture 8" descr="http://hrono.ru/img/19vek/gorchakov-am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6246" y="5063496"/>
              <a:ext cx="1152144" cy="1615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>
              <a:off x="4643438" y="6286520"/>
              <a:ext cx="1928826" cy="369332"/>
            </a:xfrm>
            <a:prstGeom prst="rect">
              <a:avLst/>
            </a:prstGeom>
            <a:noFill/>
          </p:spPr>
          <p:txBody>
            <a:bodyPr spcFirstLastPara="1">
              <a:prstTxWarp prst="textArchDown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ru-RU" b="1" dirty="0">
                  <a:solidFill>
                    <a:schemeClr val="bg1"/>
                  </a:solidFill>
                </a:rPr>
                <a:t>А.М. Горчаков</a:t>
              </a:r>
            </a:p>
          </p:txBody>
        </p:sp>
      </p:grpSp>
      <p:pic>
        <p:nvPicPr>
          <p:cNvPr id="43" name="Прямоугольник 42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25" y="5389563"/>
            <a:ext cx="32004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00063" y="5857875"/>
            <a:ext cx="5857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schemeClr val="bg1"/>
                </a:solidFill>
              </a:rPr>
              <a:t>Потребовали уравнения христиан в правах с мусульманами. </a:t>
            </a:r>
          </a:p>
        </p:txBody>
      </p:sp>
      <p:sp>
        <p:nvSpPr>
          <p:cNvPr id="45" name="Стрелка вправо 44"/>
          <p:cNvSpPr/>
          <p:nvPr/>
        </p:nvSpPr>
        <p:spPr>
          <a:xfrm rot="1350770">
            <a:off x="3236913" y="4251325"/>
            <a:ext cx="1857375" cy="857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отказ</a:t>
            </a:r>
          </a:p>
        </p:txBody>
      </p:sp>
      <p:grpSp>
        <p:nvGrpSpPr>
          <p:cNvPr id="9" name="Группа 47"/>
          <p:cNvGrpSpPr>
            <a:grpSpLocks/>
          </p:cNvGrpSpPr>
          <p:nvPr/>
        </p:nvGrpSpPr>
        <p:grpSpPr bwMode="auto">
          <a:xfrm>
            <a:off x="142875" y="1071563"/>
            <a:ext cx="3643313" cy="1785937"/>
            <a:chOff x="142844" y="1071546"/>
            <a:chExt cx="3643338" cy="1785950"/>
          </a:xfrm>
        </p:grpSpPr>
        <p:pic>
          <p:nvPicPr>
            <p:cNvPr id="13330" name="Прямоугольник 45"/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216" y="926592"/>
              <a:ext cx="2578608" cy="902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Выноска со стрелкой вниз 46"/>
            <p:cNvSpPr/>
            <p:nvPr/>
          </p:nvSpPr>
          <p:spPr>
            <a:xfrm>
              <a:off x="142844" y="1714488"/>
              <a:ext cx="3643338" cy="1143008"/>
            </a:xfrm>
            <a:prstGeom prst="downArrowCallou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accent1">
                      <a:lumMod val="50000"/>
                    </a:schemeClr>
                  </a:solidFill>
                </a:rPr>
                <a:t>Прекращение военных действий против Сербии</a:t>
              </a:r>
            </a:p>
          </p:txBody>
        </p:sp>
      </p:grpSp>
      <p:grpSp>
        <p:nvGrpSpPr>
          <p:cNvPr id="10" name="Группа 50"/>
          <p:cNvGrpSpPr>
            <a:grpSpLocks/>
          </p:cNvGrpSpPr>
          <p:nvPr/>
        </p:nvGrpSpPr>
        <p:grpSpPr bwMode="auto">
          <a:xfrm>
            <a:off x="642938" y="-1071563"/>
            <a:ext cx="1820862" cy="1071563"/>
            <a:chOff x="642910" y="-1071570"/>
            <a:chExt cx="1820584" cy="1071570"/>
          </a:xfrm>
        </p:grpSpPr>
        <p:pic>
          <p:nvPicPr>
            <p:cNvPr id="60426" name="Picture 10" descr="http://www.uer.varvar.ru/images/unter-1877.jpg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642910" y="-1071570"/>
              <a:ext cx="463479" cy="107157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9" name="Picture 10" descr="http://www.uer.varvar.ru/images/unter-1877.jpg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357176" y="-1071570"/>
              <a:ext cx="463479" cy="107157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0" name="Picture 10" descr="http://www.uer.varvar.ru/images/unter-1877.jpg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000015" y="-1071570"/>
              <a:ext cx="463479" cy="107157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52" name="TextBox 51"/>
          <p:cNvSpPr txBox="1"/>
          <p:nvPr/>
        </p:nvSpPr>
        <p:spPr>
          <a:xfrm>
            <a:off x="2857500" y="1214438"/>
            <a:ext cx="250031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Сосредоточение русских войск на южных границах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-0.00052 0.38912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4" grpId="0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785813" y="142875"/>
            <a:ext cx="7786687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Балканский кризис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75" y="142875"/>
            <a:ext cx="7929563" cy="928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Каковы причины русско-турецкой войны 1877-1878 гг.?</a:t>
            </a: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2071688" y="1357313"/>
            <a:ext cx="6357937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Проблема свободного использования Россией проливов Босфор и Дарданеллы.</a:t>
            </a:r>
          </a:p>
        </p:txBody>
      </p:sp>
      <p:sp>
        <p:nvSpPr>
          <p:cNvPr id="20" name="Скругленный прямоугольник 19"/>
          <p:cNvSpPr/>
          <p:nvPr/>
        </p:nvSpPr>
        <p:spPr bwMode="auto">
          <a:xfrm>
            <a:off x="500063" y="2714625"/>
            <a:ext cx="6357937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Поддержка турецким султаном сепаратистских движений на Кавказе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14375" y="142875"/>
            <a:ext cx="7929563" cy="928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Предпосылками войны России с Турцией были : </a:t>
            </a:r>
            <a:endParaRPr lang="ru-RU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 bwMode="auto">
          <a:xfrm>
            <a:off x="2214563" y="4071938"/>
            <a:ext cx="6357937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Национально-религиозная проблема.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785813" y="142875"/>
            <a:ext cx="7786687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Балканский кризис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75" y="142875"/>
            <a:ext cx="7929563" cy="928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Каковы причины русско-турецкой войны 1877-1878 гг.?</a:t>
            </a: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500063" y="1285875"/>
            <a:ext cx="7929562" cy="1285875"/>
            <a:chOff x="357158" y="1643050"/>
            <a:chExt cx="7929618" cy="1285884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928794" y="1714489"/>
              <a:ext cx="6357982" cy="114300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</a:rPr>
                <a:t>Освободительное движение в Боснии, Герцеговине, Болгарии против османского ига</a:t>
              </a:r>
              <a:endParaRPr lang="ru-RU" sz="24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13" name="Picture 17" descr="http://istoriya-ru.ucoz.ru/img1/balkanturki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8" y="1643050"/>
              <a:ext cx="1785950" cy="1285884"/>
            </a:xfrm>
            <a:prstGeom prst="round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3" name="Группа 21"/>
          <p:cNvGrpSpPr>
            <a:grpSpLocks/>
          </p:cNvGrpSpPr>
          <p:nvPr/>
        </p:nvGrpSpPr>
        <p:grpSpPr bwMode="auto">
          <a:xfrm>
            <a:off x="500063" y="2643188"/>
            <a:ext cx="8001000" cy="1285875"/>
            <a:chOff x="500034" y="2643182"/>
            <a:chExt cx="8001056" cy="1285885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0034" y="2714620"/>
              <a:ext cx="6357981" cy="114300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</a:rPr>
                <a:t>Борьба европейских стран за влияние на балканскую политику</a:t>
              </a:r>
            </a:p>
          </p:txBody>
        </p:sp>
        <p:pic>
          <p:nvPicPr>
            <p:cNvPr id="15376" name="Picture 6" descr="http://www.perspectivy.info/upload/iblock/86f/map-of-balkans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4640" y="2572512"/>
              <a:ext cx="1981200" cy="1481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Скругленный прямоугольник 22"/>
          <p:cNvSpPr/>
          <p:nvPr/>
        </p:nvSpPr>
        <p:spPr>
          <a:xfrm>
            <a:off x="714375" y="142875"/>
            <a:ext cx="7929563" cy="928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Каковы цели и интересы России?</a:t>
            </a:r>
          </a:p>
        </p:txBody>
      </p: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500063" y="5286375"/>
            <a:ext cx="8191500" cy="1285875"/>
            <a:chOff x="500034" y="5286388"/>
            <a:chExt cx="8191557" cy="1285884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1428727" y="5357827"/>
              <a:ext cx="6357982" cy="114300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</a:rPr>
                <a:t>Поднять авторитет России как великой державы</a:t>
              </a:r>
            </a:p>
          </p:txBody>
        </p:sp>
        <p:pic>
          <p:nvPicPr>
            <p:cNvPr id="61448" name="Picture 8" descr="http://www.paneuro.ru/pics/pic_2005724_13mn21s13mls905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0034" y="5286388"/>
              <a:ext cx="1047757" cy="1285884"/>
            </a:xfrm>
            <a:prstGeom prst="round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28" name="Picture 8" descr="http://www.paneuro.ru/pics/pic_2005724_13mn21s13mls905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643834" y="5286388"/>
              <a:ext cx="1047757" cy="1285884"/>
            </a:xfrm>
            <a:prstGeom prst="round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5" name="Группа 16"/>
          <p:cNvGrpSpPr>
            <a:grpSpLocks/>
          </p:cNvGrpSpPr>
          <p:nvPr/>
        </p:nvGrpSpPr>
        <p:grpSpPr bwMode="auto">
          <a:xfrm>
            <a:off x="500063" y="3929063"/>
            <a:ext cx="8001000" cy="1285875"/>
            <a:chOff x="500034" y="3929066"/>
            <a:chExt cx="8001056" cy="1285884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2143107" y="4071942"/>
              <a:ext cx="6357983" cy="114300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</a:rPr>
                <a:t>Освободить славянские народы от турецкого ига</a:t>
              </a:r>
            </a:p>
          </p:txBody>
        </p:sp>
        <p:pic>
          <p:nvPicPr>
            <p:cNvPr id="15371" name="Picture 10" descr="http://flag.kremlin.ru/i/flag-big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20" y="3858768"/>
              <a:ext cx="2121408" cy="1475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6387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85750" y="5500688"/>
            <a:ext cx="8715375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12 апреля 1877 г., исчерпав все дипломатические возможности для мирного урегулирования балканских проблем, Александр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II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объявил Турции войну.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Начало русско-турецкой войны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50" y="1285875"/>
            <a:ext cx="8643938" cy="4062413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Исчерпав до конца миролюбие Наше, Мы вынуждены высокомерным упорством Порты приступить к действиям более решительным. Того требуют и чувство справедливости, и чувство собственного Нашего достоинства. Турция отказом своим поставляет Нас в необходимость обратиться к силе оружия... Ныне, призывая благословение Божие на доблестные войска Наши, Мы повелели им вступить в пределы Турции."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                      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12 апреля 1877 г.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                         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Александр II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                               Манифест об объявлении войны Турции.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75" y="142875"/>
            <a:ext cx="7929563" cy="928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Александр </a:t>
            </a:r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объясняет принятие решения об объявлении войны Турции?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1563" y="1285875"/>
            <a:ext cx="7072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7411" name="AutoShape 2" descr="Крестья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42875" y="4714875"/>
            <a:ext cx="8715375" cy="19288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Соотношение сил противников складывалось в пользу России, военные реформы начали давать свои положительные результаты. Русская армия, в сравнении с периодом Крымской войны, была лучше обучена и вооружена, стала более боеспособной.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857250" y="142875"/>
            <a:ext cx="7786688" cy="857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Силы и планы сторон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75" y="1428750"/>
            <a:ext cx="8715375" cy="2428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Балканский фронт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русские -250 тыс.; турки- 338 тыс.</a:t>
            </a:r>
          </a:p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Кавказский фронт: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55 тыс.; турки – 70 тыс.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1_Открытая">
  <a:themeElements>
    <a:clrScheme name="1_Открытая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Открыт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ткрытая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Открытая">
  <a:themeElements>
    <a:clrScheme name="2_Открытая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Открыт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Открытая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Открытая">
  <a:themeElements>
    <a:clrScheme name="3_Открытая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Открыт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Открытая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Открытая">
  <a:themeElements>
    <a:clrScheme name="4_Открытая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Открыт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Открытая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Открытая">
  <a:themeElements>
    <a:clrScheme name="5_Открытая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Открыт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Открытая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174</TotalTime>
  <Words>1696</Words>
  <Application>Microsoft Office PowerPoint</Application>
  <PresentationFormat>Экран (4:3)</PresentationFormat>
  <Paragraphs>150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1_Открытая</vt:lpstr>
      <vt:lpstr>2_Открытая</vt:lpstr>
      <vt:lpstr>3_Открытая</vt:lpstr>
      <vt:lpstr>4_Открытая</vt:lpstr>
      <vt:lpstr>5_Открытая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326</cp:revision>
  <dcterms:created xsi:type="dcterms:W3CDTF">2011-03-27T07:52:39Z</dcterms:created>
  <dcterms:modified xsi:type="dcterms:W3CDTF">2023-04-05T14:42:44Z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2172436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