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4" r:id="rId3"/>
    <p:sldId id="262" r:id="rId4"/>
    <p:sldId id="263" r:id="rId5"/>
    <p:sldId id="257" r:id="rId6"/>
    <p:sldId id="258" r:id="rId7"/>
    <p:sldId id="259" r:id="rId8"/>
    <p:sldId id="268" r:id="rId9"/>
    <p:sldId id="269" r:id="rId10"/>
    <p:sldId id="270" r:id="rId11"/>
    <p:sldId id="271" r:id="rId12"/>
    <p:sldId id="272" r:id="rId13"/>
    <p:sldId id="273" r:id="rId14"/>
    <p:sldId id="265" r:id="rId15"/>
    <p:sldId id="275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9BD2"/>
    <a:srgbClr val="002060"/>
    <a:srgbClr val="7184AA"/>
    <a:srgbClr val="E3E9F5"/>
    <a:srgbClr val="C9D6F3"/>
    <a:srgbClr val="F0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69" d="100"/>
          <a:sy n="69" d="100"/>
        </p:scale>
        <p:origin x="48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9F09C-4660-4610-8FF8-C83AC8754C11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9283B-779F-4BF9-B2C8-C73A1C871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783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07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9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59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2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90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34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8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4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9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44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7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5F688-93D6-4AE2-BB26-D66D9DBDAE4F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DD16C-23B2-49DD-B906-98B8939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54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2700" y="2024063"/>
            <a:ext cx="9296400" cy="18367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b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  <a:b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Взаимное расположение </a:t>
            </a:r>
            <a:b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прямой и окружности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0907F2-ED9C-41C3-8723-CEB5AD0A2CD4}"/>
              </a:ext>
            </a:extLst>
          </p:cNvPr>
          <p:cNvSpPr txBox="1"/>
          <p:nvPr/>
        </p:nvSpPr>
        <p:spPr>
          <a:xfrm>
            <a:off x="6096000" y="5268686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Антонова Ирина Геннадьевна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учитель математики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МБОУ ОШ № 14 г. Мончегорска</a:t>
            </a:r>
          </a:p>
        </p:txBody>
      </p:sp>
    </p:spTree>
    <p:extLst>
      <p:ext uri="{BB962C8B-B14F-4D97-AF65-F5344CB8AC3E}">
        <p14:creationId xmlns:p14="http://schemas.microsoft.com/office/powerpoint/2010/main" val="3033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40601" y="1453049"/>
            <a:ext cx="11234057" cy="2887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Если расстояние от центра окружности до прямой </a:t>
            </a:r>
            <a:r>
              <a:rPr lang="ru-RU" altLang="ru-RU" sz="32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равно</a:t>
            </a: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радиусу окружности, то прямая и окружность имеют </a:t>
            </a:r>
            <a:r>
              <a:rPr lang="ru-RU" altLang="ru-RU" sz="32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только одну общую точку</a:t>
            </a:r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4384114" y="3031833"/>
            <a:ext cx="2952750" cy="2881313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3200" b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3952315" y="3031832"/>
            <a:ext cx="3671887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20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660465" y="4490745"/>
            <a:ext cx="5341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sz="3200" dirty="0">
                <a:solidFill>
                  <a:srgbClr val="002060"/>
                </a:solidFill>
                <a:latin typeface="+mj-lt"/>
              </a:rPr>
              <a:t>O</a:t>
            </a:r>
            <a:endParaRPr lang="ru-RU" altLang="ru-RU" sz="32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878427" y="3616607"/>
            <a:ext cx="1204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sz="3200" dirty="0">
                <a:solidFill>
                  <a:srgbClr val="002060"/>
                </a:solidFill>
                <a:latin typeface="+mj-lt"/>
              </a:rPr>
              <a:t>d</a:t>
            </a:r>
            <a:r>
              <a:rPr lang="ru-RU" altLang="ru-RU" sz="3200" dirty="0">
                <a:solidFill>
                  <a:srgbClr val="002060"/>
                </a:solidFill>
                <a:latin typeface="+mj-lt"/>
              </a:rPr>
              <a:t>=</a:t>
            </a:r>
            <a:r>
              <a:rPr lang="en-US" altLang="ru-RU" sz="3200" dirty="0">
                <a:solidFill>
                  <a:srgbClr val="002060"/>
                </a:solidFill>
                <a:latin typeface="+mj-lt"/>
              </a:rPr>
              <a:t>r</a:t>
            </a:r>
            <a:endParaRPr lang="ru-RU" altLang="ru-RU" sz="32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5897001" y="3031833"/>
            <a:ext cx="0" cy="1368425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20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5752539" y="3031833"/>
            <a:ext cx="144462" cy="144463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320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5660464" y="2600032"/>
            <a:ext cx="438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sz="3200" dirty="0">
                <a:solidFill>
                  <a:srgbClr val="002060"/>
                </a:solidFill>
                <a:latin typeface="+mj-lt"/>
              </a:rPr>
              <a:t>M</a:t>
            </a:r>
            <a:endParaRPr lang="ru-RU" altLang="ru-RU" sz="32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5625" y="228601"/>
            <a:ext cx="8534400" cy="7588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Расположение прямой и окружности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91828" y="990313"/>
            <a:ext cx="168668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2</a:t>
            </a:r>
            <a:r>
              <a:rPr lang="ru-RU" alt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) </a:t>
            </a:r>
            <a:r>
              <a:rPr lang="en-US" alt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d</a:t>
            </a:r>
            <a:r>
              <a:rPr lang="ru-RU" alt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=</a:t>
            </a:r>
            <a:r>
              <a:rPr lang="en-US" alt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r</a:t>
            </a:r>
            <a:endParaRPr lang="ru-RU" altLang="ru-RU" sz="32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7427" y="5657671"/>
            <a:ext cx="108507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</a:rPr>
              <a:t>Прямая СМ называется </a:t>
            </a:r>
            <a:r>
              <a:rPr lang="ru-RU" altLang="ru-RU" sz="3600" b="1" i="1" dirty="0">
                <a:solidFill>
                  <a:schemeClr val="accent4">
                    <a:lumMod val="50000"/>
                  </a:schemeClr>
                </a:solidFill>
              </a:rPr>
              <a:t>касательной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</a:rPr>
              <a:t> по отношению к окружности.</a:t>
            </a:r>
          </a:p>
        </p:txBody>
      </p:sp>
      <p:sp>
        <p:nvSpPr>
          <p:cNvPr id="5" name="Овал 4"/>
          <p:cNvSpPr>
            <a:spLocks noChangeAspect="1"/>
          </p:cNvSpPr>
          <p:nvPr/>
        </p:nvSpPr>
        <p:spPr>
          <a:xfrm>
            <a:off x="5878427" y="4399121"/>
            <a:ext cx="36000" cy="36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>
              <a:latin typeface="+mj-lt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986837" y="2600032"/>
            <a:ext cx="438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3200" dirty="0">
                <a:solidFill>
                  <a:srgbClr val="002060"/>
                </a:solidFill>
                <a:latin typeface="+mj-lt"/>
              </a:rPr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275556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6" grpId="0" animBg="1"/>
      <p:bldP spid="25608" grpId="0"/>
      <p:bldP spid="25610" grpId="0"/>
      <p:bldP spid="25617" grpId="0" animBg="1"/>
      <p:bldP spid="25618" grpId="0" animBg="1"/>
      <p:bldP spid="25619" grpId="0"/>
      <p:bldP spid="3" grpId="0"/>
      <p:bldP spid="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96834" y="1371600"/>
            <a:ext cx="11077303" cy="46815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</a:rPr>
              <a:t>Если расстояние от центра окружности до прямой </a:t>
            </a:r>
            <a:r>
              <a:rPr lang="ru-RU" altLang="ru-RU" sz="3200" b="1" i="1" dirty="0">
                <a:solidFill>
                  <a:schemeClr val="accent4">
                    <a:lumMod val="50000"/>
                  </a:schemeClr>
                </a:solidFill>
              </a:rPr>
              <a:t>больше</a:t>
            </a:r>
            <a:r>
              <a:rPr lang="ru-RU" altLang="ru-RU" sz="3200" i="1" u="sng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</a:rPr>
              <a:t>радиуса окружности, то прямая и окружность </a:t>
            </a:r>
            <a:r>
              <a:rPr lang="ru-RU" altLang="ru-RU" sz="3200" b="1" i="1" dirty="0">
                <a:solidFill>
                  <a:schemeClr val="accent4">
                    <a:lumMod val="50000"/>
                  </a:schemeClr>
                </a:solidFill>
              </a:rPr>
              <a:t>не имеют общих точек.</a:t>
            </a:r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4581062" y="3214713"/>
            <a:ext cx="2952750" cy="2881313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800" b="0">
              <a:solidFill>
                <a:srgbClr val="002060"/>
              </a:solidFill>
            </a:endParaRP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4149263" y="2782912"/>
            <a:ext cx="3671887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857413" y="4673625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>
                <a:solidFill>
                  <a:srgbClr val="002060"/>
                </a:solidFill>
              </a:rPr>
              <a:t>O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605000" y="3520480"/>
            <a:ext cx="904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dirty="0">
                <a:solidFill>
                  <a:srgbClr val="002060"/>
                </a:solidFill>
              </a:rPr>
              <a:t>d </a:t>
            </a: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6093949" y="2782912"/>
            <a:ext cx="0" cy="187325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5949487" y="2782913"/>
            <a:ext cx="144462" cy="144463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206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flipH="1">
            <a:off x="4796963" y="4656162"/>
            <a:ext cx="1296987" cy="719138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5136687" y="4602187"/>
            <a:ext cx="30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>
                <a:solidFill>
                  <a:srgbClr val="002060"/>
                </a:solidFill>
              </a:rPr>
              <a:t>r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825625" y="228601"/>
            <a:ext cx="8534400" cy="7588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Расположение прямой и окружности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02183" y="874991"/>
            <a:ext cx="27018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32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altLang="ru-RU" sz="3200" b="1" dirty="0">
                <a:solidFill>
                  <a:schemeClr val="accent4">
                    <a:lumMod val="50000"/>
                  </a:schemeClr>
                </a:solidFill>
              </a:rPr>
              <a:t>) </a:t>
            </a:r>
            <a:r>
              <a:rPr lang="en-US" altLang="ru-RU" sz="3200" b="1" dirty="0">
                <a:solidFill>
                  <a:schemeClr val="accent4">
                    <a:lumMod val="50000"/>
                  </a:schemeClr>
                </a:solidFill>
              </a:rPr>
              <a:t>d&gt;r</a:t>
            </a:r>
            <a:endParaRPr lang="ru-RU" alt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>
            <a:spLocks noChangeAspect="1"/>
          </p:cNvSpPr>
          <p:nvPr/>
        </p:nvSpPr>
        <p:spPr>
          <a:xfrm>
            <a:off x="6052978" y="4634677"/>
            <a:ext cx="72000" cy="72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2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29" grpId="0" animBg="1"/>
      <p:bldP spid="26630" grpId="0"/>
      <p:bldP spid="26631" grpId="0"/>
      <p:bldP spid="26632" grpId="0" animBg="1"/>
      <p:bldP spid="26633" grpId="0" animBg="1"/>
      <p:bldP spid="26636" grpId="0" animBg="1"/>
      <p:bldP spid="26637" grpId="0"/>
      <p:bldP spid="3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3929" y="96838"/>
            <a:ext cx="8433247" cy="17319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</a:rPr>
              <a:t>Выясните взаимное расположение прямой и окружности, если: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849089" y="2442754"/>
            <a:ext cx="4889277" cy="36532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r = 15 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см, </a:t>
            </a: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d = 11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см</a:t>
            </a:r>
            <a:endParaRPr lang="en-US" altLang="ru-RU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r = 6 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см, </a:t>
            </a: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d = 5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,2 см</a:t>
            </a:r>
            <a:endParaRPr lang="en-US" altLang="ru-RU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r = 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3,2 м, </a:t>
            </a: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d = 4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,7 м</a:t>
            </a:r>
            <a:endParaRPr lang="en-US" altLang="ru-RU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r = 7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 см, </a:t>
            </a: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d = 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0,5 </a:t>
            </a:r>
            <a:r>
              <a:rPr lang="ru-RU" altLang="ru-RU" sz="3200" dirty="0" err="1">
                <a:solidFill>
                  <a:schemeClr val="accent4">
                    <a:lumMod val="50000"/>
                  </a:schemeClr>
                </a:solidFill>
              </a:rPr>
              <a:t>дм</a:t>
            </a:r>
            <a:endParaRPr lang="en-US" altLang="ru-RU" sz="32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r = 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4 см, </a:t>
            </a:r>
            <a:r>
              <a:rPr lang="en-US" altLang="ru-RU" sz="3200" dirty="0">
                <a:solidFill>
                  <a:schemeClr val="accent4">
                    <a:lumMod val="50000"/>
                  </a:schemeClr>
                </a:solidFill>
              </a:rPr>
              <a:t>d = 4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0 мм</a:t>
            </a:r>
            <a:endParaRPr lang="en-US" alt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6024561" y="2442754"/>
            <a:ext cx="5183369" cy="3362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прямая – секущая</a:t>
            </a:r>
          </a:p>
          <a:p>
            <a:pPr marL="0" indent="0">
              <a:buNone/>
            </a:pP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прямая – секущая</a:t>
            </a:r>
          </a:p>
          <a:p>
            <a:pPr marL="0" indent="0">
              <a:buNone/>
            </a:pP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общих точек нет</a:t>
            </a:r>
          </a:p>
          <a:p>
            <a:pPr marL="0" indent="0">
              <a:buNone/>
            </a:pP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прямая – секущая</a:t>
            </a:r>
          </a:p>
          <a:p>
            <a:pPr marL="0" indent="0">
              <a:buNone/>
            </a:pP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прямая - касательная</a:t>
            </a:r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5841218" y="2473372"/>
            <a:ext cx="0" cy="3457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2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17712" y="94457"/>
            <a:ext cx="8534400" cy="7588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Решите № 633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888274" y="824706"/>
            <a:ext cx="1111649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u-RU" dirty="0">
                <a:solidFill>
                  <a:srgbClr val="002060"/>
                </a:solidFill>
              </a:rPr>
              <a:t> </a:t>
            </a:r>
            <a:r>
              <a:rPr lang="ru-RU" altLang="ru-RU" sz="3200" dirty="0">
                <a:solidFill>
                  <a:srgbClr val="002060"/>
                </a:solidFill>
              </a:rPr>
              <a:t>Дано:</a:t>
            </a:r>
            <a:r>
              <a:rPr lang="en-US" altLang="ru-RU" sz="3200" dirty="0">
                <a:solidFill>
                  <a:srgbClr val="002060"/>
                </a:solidFill>
              </a:rPr>
              <a:t> OABC-</a:t>
            </a:r>
            <a:r>
              <a:rPr lang="ru-RU" altLang="ru-RU" sz="3200" dirty="0">
                <a:solidFill>
                  <a:srgbClr val="002060"/>
                </a:solidFill>
              </a:rPr>
              <a:t>квадрат</a:t>
            </a:r>
            <a:r>
              <a:rPr lang="en-US" altLang="ru-RU" sz="3200" dirty="0">
                <a:solidFill>
                  <a:srgbClr val="002060"/>
                </a:solidFill>
              </a:rPr>
              <a:t> AB = 6 </a:t>
            </a:r>
            <a:r>
              <a:rPr lang="ru-RU" altLang="ru-RU" sz="3200" dirty="0">
                <a:solidFill>
                  <a:srgbClr val="002060"/>
                </a:solidFill>
              </a:rPr>
              <a:t>см, </a:t>
            </a:r>
            <a:r>
              <a:rPr lang="ru-RU" altLang="ru-RU" sz="3200" dirty="0" err="1">
                <a:solidFill>
                  <a:srgbClr val="002060"/>
                </a:solidFill>
              </a:rPr>
              <a:t>окр</a:t>
            </a:r>
            <a:r>
              <a:rPr lang="ru-RU" altLang="ru-RU" sz="3200" dirty="0">
                <a:solidFill>
                  <a:srgbClr val="002060"/>
                </a:solidFill>
              </a:rPr>
              <a:t> (О</a:t>
            </a:r>
            <a:r>
              <a:rPr lang="en-US" altLang="ru-RU" sz="3200" dirty="0">
                <a:solidFill>
                  <a:srgbClr val="002060"/>
                </a:solidFill>
              </a:rPr>
              <a:t>, r) r=5</a:t>
            </a:r>
            <a:r>
              <a:rPr lang="ru-RU" altLang="ru-RU" sz="3200" dirty="0">
                <a:solidFill>
                  <a:srgbClr val="002060"/>
                </a:solidFill>
              </a:rPr>
              <a:t> см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dirty="0">
                <a:solidFill>
                  <a:srgbClr val="002060"/>
                </a:solidFill>
              </a:rPr>
              <a:t> Найти:</a:t>
            </a:r>
            <a:r>
              <a:rPr lang="en-US" altLang="ru-RU" sz="3200" dirty="0">
                <a:solidFill>
                  <a:srgbClr val="002060"/>
                </a:solidFill>
              </a:rPr>
              <a:t> </a:t>
            </a:r>
            <a:r>
              <a:rPr lang="ru-RU" altLang="ru-RU" sz="3200" dirty="0">
                <a:solidFill>
                  <a:srgbClr val="002060"/>
                </a:solidFill>
              </a:rPr>
              <a:t> секущие из прямых </a:t>
            </a:r>
            <a:r>
              <a:rPr lang="en-US" altLang="ru-RU" sz="3200" dirty="0">
                <a:solidFill>
                  <a:srgbClr val="002060"/>
                </a:solidFill>
              </a:rPr>
              <a:t>OA</a:t>
            </a:r>
            <a:r>
              <a:rPr lang="ru-RU" altLang="ru-RU" sz="3200" dirty="0">
                <a:solidFill>
                  <a:srgbClr val="002060"/>
                </a:solidFill>
              </a:rPr>
              <a:t>,</a:t>
            </a:r>
            <a:r>
              <a:rPr lang="en-US" altLang="ru-RU" sz="3200" dirty="0">
                <a:solidFill>
                  <a:srgbClr val="002060"/>
                </a:solidFill>
              </a:rPr>
              <a:t> AB</a:t>
            </a:r>
            <a:r>
              <a:rPr lang="ru-RU" altLang="ru-RU" sz="3200" dirty="0">
                <a:solidFill>
                  <a:srgbClr val="002060"/>
                </a:solidFill>
              </a:rPr>
              <a:t>,</a:t>
            </a:r>
            <a:r>
              <a:rPr lang="en-US" altLang="ru-RU" sz="3200" dirty="0">
                <a:solidFill>
                  <a:srgbClr val="002060"/>
                </a:solidFill>
              </a:rPr>
              <a:t>BC</a:t>
            </a:r>
            <a:r>
              <a:rPr lang="ru-RU" altLang="ru-RU" sz="3200" dirty="0">
                <a:solidFill>
                  <a:srgbClr val="002060"/>
                </a:solidFill>
              </a:rPr>
              <a:t>, АС</a:t>
            </a:r>
          </a:p>
        </p:txBody>
      </p:sp>
      <p:sp>
        <p:nvSpPr>
          <p:cNvPr id="21509" name="Rectangle 10"/>
          <p:cNvSpPr>
            <a:spLocks noChangeArrowheads="1"/>
          </p:cNvSpPr>
          <p:nvPr/>
        </p:nvSpPr>
        <p:spPr bwMode="auto">
          <a:xfrm>
            <a:off x="5818841" y="4005264"/>
            <a:ext cx="2305050" cy="2376487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0" name="Oval 8"/>
          <p:cNvSpPr>
            <a:spLocks noChangeArrowheads="1"/>
          </p:cNvSpPr>
          <p:nvPr/>
        </p:nvSpPr>
        <p:spPr bwMode="auto">
          <a:xfrm>
            <a:off x="4667905" y="2925764"/>
            <a:ext cx="2232025" cy="22320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1" name="Line 13"/>
          <p:cNvSpPr>
            <a:spLocks noChangeShapeType="1"/>
          </p:cNvSpPr>
          <p:nvPr/>
        </p:nvSpPr>
        <p:spPr bwMode="auto">
          <a:xfrm flipH="1">
            <a:off x="5818842" y="400526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Line 14"/>
          <p:cNvSpPr>
            <a:spLocks noChangeShapeType="1"/>
          </p:cNvSpPr>
          <p:nvPr/>
        </p:nvSpPr>
        <p:spPr bwMode="auto">
          <a:xfrm flipV="1">
            <a:off x="5818841" y="4005264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3" name="Text Box 16"/>
          <p:cNvSpPr txBox="1">
            <a:spLocks noChangeArrowheads="1"/>
          </p:cNvSpPr>
          <p:nvPr/>
        </p:nvSpPr>
        <p:spPr bwMode="auto">
          <a:xfrm>
            <a:off x="5531504" y="3644900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О</a:t>
            </a:r>
          </a:p>
        </p:txBody>
      </p:sp>
      <p:sp>
        <p:nvSpPr>
          <p:cNvPr id="21514" name="Text Box 17"/>
          <p:cNvSpPr txBox="1">
            <a:spLocks noChangeArrowheads="1"/>
          </p:cNvSpPr>
          <p:nvPr/>
        </p:nvSpPr>
        <p:spPr bwMode="auto">
          <a:xfrm>
            <a:off x="7907991" y="3573463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А</a:t>
            </a:r>
          </a:p>
        </p:txBody>
      </p:sp>
      <p:sp>
        <p:nvSpPr>
          <p:cNvPr id="21515" name="Text Box 18"/>
          <p:cNvSpPr txBox="1">
            <a:spLocks noChangeArrowheads="1"/>
          </p:cNvSpPr>
          <p:nvPr/>
        </p:nvSpPr>
        <p:spPr bwMode="auto">
          <a:xfrm>
            <a:off x="7836554" y="6400800"/>
            <a:ext cx="647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В</a:t>
            </a:r>
          </a:p>
        </p:txBody>
      </p:sp>
      <p:sp>
        <p:nvSpPr>
          <p:cNvPr id="21516" name="Text Box 19"/>
          <p:cNvSpPr txBox="1">
            <a:spLocks noChangeArrowheads="1"/>
          </p:cNvSpPr>
          <p:nvPr/>
        </p:nvSpPr>
        <p:spPr bwMode="auto">
          <a:xfrm>
            <a:off x="5602942" y="6381750"/>
            <a:ext cx="3603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С</a:t>
            </a:r>
          </a:p>
        </p:txBody>
      </p:sp>
      <p:sp>
        <p:nvSpPr>
          <p:cNvPr id="21517" name="Oval 20"/>
          <p:cNvSpPr>
            <a:spLocks noChangeArrowheads="1"/>
          </p:cNvSpPr>
          <p:nvPr/>
        </p:nvSpPr>
        <p:spPr bwMode="auto">
          <a:xfrm>
            <a:off x="3947180" y="2349500"/>
            <a:ext cx="3673475" cy="345598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8" name="Line 22"/>
          <p:cNvSpPr>
            <a:spLocks noChangeShapeType="1"/>
          </p:cNvSpPr>
          <p:nvPr/>
        </p:nvSpPr>
        <p:spPr bwMode="auto">
          <a:xfrm flipV="1">
            <a:off x="5820429" y="40052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9" name="Line 23"/>
          <p:cNvSpPr>
            <a:spLocks noChangeShapeType="1"/>
          </p:cNvSpPr>
          <p:nvPr/>
        </p:nvSpPr>
        <p:spPr bwMode="auto">
          <a:xfrm flipH="1">
            <a:off x="5820430" y="40052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0" name="Text Box 24"/>
          <p:cNvSpPr txBox="1">
            <a:spLocks noChangeArrowheads="1"/>
          </p:cNvSpPr>
          <p:nvPr/>
        </p:nvSpPr>
        <p:spPr bwMode="auto">
          <a:xfrm>
            <a:off x="5466416" y="3592513"/>
            <a:ext cx="7127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О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177989" y="4005263"/>
            <a:ext cx="656216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123891" y="3155325"/>
            <a:ext cx="0" cy="357388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416A802-93E3-4D4B-88F3-016AB21F7A64}"/>
              </a:ext>
            </a:extLst>
          </p:cNvPr>
          <p:cNvCxnSpPr/>
          <p:nvPr/>
        </p:nvCxnSpPr>
        <p:spPr>
          <a:xfrm>
            <a:off x="3010721" y="6381750"/>
            <a:ext cx="656216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BAFEA58-5207-4DE8-B620-1DFE9F52D77E}"/>
              </a:ext>
            </a:extLst>
          </p:cNvPr>
          <p:cNvCxnSpPr>
            <a:cxnSpLocks/>
          </p:cNvCxnSpPr>
          <p:nvPr/>
        </p:nvCxnSpPr>
        <p:spPr>
          <a:xfrm flipV="1">
            <a:off x="4828478" y="3289610"/>
            <a:ext cx="4014439" cy="409249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07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452798"/>
              </p:ext>
            </p:extLst>
          </p:nvPr>
        </p:nvGraphicFramePr>
        <p:xfrm>
          <a:off x="992459" y="252213"/>
          <a:ext cx="10247970" cy="55524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2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3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339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.Окружность</a:t>
                      </a:r>
                      <a:r>
                        <a:rPr lang="ru-RU" sz="24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и прямая имеют 2 общие точки</a:t>
                      </a:r>
                      <a:endParaRPr lang="ru-RU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.расстояние от центра до прямой равно радиусу окружности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33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.Окружность</a:t>
                      </a:r>
                      <a:r>
                        <a:rPr lang="ru-RU" sz="24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и прямая имеют 1 общую точку</a:t>
                      </a:r>
                      <a:endParaRPr lang="ru-RU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.расстояние от центра до прямой больше радиуса окружности</a:t>
                      </a:r>
                    </a:p>
                    <a:p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339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.Окружность и прямая не имеют общих точек</a:t>
                      </a:r>
                    </a:p>
                    <a:p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.расстояние от центра до прямой меньше радиуса окружности</a:t>
                      </a:r>
                    </a:p>
                    <a:p>
                      <a:endParaRPr lang="ru-RU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744" y="2409812"/>
            <a:ext cx="1563014" cy="123491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1861" y="4045580"/>
            <a:ext cx="1615653" cy="147945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322" y="519131"/>
            <a:ext cx="1535107" cy="139301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961882" y="6078829"/>
            <a:ext cx="510862" cy="566670"/>
          </a:xfrm>
          <a:prstGeom prst="rect">
            <a:avLst/>
          </a:prstGeom>
          <a:solidFill>
            <a:srgbClr val="E3E9F5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9D6F3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72744" y="6078829"/>
            <a:ext cx="510862" cy="566670"/>
          </a:xfrm>
          <a:prstGeom prst="rect">
            <a:avLst/>
          </a:prstGeom>
          <a:solidFill>
            <a:srgbClr val="E3E9F5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017154" y="6131332"/>
            <a:ext cx="394952" cy="461665"/>
          </a:xfrm>
          <a:prstGeom prst="rect">
            <a:avLst/>
          </a:prstGeom>
          <a:solidFill>
            <a:srgbClr val="E3E9F5"/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158766" y="6131332"/>
            <a:ext cx="39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30699" y="6146186"/>
            <a:ext cx="394952" cy="461665"/>
          </a:xfrm>
          <a:prstGeom prst="rect">
            <a:avLst/>
          </a:prstGeom>
          <a:solidFill>
            <a:srgbClr val="E3E9F5"/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4" name="1-3"/>
          <p:cNvSpPr txBox="1"/>
          <p:nvPr/>
        </p:nvSpPr>
        <p:spPr>
          <a:xfrm>
            <a:off x="3061853" y="6146184"/>
            <a:ext cx="293382" cy="461665"/>
          </a:xfrm>
          <a:prstGeom prst="rect">
            <a:avLst/>
          </a:prstGeom>
          <a:solidFill>
            <a:srgbClr val="E3E9F5"/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646017" y="6131332"/>
            <a:ext cx="39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146146" y="6146184"/>
            <a:ext cx="39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43500" y="6131332"/>
            <a:ext cx="394952" cy="461665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580847" y="6131332"/>
            <a:ext cx="394952" cy="461665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09952" y="6146185"/>
            <a:ext cx="394952" cy="461665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051997" y="6078829"/>
            <a:ext cx="510862" cy="566670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541135" y="6078829"/>
            <a:ext cx="510862" cy="566670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030273" y="6078829"/>
            <a:ext cx="510862" cy="566670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100811" y="6078829"/>
            <a:ext cx="510862" cy="566670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9122535" y="6078829"/>
            <a:ext cx="510862" cy="566670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611673" y="6078829"/>
            <a:ext cx="510862" cy="566670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969751" y="6078829"/>
            <a:ext cx="510862" cy="566670"/>
          </a:xfrm>
          <a:prstGeom prst="rect">
            <a:avLst/>
          </a:prstGeom>
          <a:solidFill>
            <a:srgbClr val="E3E9F5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29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Домашнее задание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П. </a:t>
            </a:r>
            <a:r>
              <a:rPr lang="ru-RU">
                <a:solidFill>
                  <a:srgbClr val="002060"/>
                </a:solidFill>
              </a:rPr>
              <a:t>70 </a:t>
            </a:r>
            <a:r>
              <a:rPr lang="ru-RU" dirty="0">
                <a:solidFill>
                  <a:srgbClr val="002060"/>
                </a:solidFill>
              </a:rPr>
              <a:t>№ 631</a:t>
            </a:r>
          </a:p>
        </p:txBody>
      </p:sp>
    </p:spTree>
    <p:extLst>
      <p:ext uri="{BB962C8B-B14F-4D97-AF65-F5344CB8AC3E}">
        <p14:creationId xmlns:p14="http://schemas.microsoft.com/office/powerpoint/2010/main" val="1331423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2650" y="637309"/>
            <a:ext cx="7886700" cy="553965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Слайды 2-4 Повторить отрезки в окружности. При нажатии на правильный вариант ответа, цвет меняется на зеленый и соответствующий отрезок изменяет цвет. Если не верный ответ, то цвет становиться красным.</a:t>
            </a:r>
          </a:p>
          <a:p>
            <a:r>
              <a:rPr lang="ru-RU" dirty="0"/>
              <a:t>Слайды 5-8 решение задач. Можно решать устно, но лучше записать решение в тетради.</a:t>
            </a:r>
          </a:p>
          <a:p>
            <a:r>
              <a:rPr lang="ru-RU" dirty="0"/>
              <a:t>Слайды 9-11 новый материал</a:t>
            </a:r>
          </a:p>
          <a:p>
            <a:r>
              <a:rPr lang="ru-RU" dirty="0"/>
              <a:t>Слайд 12 первичное закрепление (устно)</a:t>
            </a:r>
          </a:p>
          <a:p>
            <a:r>
              <a:rPr lang="ru-RU" dirty="0"/>
              <a:t>Слайд 13 решение задачи (чертеж)</a:t>
            </a:r>
          </a:p>
          <a:p>
            <a:r>
              <a:rPr lang="ru-RU" dirty="0"/>
              <a:t>Слайд 14 можно использовать для подведения итогов урока. Ответ </a:t>
            </a:r>
            <a:r>
              <a:rPr lang="ru-RU"/>
              <a:t>можно увидеть, </a:t>
            </a:r>
            <a:r>
              <a:rPr lang="ru-RU" dirty="0"/>
              <a:t>нажав на соответствующий квадратик.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03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380" y="151651"/>
            <a:ext cx="11281410" cy="1188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Из отрезков, проведенных в окружности, выберите те, которые являются хордами окружности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49005" y="2609891"/>
            <a:ext cx="741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86351" y="3993982"/>
            <a:ext cx="1296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93072" y="2609891"/>
            <a:ext cx="987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63951" y="2610396"/>
            <a:ext cx="858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ОА</a:t>
            </a:r>
          </a:p>
        </p:txBody>
      </p:sp>
      <p:grpSp>
        <p:nvGrpSpPr>
          <p:cNvPr id="34" name="Group 29"/>
          <p:cNvGrpSpPr>
            <a:grpSpLocks noChangeAspect="1"/>
          </p:cNvGrpSpPr>
          <p:nvPr/>
        </p:nvGrpSpPr>
        <p:grpSpPr bwMode="auto">
          <a:xfrm>
            <a:off x="8106308" y="2288056"/>
            <a:ext cx="2174875" cy="2422525"/>
            <a:chOff x="2195" y="1397"/>
            <a:chExt cx="1370" cy="1526"/>
          </a:xfrm>
        </p:grpSpPr>
        <p:sp>
          <p:nvSpPr>
            <p:cNvPr id="35" name="AutoShape 28"/>
            <p:cNvSpPr>
              <a:spLocks noChangeAspect="1" noChangeArrowheads="1" noTextEdit="1"/>
            </p:cNvSpPr>
            <p:nvPr/>
          </p:nvSpPr>
          <p:spPr bwMode="auto">
            <a:xfrm>
              <a:off x="2195" y="1397"/>
              <a:ext cx="1370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Oval 30"/>
            <p:cNvSpPr>
              <a:spLocks noChangeArrowheads="1"/>
            </p:cNvSpPr>
            <p:nvPr/>
          </p:nvSpPr>
          <p:spPr bwMode="auto">
            <a:xfrm>
              <a:off x="2344" y="1694"/>
              <a:ext cx="918" cy="912"/>
            </a:xfrm>
            <a:prstGeom prst="ellipse">
              <a:avLst/>
            </a:prstGeom>
            <a:noFill/>
            <a:ln w="2857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H="1">
              <a:off x="2453" y="1856"/>
              <a:ext cx="700" cy="58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2803" y="2150"/>
              <a:ext cx="386" cy="24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>
              <a:off x="2561" y="1766"/>
              <a:ext cx="701" cy="36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 flipH="1">
              <a:off x="2453" y="2396"/>
              <a:ext cx="736" cy="4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 flipH="1">
              <a:off x="2453" y="1766"/>
              <a:ext cx="108" cy="67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Line 36"/>
            <p:cNvSpPr>
              <a:spLocks noChangeShapeType="1"/>
            </p:cNvSpPr>
            <p:nvPr/>
          </p:nvSpPr>
          <p:spPr bwMode="auto">
            <a:xfrm flipH="1">
              <a:off x="2712" y="1706"/>
              <a:ext cx="182" cy="88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2676" y="2666"/>
              <a:ext cx="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F</a:t>
              </a:r>
              <a:endParaRPr lang="ru-RU" altLang="ru-RU"/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2863" y="1466"/>
              <a:ext cx="12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M</a:t>
              </a:r>
              <a:endParaRPr lang="ru-RU" altLang="ru-RU"/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3353" y="2054"/>
              <a:ext cx="11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D</a:t>
              </a:r>
              <a:endParaRPr lang="ru-RU" altLang="ru-RU"/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2308" y="1622"/>
              <a:ext cx="10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В</a:t>
              </a:r>
              <a:endParaRPr lang="ru-RU" altLang="ru-RU"/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3304" y="2402"/>
              <a:ext cx="8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К</a:t>
              </a:r>
              <a:endParaRPr lang="ru-RU" altLang="ru-RU"/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3202" y="1694"/>
              <a:ext cx="10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С</a:t>
              </a:r>
              <a:endParaRPr lang="ru-RU" altLang="ru-RU"/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2278" y="2432"/>
              <a:ext cx="9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А</a:t>
              </a:r>
              <a:endParaRPr lang="ru-RU" altLang="ru-RU"/>
            </a:p>
          </p:txBody>
        </p:sp>
        <p:sp>
          <p:nvSpPr>
            <p:cNvPr id="50" name="Oval 44"/>
            <p:cNvSpPr>
              <a:spLocks noChangeArrowheads="1"/>
            </p:cNvSpPr>
            <p:nvPr/>
          </p:nvSpPr>
          <p:spPr bwMode="auto">
            <a:xfrm>
              <a:off x="2700" y="2582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Oval 45"/>
            <p:cNvSpPr>
              <a:spLocks noChangeArrowheads="1"/>
            </p:cNvSpPr>
            <p:nvPr/>
          </p:nvSpPr>
          <p:spPr bwMode="auto">
            <a:xfrm>
              <a:off x="3141" y="1844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52" name="Group 48"/>
            <p:cNvGrpSpPr>
              <a:grpSpLocks/>
            </p:cNvGrpSpPr>
            <p:nvPr/>
          </p:nvGrpSpPr>
          <p:grpSpPr bwMode="auto">
            <a:xfrm>
              <a:off x="2676" y="1988"/>
              <a:ext cx="139" cy="174"/>
              <a:chOff x="2676" y="1988"/>
              <a:chExt cx="139" cy="174"/>
            </a:xfrm>
          </p:grpSpPr>
          <p:sp>
            <p:nvSpPr>
              <p:cNvPr id="58" name="Oval 46"/>
              <p:cNvSpPr>
                <a:spLocks noChangeArrowheads="1"/>
              </p:cNvSpPr>
              <p:nvPr/>
            </p:nvSpPr>
            <p:spPr bwMode="auto">
              <a:xfrm>
                <a:off x="2791" y="2138"/>
                <a:ext cx="24" cy="24"/>
              </a:xfrm>
              <a:prstGeom prst="ellipse">
                <a:avLst/>
              </a:prstGeom>
              <a:solidFill>
                <a:srgbClr val="000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Rectangle 47"/>
              <p:cNvSpPr>
                <a:spLocks noChangeArrowheads="1"/>
              </p:cNvSpPr>
              <p:nvPr/>
            </p:nvSpPr>
            <p:spPr bwMode="auto">
              <a:xfrm>
                <a:off x="2676" y="1988"/>
                <a:ext cx="11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>
                    <a:solidFill>
                      <a:srgbClr val="000080"/>
                    </a:solidFill>
                    <a:latin typeface="Verdana" panose="020B0604030504040204" pitchFamily="34" charset="0"/>
                  </a:rPr>
                  <a:t>О</a:t>
                </a:r>
                <a:endParaRPr lang="ru-RU" altLang="ru-RU"/>
              </a:p>
            </p:txBody>
          </p:sp>
        </p:grpSp>
        <p:sp>
          <p:nvSpPr>
            <p:cNvPr id="53" name="Oval 49"/>
            <p:cNvSpPr>
              <a:spLocks noChangeArrowheads="1"/>
            </p:cNvSpPr>
            <p:nvPr/>
          </p:nvSpPr>
          <p:spPr bwMode="auto">
            <a:xfrm>
              <a:off x="2441" y="2432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Oval 50"/>
            <p:cNvSpPr>
              <a:spLocks noChangeArrowheads="1"/>
            </p:cNvSpPr>
            <p:nvPr/>
          </p:nvSpPr>
          <p:spPr bwMode="auto">
            <a:xfrm>
              <a:off x="3177" y="2384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Oval 51"/>
            <p:cNvSpPr>
              <a:spLocks noChangeArrowheads="1"/>
            </p:cNvSpPr>
            <p:nvPr/>
          </p:nvSpPr>
          <p:spPr bwMode="auto">
            <a:xfrm>
              <a:off x="2549" y="1754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3250" y="2120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82" y="1694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789618" y="2588951"/>
            <a:ext cx="919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249005" y="3993479"/>
            <a:ext cx="939046" cy="58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93072" y="3992974"/>
            <a:ext cx="1052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28547" y="3993984"/>
            <a:ext cx="794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>
            <a:stCxn id="53" idx="7"/>
            <a:endCxn id="55" idx="0"/>
          </p:cNvCxnSpPr>
          <p:nvPr/>
        </p:nvCxnSpPr>
        <p:spPr>
          <a:xfrm flipV="1">
            <a:off x="8529352" y="2854794"/>
            <a:ext cx="158774" cy="108190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41" idx="0"/>
            <a:endCxn id="56" idx="2"/>
          </p:cNvCxnSpPr>
          <p:nvPr/>
        </p:nvCxnSpPr>
        <p:spPr>
          <a:xfrm>
            <a:off x="8687332" y="2873844"/>
            <a:ext cx="1093788" cy="58102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0" idx="5"/>
            <a:endCxn id="57" idx="0"/>
          </p:cNvCxnSpPr>
          <p:nvPr/>
        </p:nvCxnSpPr>
        <p:spPr>
          <a:xfrm flipV="1">
            <a:off x="8941872" y="2759543"/>
            <a:ext cx="274099" cy="144222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endCxn id="40" idx="0"/>
          </p:cNvCxnSpPr>
          <p:nvPr/>
        </p:nvCxnSpPr>
        <p:spPr>
          <a:xfrm flipV="1">
            <a:off x="8514296" y="3873969"/>
            <a:ext cx="1169987" cy="9288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endCxn id="37" idx="0"/>
          </p:cNvCxnSpPr>
          <p:nvPr/>
        </p:nvCxnSpPr>
        <p:spPr>
          <a:xfrm flipV="1">
            <a:off x="8544090" y="3016719"/>
            <a:ext cx="1083042" cy="92388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Управляющая кнопка: &quot;Вперед&quot; или &quot;Следующий&quot; 6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CB3A2D3-6A29-4D8D-84C9-849DA4C75F1A}"/>
              </a:ext>
            </a:extLst>
          </p:cNvPr>
          <p:cNvSpPr/>
          <p:nvPr/>
        </p:nvSpPr>
        <p:spPr>
          <a:xfrm>
            <a:off x="11491396" y="6160085"/>
            <a:ext cx="612000" cy="612000"/>
          </a:xfrm>
          <a:prstGeom prst="actionButtonForwardNext">
            <a:avLst/>
          </a:prstGeom>
          <a:solidFill>
            <a:srgbClr val="599BD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087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151651"/>
            <a:ext cx="11269980" cy="1188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Из отрезков, проведенных в окружности, выберите те, которые являются диаметром окружности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49005" y="2609891"/>
            <a:ext cx="741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86351" y="3993982"/>
            <a:ext cx="1296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93072" y="2609891"/>
            <a:ext cx="987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63951" y="2610396"/>
            <a:ext cx="858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ОА</a:t>
            </a:r>
          </a:p>
        </p:txBody>
      </p:sp>
      <p:grpSp>
        <p:nvGrpSpPr>
          <p:cNvPr id="34" name="Group 29"/>
          <p:cNvGrpSpPr>
            <a:grpSpLocks noChangeAspect="1"/>
          </p:cNvGrpSpPr>
          <p:nvPr/>
        </p:nvGrpSpPr>
        <p:grpSpPr bwMode="auto">
          <a:xfrm>
            <a:off x="8106307" y="2271745"/>
            <a:ext cx="2174875" cy="2422525"/>
            <a:chOff x="2195" y="1397"/>
            <a:chExt cx="1370" cy="1526"/>
          </a:xfrm>
        </p:grpSpPr>
        <p:sp>
          <p:nvSpPr>
            <p:cNvPr id="35" name="AutoShape 28"/>
            <p:cNvSpPr>
              <a:spLocks noChangeAspect="1" noChangeArrowheads="1" noTextEdit="1"/>
            </p:cNvSpPr>
            <p:nvPr/>
          </p:nvSpPr>
          <p:spPr bwMode="auto">
            <a:xfrm>
              <a:off x="2195" y="1397"/>
              <a:ext cx="1370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Oval 30"/>
            <p:cNvSpPr>
              <a:spLocks noChangeArrowheads="1"/>
            </p:cNvSpPr>
            <p:nvPr/>
          </p:nvSpPr>
          <p:spPr bwMode="auto">
            <a:xfrm>
              <a:off x="2344" y="1694"/>
              <a:ext cx="918" cy="912"/>
            </a:xfrm>
            <a:prstGeom prst="ellipse">
              <a:avLst/>
            </a:prstGeom>
            <a:noFill/>
            <a:ln w="2857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H="1">
              <a:off x="2453" y="1856"/>
              <a:ext cx="700" cy="58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2803" y="2150"/>
              <a:ext cx="386" cy="24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>
              <a:off x="2561" y="1766"/>
              <a:ext cx="701" cy="36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 flipH="1">
              <a:off x="2453" y="2396"/>
              <a:ext cx="736" cy="4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 flipH="1">
              <a:off x="2453" y="1766"/>
              <a:ext cx="108" cy="67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Line 36"/>
            <p:cNvSpPr>
              <a:spLocks noChangeShapeType="1"/>
            </p:cNvSpPr>
            <p:nvPr/>
          </p:nvSpPr>
          <p:spPr bwMode="auto">
            <a:xfrm flipH="1">
              <a:off x="2712" y="1706"/>
              <a:ext cx="182" cy="88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2676" y="2666"/>
              <a:ext cx="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F</a:t>
              </a:r>
              <a:endParaRPr lang="ru-RU" altLang="ru-RU"/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2863" y="1466"/>
              <a:ext cx="12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M</a:t>
              </a:r>
              <a:endParaRPr lang="ru-RU" altLang="ru-RU"/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3353" y="2054"/>
              <a:ext cx="11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D</a:t>
              </a:r>
              <a:endParaRPr lang="ru-RU" altLang="ru-RU"/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2308" y="1622"/>
              <a:ext cx="10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В</a:t>
              </a:r>
              <a:endParaRPr lang="ru-RU" altLang="ru-RU"/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3304" y="2402"/>
              <a:ext cx="8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К</a:t>
              </a:r>
              <a:endParaRPr lang="ru-RU" altLang="ru-RU"/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3202" y="1694"/>
              <a:ext cx="10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С</a:t>
              </a:r>
              <a:endParaRPr lang="ru-RU" altLang="ru-RU"/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2278" y="2432"/>
              <a:ext cx="9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А</a:t>
              </a:r>
              <a:endParaRPr lang="ru-RU" altLang="ru-RU"/>
            </a:p>
          </p:txBody>
        </p:sp>
        <p:sp>
          <p:nvSpPr>
            <p:cNvPr id="50" name="Oval 44"/>
            <p:cNvSpPr>
              <a:spLocks noChangeArrowheads="1"/>
            </p:cNvSpPr>
            <p:nvPr/>
          </p:nvSpPr>
          <p:spPr bwMode="auto">
            <a:xfrm>
              <a:off x="2700" y="2582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Oval 45"/>
            <p:cNvSpPr>
              <a:spLocks noChangeArrowheads="1"/>
            </p:cNvSpPr>
            <p:nvPr/>
          </p:nvSpPr>
          <p:spPr bwMode="auto">
            <a:xfrm>
              <a:off x="3141" y="1844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52" name="Group 48"/>
            <p:cNvGrpSpPr>
              <a:grpSpLocks/>
            </p:cNvGrpSpPr>
            <p:nvPr/>
          </p:nvGrpSpPr>
          <p:grpSpPr bwMode="auto">
            <a:xfrm>
              <a:off x="2676" y="1988"/>
              <a:ext cx="139" cy="174"/>
              <a:chOff x="2676" y="1988"/>
              <a:chExt cx="139" cy="174"/>
            </a:xfrm>
          </p:grpSpPr>
          <p:sp>
            <p:nvSpPr>
              <p:cNvPr id="58" name="Oval 46"/>
              <p:cNvSpPr>
                <a:spLocks noChangeArrowheads="1"/>
              </p:cNvSpPr>
              <p:nvPr/>
            </p:nvSpPr>
            <p:spPr bwMode="auto">
              <a:xfrm>
                <a:off x="2791" y="2138"/>
                <a:ext cx="24" cy="24"/>
              </a:xfrm>
              <a:prstGeom prst="ellipse">
                <a:avLst/>
              </a:prstGeom>
              <a:solidFill>
                <a:srgbClr val="000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Rectangle 47"/>
              <p:cNvSpPr>
                <a:spLocks noChangeArrowheads="1"/>
              </p:cNvSpPr>
              <p:nvPr/>
            </p:nvSpPr>
            <p:spPr bwMode="auto">
              <a:xfrm>
                <a:off x="2676" y="1988"/>
                <a:ext cx="11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>
                    <a:solidFill>
                      <a:srgbClr val="000080"/>
                    </a:solidFill>
                    <a:latin typeface="Verdana" panose="020B0604030504040204" pitchFamily="34" charset="0"/>
                  </a:rPr>
                  <a:t>О</a:t>
                </a:r>
                <a:endParaRPr lang="ru-RU" altLang="ru-RU"/>
              </a:p>
            </p:txBody>
          </p:sp>
        </p:grpSp>
        <p:sp>
          <p:nvSpPr>
            <p:cNvPr id="53" name="Oval 49"/>
            <p:cNvSpPr>
              <a:spLocks noChangeArrowheads="1"/>
            </p:cNvSpPr>
            <p:nvPr/>
          </p:nvSpPr>
          <p:spPr bwMode="auto">
            <a:xfrm>
              <a:off x="2441" y="2432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Oval 50"/>
            <p:cNvSpPr>
              <a:spLocks noChangeArrowheads="1"/>
            </p:cNvSpPr>
            <p:nvPr/>
          </p:nvSpPr>
          <p:spPr bwMode="auto">
            <a:xfrm>
              <a:off x="3177" y="2384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Oval 51"/>
            <p:cNvSpPr>
              <a:spLocks noChangeArrowheads="1"/>
            </p:cNvSpPr>
            <p:nvPr/>
          </p:nvSpPr>
          <p:spPr bwMode="auto">
            <a:xfrm>
              <a:off x="2549" y="1754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3250" y="2120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82" y="1694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789618" y="2588951"/>
            <a:ext cx="919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249005" y="3993479"/>
            <a:ext cx="939046" cy="58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93072" y="3992974"/>
            <a:ext cx="1052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28547" y="3993984"/>
            <a:ext cx="794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>
            <a:stCxn id="41" idx="1"/>
            <a:endCxn id="51" idx="5"/>
          </p:cNvCxnSpPr>
          <p:nvPr/>
        </p:nvCxnSpPr>
        <p:spPr>
          <a:xfrm flipV="1">
            <a:off x="8515881" y="3013877"/>
            <a:ext cx="1124720" cy="91998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57" idx="7"/>
            <a:endCxn id="50" idx="5"/>
          </p:cNvCxnSpPr>
          <p:nvPr/>
        </p:nvCxnSpPr>
        <p:spPr>
          <a:xfrm flipH="1">
            <a:off x="8941871" y="2748812"/>
            <a:ext cx="287569" cy="143664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Управляющая кнопка: &quot;Вперед&quot; или &quot;Следующий&quot;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C2FF5C0-D0C6-494C-B557-43F4C4C07C23}"/>
              </a:ext>
            </a:extLst>
          </p:cNvPr>
          <p:cNvSpPr/>
          <p:nvPr/>
        </p:nvSpPr>
        <p:spPr>
          <a:xfrm>
            <a:off x="11491396" y="6160085"/>
            <a:ext cx="612000" cy="612000"/>
          </a:xfrm>
          <a:prstGeom prst="actionButtonForwardNext">
            <a:avLst/>
          </a:prstGeom>
          <a:solidFill>
            <a:srgbClr val="599BD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642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670" y="151651"/>
            <a:ext cx="11304270" cy="1188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Из отрезков, проведенных в окружности, выберите те, которые являются радиусом окружности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49005" y="2609891"/>
            <a:ext cx="741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86351" y="3993982"/>
            <a:ext cx="1296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93072" y="2609891"/>
            <a:ext cx="987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63951" y="2610396"/>
            <a:ext cx="858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ОА</a:t>
            </a:r>
          </a:p>
        </p:txBody>
      </p:sp>
      <p:grpSp>
        <p:nvGrpSpPr>
          <p:cNvPr id="34" name="Group 29"/>
          <p:cNvGrpSpPr>
            <a:grpSpLocks noChangeAspect="1"/>
          </p:cNvGrpSpPr>
          <p:nvPr/>
        </p:nvGrpSpPr>
        <p:grpSpPr bwMode="auto">
          <a:xfrm>
            <a:off x="7931496" y="2261163"/>
            <a:ext cx="2174875" cy="2422525"/>
            <a:chOff x="2195" y="1397"/>
            <a:chExt cx="1370" cy="1526"/>
          </a:xfrm>
        </p:grpSpPr>
        <p:sp>
          <p:nvSpPr>
            <p:cNvPr id="35" name="AutoShape 28"/>
            <p:cNvSpPr>
              <a:spLocks noChangeAspect="1" noChangeArrowheads="1" noTextEdit="1"/>
            </p:cNvSpPr>
            <p:nvPr/>
          </p:nvSpPr>
          <p:spPr bwMode="auto">
            <a:xfrm>
              <a:off x="2195" y="1397"/>
              <a:ext cx="1370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Oval 30"/>
            <p:cNvSpPr>
              <a:spLocks noChangeArrowheads="1"/>
            </p:cNvSpPr>
            <p:nvPr/>
          </p:nvSpPr>
          <p:spPr bwMode="auto">
            <a:xfrm>
              <a:off x="2344" y="1694"/>
              <a:ext cx="918" cy="912"/>
            </a:xfrm>
            <a:prstGeom prst="ellipse">
              <a:avLst/>
            </a:prstGeom>
            <a:noFill/>
            <a:ln w="2857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H="1">
              <a:off x="2453" y="1856"/>
              <a:ext cx="700" cy="58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2803" y="2150"/>
              <a:ext cx="386" cy="24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>
              <a:off x="2561" y="1766"/>
              <a:ext cx="701" cy="36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 flipH="1">
              <a:off x="2453" y="2396"/>
              <a:ext cx="736" cy="4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 flipH="1">
              <a:off x="2453" y="1766"/>
              <a:ext cx="108" cy="67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Line 36"/>
            <p:cNvSpPr>
              <a:spLocks noChangeShapeType="1"/>
            </p:cNvSpPr>
            <p:nvPr/>
          </p:nvSpPr>
          <p:spPr bwMode="auto">
            <a:xfrm flipH="1">
              <a:off x="2712" y="1706"/>
              <a:ext cx="182" cy="88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2676" y="2666"/>
              <a:ext cx="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F</a:t>
              </a:r>
              <a:endParaRPr lang="ru-RU" altLang="ru-RU"/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2863" y="1466"/>
              <a:ext cx="12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M</a:t>
              </a:r>
              <a:endParaRPr lang="ru-RU" altLang="ru-RU"/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3353" y="2054"/>
              <a:ext cx="11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D</a:t>
              </a:r>
              <a:endParaRPr lang="ru-RU" altLang="ru-RU"/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2308" y="1622"/>
              <a:ext cx="10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  <a:latin typeface="Verdana" panose="020B0604030504040204" pitchFamily="34" charset="0"/>
                </a:rPr>
                <a:t>В</a:t>
              </a:r>
              <a:endParaRPr lang="ru-RU" altLang="ru-RU"/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3304" y="2402"/>
              <a:ext cx="8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К</a:t>
              </a:r>
              <a:endParaRPr lang="ru-RU" altLang="ru-RU"/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3202" y="1694"/>
              <a:ext cx="10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С</a:t>
              </a:r>
              <a:endParaRPr lang="ru-RU" altLang="ru-RU"/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2278" y="2432"/>
              <a:ext cx="9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>
                  <a:solidFill>
                    <a:srgbClr val="0D0D33"/>
                  </a:solidFill>
                </a:rPr>
                <a:t>А</a:t>
              </a:r>
              <a:endParaRPr lang="ru-RU" altLang="ru-RU"/>
            </a:p>
          </p:txBody>
        </p:sp>
        <p:sp>
          <p:nvSpPr>
            <p:cNvPr id="50" name="Oval 44"/>
            <p:cNvSpPr>
              <a:spLocks noChangeArrowheads="1"/>
            </p:cNvSpPr>
            <p:nvPr/>
          </p:nvSpPr>
          <p:spPr bwMode="auto">
            <a:xfrm>
              <a:off x="2700" y="2582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Oval 45"/>
            <p:cNvSpPr>
              <a:spLocks noChangeArrowheads="1"/>
            </p:cNvSpPr>
            <p:nvPr/>
          </p:nvSpPr>
          <p:spPr bwMode="auto">
            <a:xfrm>
              <a:off x="3141" y="1844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52" name="Group 48"/>
            <p:cNvGrpSpPr>
              <a:grpSpLocks/>
            </p:cNvGrpSpPr>
            <p:nvPr/>
          </p:nvGrpSpPr>
          <p:grpSpPr bwMode="auto">
            <a:xfrm>
              <a:off x="2676" y="1988"/>
              <a:ext cx="139" cy="174"/>
              <a:chOff x="2676" y="1988"/>
              <a:chExt cx="139" cy="174"/>
            </a:xfrm>
          </p:grpSpPr>
          <p:sp>
            <p:nvSpPr>
              <p:cNvPr id="58" name="Oval 46"/>
              <p:cNvSpPr>
                <a:spLocks noChangeArrowheads="1"/>
              </p:cNvSpPr>
              <p:nvPr/>
            </p:nvSpPr>
            <p:spPr bwMode="auto">
              <a:xfrm>
                <a:off x="2791" y="2138"/>
                <a:ext cx="24" cy="24"/>
              </a:xfrm>
              <a:prstGeom prst="ellipse">
                <a:avLst/>
              </a:prstGeom>
              <a:solidFill>
                <a:srgbClr val="000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Rectangle 47"/>
              <p:cNvSpPr>
                <a:spLocks noChangeArrowheads="1"/>
              </p:cNvSpPr>
              <p:nvPr/>
            </p:nvSpPr>
            <p:spPr bwMode="auto">
              <a:xfrm>
                <a:off x="2676" y="1988"/>
                <a:ext cx="11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>
                    <a:solidFill>
                      <a:srgbClr val="000080"/>
                    </a:solidFill>
                    <a:latin typeface="Verdana" panose="020B0604030504040204" pitchFamily="34" charset="0"/>
                  </a:rPr>
                  <a:t>О</a:t>
                </a:r>
                <a:endParaRPr lang="ru-RU" altLang="ru-RU"/>
              </a:p>
            </p:txBody>
          </p:sp>
        </p:grpSp>
        <p:sp>
          <p:nvSpPr>
            <p:cNvPr id="53" name="Oval 49"/>
            <p:cNvSpPr>
              <a:spLocks noChangeArrowheads="1"/>
            </p:cNvSpPr>
            <p:nvPr/>
          </p:nvSpPr>
          <p:spPr bwMode="auto">
            <a:xfrm>
              <a:off x="2441" y="2432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Oval 50"/>
            <p:cNvSpPr>
              <a:spLocks noChangeArrowheads="1"/>
            </p:cNvSpPr>
            <p:nvPr/>
          </p:nvSpPr>
          <p:spPr bwMode="auto">
            <a:xfrm>
              <a:off x="3177" y="2384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Oval 51"/>
            <p:cNvSpPr>
              <a:spLocks noChangeArrowheads="1"/>
            </p:cNvSpPr>
            <p:nvPr/>
          </p:nvSpPr>
          <p:spPr bwMode="auto">
            <a:xfrm>
              <a:off x="2549" y="1754"/>
              <a:ext cx="25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3250" y="2120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82" y="1694"/>
              <a:ext cx="24" cy="24"/>
            </a:xfrm>
            <a:prstGeom prst="ellipse">
              <a:avLst/>
            </a:prstGeom>
            <a:solidFill>
              <a:srgbClr val="000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789618" y="2588951"/>
            <a:ext cx="919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249005" y="3993479"/>
            <a:ext cx="939046" cy="58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93072" y="3992974"/>
            <a:ext cx="1052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28547" y="3993984"/>
            <a:ext cx="794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>
            <a:stCxn id="58" idx="2"/>
            <a:endCxn id="54" idx="5"/>
          </p:cNvCxnSpPr>
          <p:nvPr/>
        </p:nvCxnSpPr>
        <p:spPr>
          <a:xfrm>
            <a:off x="8877646" y="3456551"/>
            <a:ext cx="646650" cy="4039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8346335" y="3447361"/>
            <a:ext cx="555626" cy="46672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8" idx="4"/>
          </p:cNvCxnSpPr>
          <p:nvPr/>
        </p:nvCxnSpPr>
        <p:spPr>
          <a:xfrm flipH="1">
            <a:off x="8752234" y="3475600"/>
            <a:ext cx="144462" cy="70485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Управляющая кнопка: &quot;Вперед&quot; или &quot;Следующий&quot; 6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67E44465-C31E-47BA-ACED-CD22734D136B}"/>
              </a:ext>
            </a:extLst>
          </p:cNvPr>
          <p:cNvSpPr/>
          <p:nvPr/>
        </p:nvSpPr>
        <p:spPr>
          <a:xfrm>
            <a:off x="11491396" y="6160085"/>
            <a:ext cx="612000" cy="612000"/>
          </a:xfrm>
          <a:prstGeom prst="actionButtonForwardNext">
            <a:avLst/>
          </a:prstGeom>
          <a:solidFill>
            <a:srgbClr val="599BD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935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075527"/>
            <a:ext cx="11292840" cy="1701799"/>
          </a:xfrm>
        </p:spPr>
        <p:txBody>
          <a:bodyPr>
            <a:normAutofit/>
          </a:bodyPr>
          <a:lstStyle/>
          <a:p>
            <a:pPr marL="457200" indent="-457200" algn="ctr">
              <a:buAutoNum type="arabicPeriod"/>
            </a:pPr>
            <a:r>
              <a:rPr lang="ru-RU" sz="3200" dirty="0">
                <a:solidFill>
                  <a:srgbClr val="002060"/>
                </a:solidFill>
              </a:rPr>
              <a:t>В окружности с центром О проведены диаметр АС и радиус ОК так, что хорда КС равна радиусу. Найдите угол АОК</a:t>
            </a:r>
          </a:p>
        </p:txBody>
      </p:sp>
      <p:grpSp>
        <p:nvGrpSpPr>
          <p:cNvPr id="11" name="Group 9"/>
          <p:cNvGrpSpPr>
            <a:grpSpLocks noChangeAspect="1"/>
          </p:cNvGrpSpPr>
          <p:nvPr/>
        </p:nvGrpSpPr>
        <p:grpSpPr bwMode="auto">
          <a:xfrm>
            <a:off x="7683221" y="3264216"/>
            <a:ext cx="2894278" cy="2891519"/>
            <a:chOff x="3431" y="2044"/>
            <a:chExt cx="1049" cy="1048"/>
          </a:xfrm>
        </p:grpSpPr>
        <p:sp>
          <p:nvSpPr>
            <p:cNvPr id="12" name="AutoShape 8"/>
            <p:cNvSpPr>
              <a:spLocks noChangeAspect="1" noChangeArrowheads="1" noTextEdit="1"/>
            </p:cNvSpPr>
            <p:nvPr/>
          </p:nvSpPr>
          <p:spPr bwMode="auto">
            <a:xfrm>
              <a:off x="3431" y="2044"/>
              <a:ext cx="1049" cy="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3489" y="2104"/>
              <a:ext cx="915" cy="915"/>
            </a:xfrm>
            <a:prstGeom prst="ellipse">
              <a:avLst/>
            </a:prstGeom>
            <a:noFill/>
            <a:ln w="2857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3934" y="2411"/>
              <a:ext cx="85" cy="162"/>
              <a:chOff x="3934" y="2411"/>
              <a:chExt cx="85" cy="162"/>
            </a:xfrm>
          </p:grpSpPr>
          <p:sp>
            <p:nvSpPr>
              <p:cNvPr id="15" name="Oval 11"/>
              <p:cNvSpPr>
                <a:spLocks noChangeArrowheads="1"/>
              </p:cNvSpPr>
              <p:nvPr/>
            </p:nvSpPr>
            <p:spPr bwMode="auto">
              <a:xfrm>
                <a:off x="3934" y="2549"/>
                <a:ext cx="24" cy="24"/>
              </a:xfrm>
              <a:prstGeom prst="ellipse">
                <a:avLst/>
              </a:prstGeom>
              <a:solidFill>
                <a:srgbClr val="000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3946" y="2411"/>
                <a:ext cx="73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>
                    <a:solidFill>
                      <a:srgbClr val="000080"/>
                    </a:solidFill>
                    <a:latin typeface="Verdana" panose="020B0604030504040204" pitchFamily="34" charset="0"/>
                  </a:rPr>
                  <a:t>О</a:t>
                </a:r>
                <a:endParaRPr lang="ru-RU" altLang="ru-RU"/>
              </a:p>
            </p:txBody>
          </p:sp>
        </p:grpSp>
      </p:grp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 flipV="1">
            <a:off x="8037052" y="3972786"/>
            <a:ext cx="2114591" cy="1393200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2884" y="5137705"/>
            <a:ext cx="394660" cy="51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050666" y="3575210"/>
            <a:ext cx="399468" cy="51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</a:t>
            </a:r>
          </a:p>
        </p:txBody>
      </p:sp>
      <p:cxnSp>
        <p:nvCxnSpPr>
          <p:cNvPr id="23" name="Прямая соединительная линия 22"/>
          <p:cNvCxnSpPr>
            <a:cxnSpLocks/>
            <a:stCxn id="15" idx="5"/>
          </p:cNvCxnSpPr>
          <p:nvPr/>
        </p:nvCxnSpPr>
        <p:spPr>
          <a:xfrm>
            <a:off x="9127561" y="4714073"/>
            <a:ext cx="1006405" cy="67985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21393539">
            <a:off x="10208222" y="5228340"/>
            <a:ext cx="394660" cy="51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К</a:t>
            </a:r>
          </a:p>
        </p:txBody>
      </p:sp>
      <p:cxnSp>
        <p:nvCxnSpPr>
          <p:cNvPr id="30" name="Прямая соединительная линия 29"/>
          <p:cNvCxnSpPr>
            <a:cxnSpLocks/>
          </p:cNvCxnSpPr>
          <p:nvPr/>
        </p:nvCxnSpPr>
        <p:spPr>
          <a:xfrm>
            <a:off x="10158289" y="3972786"/>
            <a:ext cx="10654" cy="142790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8635">
            <a:off x="9422110" y="4781632"/>
            <a:ext cx="129307" cy="31679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066295" y="4429079"/>
            <a:ext cx="135340" cy="331587"/>
          </a:xfrm>
          <a:prstGeom prst="rect">
            <a:avLst/>
          </a:prstGeom>
        </p:spPr>
      </p:pic>
      <p:sp>
        <p:nvSpPr>
          <p:cNvPr id="41" name="Дуга 40"/>
          <p:cNvSpPr/>
          <p:nvPr/>
        </p:nvSpPr>
        <p:spPr>
          <a:xfrm rot="8830783">
            <a:off x="8928402" y="4480201"/>
            <a:ext cx="412026" cy="37837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69459" y="107577"/>
            <a:ext cx="8404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</a:t>
            </a:r>
          </a:p>
        </p:txBody>
      </p:sp>
    </p:spTree>
    <p:extLst>
      <p:ext uri="{BB962C8B-B14F-4D97-AF65-F5344CB8AC3E}">
        <p14:creationId xmlns:p14="http://schemas.microsoft.com/office/powerpoint/2010/main" val="52176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274" y="905998"/>
            <a:ext cx="11077303" cy="223310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2. В окружности с центром О проведены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диаметр АС и хорда ВС, равная радиусу.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Найдите стороны треугольника АВС,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если радиус окружности равен 5 см.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7568052" y="3362081"/>
            <a:ext cx="2761792" cy="2753900"/>
            <a:chOff x="2355" y="2293"/>
            <a:chExt cx="1050" cy="1047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55" y="2293"/>
              <a:ext cx="1050" cy="1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413" y="2353"/>
              <a:ext cx="916" cy="914"/>
            </a:xfrm>
            <a:prstGeom prst="ellipse">
              <a:avLst/>
            </a:prstGeom>
            <a:noFill/>
            <a:ln w="2857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2786" y="2609"/>
              <a:ext cx="123" cy="213"/>
              <a:chOff x="2786" y="2609"/>
              <a:chExt cx="123" cy="213"/>
            </a:xfrm>
          </p:grpSpPr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2859" y="2798"/>
                <a:ext cx="24" cy="24"/>
              </a:xfrm>
              <a:prstGeom prst="ellipse">
                <a:avLst/>
              </a:prstGeom>
              <a:solidFill>
                <a:srgbClr val="000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2786" y="2609"/>
                <a:ext cx="123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3200" dirty="0">
                    <a:solidFill>
                      <a:srgbClr val="000080"/>
                    </a:solidFill>
                    <a:latin typeface="Verdana" panose="020B0604030504040204" pitchFamily="34" charset="0"/>
                  </a:rPr>
                  <a:t>О</a:t>
                </a:r>
                <a:endParaRPr lang="ru-RU" altLang="ru-RU" sz="3200" dirty="0"/>
              </a:p>
            </p:txBody>
          </p:sp>
        </p:grpSp>
      </p:grpSp>
      <p:cxnSp>
        <p:nvCxnSpPr>
          <p:cNvPr id="12" name="Прямая соединительная линия 11"/>
          <p:cNvCxnSpPr>
            <a:cxnSpLocks/>
            <a:endCxn id="15" idx="2"/>
          </p:cNvCxnSpPr>
          <p:nvPr/>
        </p:nvCxnSpPr>
        <p:spPr>
          <a:xfrm flipV="1">
            <a:off x="7901177" y="4016705"/>
            <a:ext cx="1987688" cy="1427709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882204" y="5312026"/>
            <a:ext cx="399468" cy="51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89131" y="3504253"/>
            <a:ext cx="399468" cy="51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39446" y="5064079"/>
            <a:ext cx="394660" cy="512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А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9870857" y="3995358"/>
            <a:ext cx="21290" cy="1453149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8427" y="4552242"/>
            <a:ext cx="331587" cy="1353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67643">
            <a:off x="9198695" y="4346687"/>
            <a:ext cx="331587" cy="135340"/>
          </a:xfrm>
          <a:prstGeom prst="rect">
            <a:avLst/>
          </a:prstGeom>
        </p:spPr>
      </p:pic>
      <p:cxnSp>
        <p:nvCxnSpPr>
          <p:cNvPr id="26" name="Прямая соединительная линия 25"/>
          <p:cNvCxnSpPr>
            <a:cxnSpLocks/>
            <a:stCxn id="9" idx="5"/>
          </p:cNvCxnSpPr>
          <p:nvPr/>
        </p:nvCxnSpPr>
        <p:spPr>
          <a:xfrm>
            <a:off x="8947594" y="4744252"/>
            <a:ext cx="920777" cy="66424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69459" y="107577"/>
            <a:ext cx="8404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</a:t>
            </a:r>
          </a:p>
        </p:txBody>
      </p:sp>
    </p:spTree>
    <p:extLst>
      <p:ext uri="{BB962C8B-B14F-4D97-AF65-F5344CB8AC3E}">
        <p14:creationId xmlns:p14="http://schemas.microsoft.com/office/powerpoint/2010/main" val="313308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>
            <a:stCxn id="16" idx="0"/>
          </p:cNvCxnSpPr>
          <p:nvPr/>
        </p:nvCxnSpPr>
        <p:spPr>
          <a:xfrm flipH="1">
            <a:off x="6171663" y="4463049"/>
            <a:ext cx="1" cy="90590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179851" y="5248994"/>
            <a:ext cx="105339" cy="1053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829" y="744247"/>
            <a:ext cx="11039708" cy="174245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3. В окружности с центром О проведена хорда ВС, равна 8 см. Найдите расстояние от точки О до отрезка ВС, если радиус окружности равен 5 см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4640757" y="2956722"/>
            <a:ext cx="3079369" cy="3074103"/>
            <a:chOff x="2003" y="1864"/>
            <a:chExt cx="1754" cy="1751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03" y="1864"/>
              <a:ext cx="1754" cy="1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063" y="1923"/>
              <a:ext cx="1624" cy="1621"/>
            </a:xfrm>
            <a:prstGeom prst="ellipse">
              <a:avLst/>
            </a:prstGeom>
            <a:noFill/>
            <a:ln w="2857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2243" y="3226"/>
              <a:ext cx="1276" cy="1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2848" y="2410"/>
              <a:ext cx="184" cy="336"/>
              <a:chOff x="2848" y="2410"/>
              <a:chExt cx="184" cy="336"/>
            </a:xfrm>
          </p:grpSpPr>
          <p:sp>
            <p:nvSpPr>
              <p:cNvPr id="16" name="Oval 7"/>
              <p:cNvSpPr>
                <a:spLocks noChangeArrowheads="1"/>
              </p:cNvSpPr>
              <p:nvPr/>
            </p:nvSpPr>
            <p:spPr bwMode="auto">
              <a:xfrm>
                <a:off x="2863" y="2722"/>
                <a:ext cx="24" cy="24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Rectangle 8"/>
              <p:cNvSpPr>
                <a:spLocks noChangeArrowheads="1"/>
              </p:cNvSpPr>
              <p:nvPr/>
            </p:nvSpPr>
            <p:spPr bwMode="auto">
              <a:xfrm>
                <a:off x="2848" y="2410"/>
                <a:ext cx="184" cy="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3200" i="1" dirty="0">
                    <a:solidFill>
                      <a:srgbClr val="0000FF"/>
                    </a:solidFill>
                    <a:latin typeface="Verdana" panose="020B0604030504040204" pitchFamily="34" charset="0"/>
                  </a:rPr>
                  <a:t>О</a:t>
                </a:r>
                <a:endParaRPr lang="ru-RU" altLang="ru-RU" sz="3200" dirty="0"/>
              </a:p>
            </p:txBody>
          </p:sp>
        </p:grpSp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3507" y="3214"/>
              <a:ext cx="221" cy="322"/>
              <a:chOff x="3507" y="3214"/>
              <a:chExt cx="221" cy="322"/>
            </a:xfrm>
          </p:grpSpPr>
          <p:sp>
            <p:nvSpPr>
              <p:cNvPr id="14" name="Oval 10"/>
              <p:cNvSpPr>
                <a:spLocks noChangeArrowheads="1"/>
              </p:cNvSpPr>
              <p:nvPr/>
            </p:nvSpPr>
            <p:spPr bwMode="auto">
              <a:xfrm>
                <a:off x="3507" y="3214"/>
                <a:ext cx="24" cy="24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Rectangle 11"/>
              <p:cNvSpPr>
                <a:spLocks noChangeArrowheads="1"/>
              </p:cNvSpPr>
              <p:nvPr/>
            </p:nvSpPr>
            <p:spPr bwMode="auto">
              <a:xfrm>
                <a:off x="3567" y="3256"/>
                <a:ext cx="161" cy="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3200" i="1" dirty="0">
                    <a:solidFill>
                      <a:srgbClr val="0000FF"/>
                    </a:solidFill>
                    <a:latin typeface="Verdana" panose="020B0604030504040204" pitchFamily="34" charset="0"/>
                  </a:rPr>
                  <a:t>В</a:t>
                </a:r>
                <a:endParaRPr lang="ru-RU" altLang="ru-RU" sz="3200" dirty="0"/>
              </a:p>
            </p:txBody>
          </p:sp>
        </p:grp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2093" y="3232"/>
              <a:ext cx="163" cy="322"/>
              <a:chOff x="2093" y="3232"/>
              <a:chExt cx="163" cy="322"/>
            </a:xfrm>
          </p:grpSpPr>
          <p:sp>
            <p:nvSpPr>
              <p:cNvPr id="12" name="Oval 13"/>
              <p:cNvSpPr>
                <a:spLocks noChangeArrowheads="1"/>
              </p:cNvSpPr>
              <p:nvPr/>
            </p:nvSpPr>
            <p:spPr bwMode="auto">
              <a:xfrm>
                <a:off x="2231" y="3232"/>
                <a:ext cx="24" cy="24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14"/>
              <p:cNvSpPr>
                <a:spLocks noChangeArrowheads="1"/>
              </p:cNvSpPr>
              <p:nvPr/>
            </p:nvSpPr>
            <p:spPr bwMode="auto">
              <a:xfrm>
                <a:off x="2093" y="3274"/>
                <a:ext cx="163" cy="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3200" i="1" dirty="0">
                    <a:solidFill>
                      <a:srgbClr val="0000FF"/>
                    </a:solidFill>
                    <a:latin typeface="Verdana" panose="020B0604030504040204" pitchFamily="34" charset="0"/>
                  </a:rPr>
                  <a:t>С</a:t>
                </a:r>
                <a:endParaRPr lang="ru-RU" altLang="ru-RU" sz="3200" dirty="0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5950578" y="5388020"/>
            <a:ext cx="50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D</a:t>
            </a:r>
            <a:endParaRPr lang="ru-RU" sz="2400" dirty="0">
              <a:solidFill>
                <a:srgbClr val="002060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stCxn id="12" idx="4"/>
          </p:cNvCxnSpPr>
          <p:nvPr/>
        </p:nvCxnSpPr>
        <p:spPr>
          <a:xfrm flipV="1">
            <a:off x="5062107" y="4505184"/>
            <a:ext cx="1088488" cy="89537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69459" y="107577"/>
            <a:ext cx="8404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задачу</a:t>
            </a:r>
          </a:p>
        </p:txBody>
      </p:sp>
    </p:spTree>
    <p:extLst>
      <p:ext uri="{BB962C8B-B14F-4D97-AF65-F5344CB8AC3E}">
        <p14:creationId xmlns:p14="http://schemas.microsoft.com/office/powerpoint/2010/main" val="149672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825625" y="228601"/>
            <a:ext cx="8534400" cy="7588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Основные понятия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744583" y="642774"/>
            <a:ext cx="11064239" cy="231205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ru-RU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sz="3500" dirty="0">
                <a:solidFill>
                  <a:srgbClr val="002060"/>
                </a:solidFill>
              </a:rPr>
              <a:t>Окружность с центром в точке </a:t>
            </a:r>
            <a:r>
              <a:rPr lang="ru-RU" altLang="ru-RU" sz="3500" b="1" dirty="0">
                <a:solidFill>
                  <a:srgbClr val="002060"/>
                </a:solidFill>
              </a:rPr>
              <a:t>О</a:t>
            </a:r>
            <a:r>
              <a:rPr lang="ru-RU" altLang="ru-RU" sz="3500" dirty="0">
                <a:solidFill>
                  <a:srgbClr val="002060"/>
                </a:solidFill>
              </a:rPr>
              <a:t> радиуса </a:t>
            </a:r>
            <a:r>
              <a:rPr lang="en-US" altLang="ru-RU" sz="3500" b="1" dirty="0">
                <a:solidFill>
                  <a:srgbClr val="002060"/>
                </a:solidFill>
              </a:rPr>
              <a:t>r</a:t>
            </a:r>
            <a:r>
              <a:rPr lang="ru-RU" altLang="ru-RU" sz="3500" dirty="0">
                <a:solidFill>
                  <a:srgbClr val="00206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sz="3500" dirty="0">
                <a:solidFill>
                  <a:srgbClr val="002060"/>
                </a:solidFill>
              </a:rPr>
              <a:t>Прямая, которая не проходит через центр </a:t>
            </a:r>
            <a:r>
              <a:rPr lang="ru-RU" altLang="ru-RU" sz="3500" b="1" dirty="0">
                <a:solidFill>
                  <a:srgbClr val="002060"/>
                </a:solidFill>
              </a:rPr>
              <a:t>О</a:t>
            </a:r>
            <a:r>
              <a:rPr lang="ru-RU" altLang="ru-RU" sz="3500" dirty="0">
                <a:solidFill>
                  <a:srgbClr val="00206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sz="3500" dirty="0">
                <a:solidFill>
                  <a:srgbClr val="002060"/>
                </a:solidFill>
              </a:rPr>
              <a:t>Расстояние от центра окружности до прямой обозначим буквой</a:t>
            </a:r>
            <a:r>
              <a:rPr lang="en-US" altLang="ru-RU" sz="3500" dirty="0">
                <a:solidFill>
                  <a:srgbClr val="002060"/>
                </a:solidFill>
              </a:rPr>
              <a:t> </a:t>
            </a:r>
            <a:r>
              <a:rPr lang="en-US" altLang="ru-RU" sz="3500" b="1" dirty="0">
                <a:solidFill>
                  <a:srgbClr val="002060"/>
                </a:solidFill>
              </a:rPr>
              <a:t>d</a:t>
            </a:r>
            <a:endParaRPr lang="ru-RU" altLang="ru-RU" sz="3500" b="1" dirty="0">
              <a:solidFill>
                <a:srgbClr val="002060"/>
              </a:solidFill>
            </a:endParaRPr>
          </a:p>
        </p:txBody>
      </p:sp>
      <p:sp>
        <p:nvSpPr>
          <p:cNvPr id="15364" name="Oval 11"/>
          <p:cNvSpPr>
            <a:spLocks noChangeArrowheads="1"/>
          </p:cNvSpPr>
          <p:nvPr/>
        </p:nvSpPr>
        <p:spPr bwMode="auto">
          <a:xfrm>
            <a:off x="4566993" y="3482000"/>
            <a:ext cx="2952750" cy="2881313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800" b="0">
              <a:solidFill>
                <a:srgbClr val="002060"/>
              </a:solidFill>
            </a:endParaRPr>
          </a:p>
        </p:txBody>
      </p:sp>
      <p:sp>
        <p:nvSpPr>
          <p:cNvPr id="15365" name="Line 13"/>
          <p:cNvSpPr>
            <a:spLocks noChangeShapeType="1"/>
          </p:cNvSpPr>
          <p:nvPr/>
        </p:nvSpPr>
        <p:spPr bwMode="auto">
          <a:xfrm flipV="1">
            <a:off x="6006856" y="3842362"/>
            <a:ext cx="1008063" cy="1008062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15366" name="Line 14"/>
          <p:cNvSpPr>
            <a:spLocks noChangeShapeType="1"/>
          </p:cNvSpPr>
          <p:nvPr/>
        </p:nvSpPr>
        <p:spPr bwMode="auto">
          <a:xfrm>
            <a:off x="4135194" y="3842362"/>
            <a:ext cx="3671887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15367" name="Line 15"/>
          <p:cNvSpPr>
            <a:spLocks noChangeShapeType="1"/>
          </p:cNvSpPr>
          <p:nvPr/>
        </p:nvSpPr>
        <p:spPr bwMode="auto">
          <a:xfrm flipV="1">
            <a:off x="6006855" y="3842362"/>
            <a:ext cx="0" cy="1008062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15368" name="Text Box 17"/>
          <p:cNvSpPr txBox="1">
            <a:spLocks noChangeArrowheads="1"/>
          </p:cNvSpPr>
          <p:nvPr/>
        </p:nvSpPr>
        <p:spPr bwMode="auto">
          <a:xfrm>
            <a:off x="5843344" y="4940912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dirty="0">
                <a:solidFill>
                  <a:srgbClr val="002060"/>
                </a:solidFill>
              </a:rPr>
              <a:t>O</a:t>
            </a: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15369" name="Text Box 18"/>
          <p:cNvSpPr txBox="1">
            <a:spLocks noChangeArrowheads="1"/>
          </p:cNvSpPr>
          <p:nvPr/>
        </p:nvSpPr>
        <p:spPr bwMode="auto">
          <a:xfrm>
            <a:off x="6491043" y="4148749"/>
            <a:ext cx="30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>
                <a:solidFill>
                  <a:srgbClr val="002060"/>
                </a:solidFill>
              </a:rPr>
              <a:t>r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15370" name="Text Box 19"/>
          <p:cNvSpPr txBox="1">
            <a:spLocks noChangeArrowheads="1"/>
          </p:cNvSpPr>
          <p:nvPr/>
        </p:nvSpPr>
        <p:spPr bwMode="auto">
          <a:xfrm>
            <a:off x="5627443" y="4148750"/>
            <a:ext cx="3722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dirty="0">
                <a:solidFill>
                  <a:srgbClr val="002060"/>
                </a:solidFill>
              </a:rPr>
              <a:t>d</a:t>
            </a: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15371" name="Rectangle 20"/>
          <p:cNvSpPr>
            <a:spLocks noChangeArrowheads="1"/>
          </p:cNvSpPr>
          <p:nvPr/>
        </p:nvSpPr>
        <p:spPr bwMode="auto">
          <a:xfrm>
            <a:off x="6006856" y="3842362"/>
            <a:ext cx="73025" cy="14446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87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/>
      <p:bldP spid="15366" grpId="0" animBg="1"/>
      <p:bldP spid="15367" grpId="0" animBg="1"/>
      <p:bldP spid="15368" grpId="0"/>
      <p:bldP spid="15369" grpId="0"/>
      <p:bldP spid="15370" grpId="0"/>
      <p:bldP spid="153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01263" y="155406"/>
            <a:ext cx="8534400" cy="7588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Расположение прямой и окружности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03255" y="1393479"/>
            <a:ext cx="11090366" cy="18169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</a:rPr>
              <a:t>Если расстояние от центра окружности до прямой </a:t>
            </a:r>
            <a:r>
              <a:rPr lang="ru-RU" altLang="ru-RU" sz="3200" b="1" i="1" dirty="0">
                <a:solidFill>
                  <a:schemeClr val="accent4">
                    <a:lumMod val="50000"/>
                  </a:schemeClr>
                </a:solidFill>
              </a:rPr>
              <a:t>меньше</a:t>
            </a: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</a:rPr>
              <a:t> радиуса окружности, то прямая и окружность имеют </a:t>
            </a:r>
            <a:r>
              <a:rPr lang="ru-RU" altLang="ru-RU" sz="3200" b="1" i="1" dirty="0">
                <a:solidFill>
                  <a:schemeClr val="accent4">
                    <a:lumMod val="50000"/>
                  </a:schemeClr>
                </a:solidFill>
              </a:rPr>
              <a:t>две общие точки.</a:t>
            </a: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4651399" y="2940050"/>
            <a:ext cx="2952750" cy="2882900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800" b="0">
              <a:solidFill>
                <a:srgbClr val="002060"/>
              </a:solidFill>
            </a:endParaRP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V="1">
            <a:off x="6091263" y="3380653"/>
            <a:ext cx="1093147" cy="1008062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4219601" y="3380653"/>
            <a:ext cx="3671887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6091262" y="3380653"/>
            <a:ext cx="0" cy="1008062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927751" y="4479203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>
                <a:solidFill>
                  <a:srgbClr val="002060"/>
                </a:solidFill>
              </a:rPr>
              <a:t>O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732487" y="3521537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dirty="0">
                <a:solidFill>
                  <a:srgbClr val="002060"/>
                </a:solidFill>
              </a:rPr>
              <a:t>d</a:t>
            </a: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091263" y="3380653"/>
            <a:ext cx="73025" cy="14446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5065595" y="3369377"/>
            <a:ext cx="1025668" cy="1019339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4795863" y="2948853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>
                <a:solidFill>
                  <a:srgbClr val="002060"/>
                </a:solidFill>
              </a:rPr>
              <a:t>А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935813" y="287741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>
                <a:solidFill>
                  <a:srgbClr val="002060"/>
                </a:solidFill>
              </a:rPr>
              <a:t>В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1005840" y="5822950"/>
            <a:ext cx="1007513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Прямая АВ называется </a:t>
            </a:r>
            <a:r>
              <a:rPr lang="ru-RU" altLang="ru-RU" sz="3200" i="1" dirty="0">
                <a:solidFill>
                  <a:schemeClr val="accent4">
                    <a:lumMod val="50000"/>
                  </a:schemeClr>
                </a:solidFill>
              </a:rPr>
              <a:t>секущей</a:t>
            </a:r>
            <a:r>
              <a:rPr lang="ru-RU" altLang="ru-RU" sz="3200" dirty="0">
                <a:solidFill>
                  <a:schemeClr val="accent4">
                    <a:lumMod val="50000"/>
                  </a:schemeClr>
                </a:solidFill>
              </a:rPr>
              <a:t> по отношению к окружности.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889147" y="740495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accent4">
                    <a:lumMod val="50000"/>
                  </a:schemeClr>
                </a:solidFill>
              </a:rPr>
              <a:t>1) </a:t>
            </a:r>
            <a:r>
              <a:rPr lang="en-US" altLang="ru-RU" sz="3200" b="1" dirty="0">
                <a:solidFill>
                  <a:schemeClr val="accent4">
                    <a:lumMod val="50000"/>
                  </a:schemeClr>
                </a:solidFill>
              </a:rPr>
              <a:t>d&lt;r</a:t>
            </a:r>
            <a:endParaRPr lang="ru-RU" alt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>
            <a:spLocks noChangeAspect="1"/>
          </p:cNvSpPr>
          <p:nvPr/>
        </p:nvSpPr>
        <p:spPr>
          <a:xfrm flipH="1" flipV="1">
            <a:off x="6068402" y="4365381"/>
            <a:ext cx="45719" cy="4571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34570" y="3753581"/>
            <a:ext cx="336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400" b="1" dirty="0">
                <a:solidFill>
                  <a:srgbClr val="002060"/>
                </a:solidFill>
              </a:rPr>
              <a:t>r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 tmFilter="0, 0; .2, .5; .8, .5; 1, 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autoRev="1" fill="hold"/>
                                        <p:tgtEl>
                                          <p:spTgt spid="225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 tmFilter="0, 0; .2, .5; .8, .5; 1, 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500" autoRev="1" fill="hold"/>
                                        <p:tgtEl>
                                          <p:spTgt spid="225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3" grpId="0" animBg="1"/>
      <p:bldP spid="22534" grpId="0" animBg="1"/>
      <p:bldP spid="22535" grpId="0" animBg="1"/>
      <p:bldP spid="22535" grpId="1" animBg="1"/>
      <p:bldP spid="22535" grpId="2" animBg="1"/>
      <p:bldP spid="22536" grpId="0" animBg="1"/>
      <p:bldP spid="22537" grpId="0"/>
      <p:bldP spid="22539" grpId="0"/>
      <p:bldP spid="22540" grpId="0" animBg="1"/>
      <p:bldP spid="22541" grpId="0" animBg="1"/>
      <p:bldP spid="22542" grpId="0"/>
      <p:bldP spid="22543" grpId="0"/>
      <p:bldP spid="2" grpId="0"/>
      <p:bldP spid="3" grpId="0" animBg="1"/>
      <p:bldP spid="4" grpId="0"/>
    </p:bldLst>
  </p:timing>
</p:sld>
</file>

<file path=ppt/theme/theme1.xml><?xml version="1.0" encoding="utf-8"?>
<a:theme xmlns:a="http://schemas.openxmlformats.org/drawingml/2006/main" name="Тема3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76953A33-0369-4386-8EC5-3BDFA6976363}" vid="{5B66A283-8BD3-4E16-A4CF-2D1AAAE3223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505</TotalTime>
  <Words>644</Words>
  <Application>Microsoft Office PowerPoint</Application>
  <PresentationFormat>Широкоэкранный</PresentationFormat>
  <Paragraphs>149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Verdana</vt:lpstr>
      <vt:lpstr>Wingdings</vt:lpstr>
      <vt:lpstr>Тема3</vt:lpstr>
      <vt:lpstr>  Классная работа Взаимное расположение  прямой и окружности</vt:lpstr>
      <vt:lpstr>Из отрезков, проведенных в окружности, выберите те, которые являются хордами окружности </vt:lpstr>
      <vt:lpstr>Из отрезков, проведенных в окружности, выберите те, которые являются диаметром окружности </vt:lpstr>
      <vt:lpstr>Из отрезков, проведенных в окружности, выберите те, которые являются радиусом окружности </vt:lpstr>
      <vt:lpstr>Презентация PowerPoint</vt:lpstr>
      <vt:lpstr>2. В окружности с центром О проведены  диаметр АС и хорда ВС, равная радиусу.  Найдите стороны треугольника АВС,  если радиус окружности равен 5 см.</vt:lpstr>
      <vt:lpstr>3. В окружности с центром О проведена хорда ВС, равна 8 см. Найдите расстояние от точки О до отрезка ВС, если радиус окружности равен 5 см</vt:lpstr>
      <vt:lpstr>Основные понятия</vt:lpstr>
      <vt:lpstr>Расположение прямой и окружности</vt:lpstr>
      <vt:lpstr>Расположение прямой и окружности</vt:lpstr>
      <vt:lpstr>Расположение прямой и окружности</vt:lpstr>
      <vt:lpstr>Выясните взаимное расположение прямой и окружности, если:</vt:lpstr>
      <vt:lpstr>Решите № 633</vt:lpstr>
      <vt:lpstr>Презентация PowerPoint</vt:lpstr>
      <vt:lpstr>Домашнее задание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Взаимное расположение  прямой и окружности</dc:title>
  <dc:creator>Ирина Антонова</dc:creator>
  <cp:lastModifiedBy>Ирина Антонова</cp:lastModifiedBy>
  <cp:revision>43</cp:revision>
  <dcterms:created xsi:type="dcterms:W3CDTF">2015-03-27T10:59:09Z</dcterms:created>
  <dcterms:modified xsi:type="dcterms:W3CDTF">2023-07-09T16:20:51Z</dcterms:modified>
</cp:coreProperties>
</file>