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8" r:id="rId1"/>
  </p:sldMasterIdLst>
  <p:notesMasterIdLst>
    <p:notesMasterId r:id="rId35"/>
  </p:notesMasterIdLst>
  <p:sldIdLst>
    <p:sldId id="256" r:id="rId2"/>
    <p:sldId id="298" r:id="rId3"/>
    <p:sldId id="285" r:id="rId4"/>
    <p:sldId id="299" r:id="rId5"/>
    <p:sldId id="300" r:id="rId6"/>
    <p:sldId id="301" r:id="rId7"/>
    <p:sldId id="297" r:id="rId8"/>
    <p:sldId id="258" r:id="rId9"/>
    <p:sldId id="259" r:id="rId10"/>
    <p:sldId id="260" r:id="rId11"/>
    <p:sldId id="261" r:id="rId12"/>
    <p:sldId id="302" r:id="rId13"/>
    <p:sldId id="264" r:id="rId14"/>
    <p:sldId id="265" r:id="rId15"/>
    <p:sldId id="266" r:id="rId16"/>
    <p:sldId id="267" r:id="rId17"/>
    <p:sldId id="304" r:id="rId18"/>
    <p:sldId id="270" r:id="rId19"/>
    <p:sldId id="296" r:id="rId20"/>
    <p:sldId id="271" r:id="rId21"/>
    <p:sldId id="274" r:id="rId22"/>
    <p:sldId id="305" r:id="rId23"/>
    <p:sldId id="306" r:id="rId24"/>
    <p:sldId id="309" r:id="rId25"/>
    <p:sldId id="311" r:id="rId26"/>
    <p:sldId id="312" r:id="rId27"/>
    <p:sldId id="313" r:id="rId28"/>
    <p:sldId id="314" r:id="rId29"/>
    <p:sldId id="315" r:id="rId30"/>
    <p:sldId id="284" r:id="rId31"/>
    <p:sldId id="278" r:id="rId32"/>
    <p:sldId id="307" r:id="rId33"/>
    <p:sldId id="31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86535" autoAdjust="0"/>
  </p:normalViewPr>
  <p:slideViewPr>
    <p:cSldViewPr>
      <p:cViewPr varScale="1">
        <p:scale>
          <a:sx n="56" d="100"/>
          <a:sy n="56" d="100"/>
        </p:scale>
        <p:origin x="-115" y="-14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0.25273372132831223"/>
          <c:y val="0.11702508960573479"/>
          <c:w val="0.48525701243866254"/>
          <c:h val="0.7500612423447072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Ответы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</c:v>
                </c:pt>
                <c:pt idx="1">
                  <c:v>3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sz="1400" baseline="0">
          <a:solidFill>
            <a:sysClr val="windowText" lastClr="000000"/>
          </a:solidFill>
        </a:defRPr>
      </a:pPr>
      <a:endParaRPr lang="ru-RU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Ответы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Назвали</c:v>
                </c:pt>
                <c:pt idx="1">
                  <c:v>Не назвали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</c:v>
                </c:pt>
                <c:pt idx="1">
                  <c:v>3.2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sz="1400" baseline="0">
          <a:solidFill>
            <a:sysClr val="windowText" lastClr="000000"/>
          </a:solidFill>
        </a:defRPr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Ответы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16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sz="1400" baseline="0">
          <a:solidFill>
            <a:schemeClr val="tx1"/>
          </a:solidFill>
        </a:defRPr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Ответы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</c:v>
                </c:pt>
                <c:pt idx="1">
                  <c:v>14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sz="1400" baseline="0">
          <a:solidFill>
            <a:schemeClr val="tx1"/>
          </a:solidFill>
        </a:defRPr>
      </a:pPr>
      <a:endParaRPr lang="ru-RU"/>
    </a:p>
  </c:tx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F4C305-2E7F-496C-BA23-10E1DF26F6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10D77CD-39B7-4B9A-BF2C-4BB70F2966B9}">
      <dgm:prSet/>
      <dgm:spPr/>
      <dgm:t>
        <a:bodyPr/>
        <a:lstStyle/>
        <a:p>
          <a:pPr rtl="0"/>
          <a:r>
            <a:rPr lang="ru-RU" b="0" i="0" smtClean="0"/>
            <a:t>Выставка в честь дня рождения числа ПИ</a:t>
          </a:r>
          <a:endParaRPr lang="ru-RU"/>
        </a:p>
      </dgm:t>
    </dgm:pt>
    <dgm:pt modelId="{D059E125-26F7-4451-B4E3-A0E2ABA3037B}" type="parTrans" cxnId="{1B2600A8-C4F6-4F91-9529-9E5B918467B2}">
      <dgm:prSet/>
      <dgm:spPr/>
      <dgm:t>
        <a:bodyPr/>
        <a:lstStyle/>
        <a:p>
          <a:endParaRPr lang="ru-RU"/>
        </a:p>
      </dgm:t>
    </dgm:pt>
    <dgm:pt modelId="{7AE0EE6C-FECE-4842-8750-F8604669C6F3}" type="sibTrans" cxnId="{1B2600A8-C4F6-4F91-9529-9E5B918467B2}">
      <dgm:prSet/>
      <dgm:spPr/>
      <dgm:t>
        <a:bodyPr/>
        <a:lstStyle/>
        <a:p>
          <a:endParaRPr lang="ru-RU"/>
        </a:p>
      </dgm:t>
    </dgm:pt>
    <dgm:pt modelId="{6B2E6AFF-3EFC-4E3D-AE14-5F527FA76E0D}" type="pres">
      <dgm:prSet presAssocID="{1DF4C305-2E7F-496C-BA23-10E1DF26F66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534721-2826-4291-BF8D-661A0445FCB0}" type="pres">
      <dgm:prSet presAssocID="{810D77CD-39B7-4B9A-BF2C-4BB70F2966B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A4F493-C08D-4535-AE65-C24573181C10}" type="presOf" srcId="{810D77CD-39B7-4B9A-BF2C-4BB70F2966B9}" destId="{C9534721-2826-4291-BF8D-661A0445FCB0}" srcOrd="0" destOrd="0" presId="urn:microsoft.com/office/officeart/2005/8/layout/vList2"/>
    <dgm:cxn modelId="{1B2600A8-C4F6-4F91-9529-9E5B918467B2}" srcId="{1DF4C305-2E7F-496C-BA23-10E1DF26F665}" destId="{810D77CD-39B7-4B9A-BF2C-4BB70F2966B9}" srcOrd="0" destOrd="0" parTransId="{D059E125-26F7-4451-B4E3-A0E2ABA3037B}" sibTransId="{7AE0EE6C-FECE-4842-8750-F8604669C6F3}"/>
    <dgm:cxn modelId="{FC19639B-A5DD-418D-B258-8989CFCEE837}" type="presOf" srcId="{1DF4C305-2E7F-496C-BA23-10E1DF26F665}" destId="{6B2E6AFF-3EFC-4E3D-AE14-5F527FA76E0D}" srcOrd="0" destOrd="0" presId="urn:microsoft.com/office/officeart/2005/8/layout/vList2"/>
    <dgm:cxn modelId="{ABAB9743-A107-4A2D-BCAB-9081E80C3EE4}" type="presParOf" srcId="{6B2E6AFF-3EFC-4E3D-AE14-5F527FA76E0D}" destId="{C9534721-2826-4291-BF8D-661A0445FCB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534721-2826-4291-BF8D-661A0445FCB0}">
      <dsp:nvSpPr>
        <dsp:cNvPr id="0" name=""/>
        <dsp:cNvSpPr/>
      </dsp:nvSpPr>
      <dsp:spPr>
        <a:xfrm>
          <a:off x="0" y="4115"/>
          <a:ext cx="7055380" cy="13922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0" i="0" kern="1200" smtClean="0"/>
            <a:t>Выставка в честь дня рождения числа ПИ</a:t>
          </a:r>
          <a:endParaRPr lang="ru-RU" sz="3500" kern="1200"/>
        </a:p>
      </dsp:txBody>
      <dsp:txXfrm>
        <a:off x="0" y="4115"/>
        <a:ext cx="7055380" cy="1392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92A3A-63D3-4D65-8BC4-6580DD3F27CD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61287-E0D8-4065-B5AD-78FCAEC82E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2384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61287-E0D8-4065-B5AD-78FCAEC82EB7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0565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5457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5074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9857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153245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1539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3467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446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51066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4094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2344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4013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6643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7625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215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2532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4566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9065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DC27B3-7E31-471E-82E6-77B9C460E675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71EBB-ACF6-42FD-AE30-45A9DB1D4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0358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19" r:id="rId1"/>
    <p:sldLayoutId id="2147484020" r:id="rId2"/>
    <p:sldLayoutId id="2147484021" r:id="rId3"/>
    <p:sldLayoutId id="2147484022" r:id="rId4"/>
    <p:sldLayoutId id="2147484023" r:id="rId5"/>
    <p:sldLayoutId id="2147484024" r:id="rId6"/>
    <p:sldLayoutId id="2147484025" r:id="rId7"/>
    <p:sldLayoutId id="2147484026" r:id="rId8"/>
    <p:sldLayoutId id="2147484027" r:id="rId9"/>
    <p:sldLayoutId id="2147484028" r:id="rId10"/>
    <p:sldLayoutId id="2147484029" r:id="rId11"/>
    <p:sldLayoutId id="2147484030" r:id="rId12"/>
    <p:sldLayoutId id="2147484031" r:id="rId13"/>
    <p:sldLayoutId id="2147484032" r:id="rId14"/>
    <p:sldLayoutId id="2147484033" r:id="rId15"/>
    <p:sldLayoutId id="2147484034" r:id="rId16"/>
    <p:sldLayoutId id="2147484035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go.html?href=https://ru.wikipedia.org/wiki/19_%D0%BE%D0%BA%D1%82%D1%8F%D0%B1%D1%80%D1%8F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infourok.ru/go.html?href=https://ru.wikipedia.org/wiki/2011_%D0%B3%D0%BE%D0%B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oleObject" Target="???" TargetMode="External"/><Relationship Id="rId9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6858000"/>
            <a:ext cx="6400800" cy="110750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4" name="Picture 2" descr="C:\Users\Asus\Desktop\chislo-pi-bolso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986073"/>
            <a:ext cx="3708498" cy="20992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824316" y="5229200"/>
            <a:ext cx="334707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Асланова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Мариям.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: Могилевцева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Галина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46145" y="620688"/>
            <a:ext cx="5851710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МБОУ: Краснодонская ООШ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Times New Roman" pitchFamily="18" charset="0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Times New Roman" pitchFamily="18" charset="0"/>
              </a:rPr>
            </a:b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2077448"/>
            <a:ext cx="73448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«Роль числа пи в жизни человека»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-4429000" y="3501008"/>
            <a:ext cx="2304256" cy="233535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Asus\Desktop\downlo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723" y="1457440"/>
            <a:ext cx="3990795" cy="4703846"/>
          </a:xfrm>
          <a:prstGeom prst="rect">
            <a:avLst/>
          </a:prstGeom>
          <a:noFill/>
        </p:spPr>
      </p:pic>
      <p:pic>
        <p:nvPicPr>
          <p:cNvPr id="4099" name="Picture 3" descr="C:\Users\Asus\Desktop\downloa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6676" y="2628127"/>
            <a:ext cx="4608511" cy="29231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5800" y="225154"/>
            <a:ext cx="865667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«У кого есть охота, пусть пойдет дальше».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0607" y="5564772"/>
            <a:ext cx="396374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Голландский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математик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Лудольф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Ван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Цейлен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sus\Desktop\Leonhard_Euler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114" y="52943"/>
            <a:ext cx="4218904" cy="3645024"/>
          </a:xfrm>
          <a:prstGeom prst="rect">
            <a:avLst/>
          </a:prstGeom>
          <a:noFill/>
        </p:spPr>
      </p:pic>
      <p:pic>
        <p:nvPicPr>
          <p:cNvPr id="5123" name="Picture 3" descr="C:\Users\Asus\Desktop\274px-William_Jones,_the_Mathematici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8764" y="0"/>
            <a:ext cx="4320480" cy="37890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3114" y="3304466"/>
            <a:ext cx="4218904" cy="6723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Джонсон Уильям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3114" y="3938240"/>
            <a:ext cx="4213437" cy="28529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ввёл обозначение отношения длины окружности к диаметру современным символом пи английский математик 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У. Джонсон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1706 г. В качестве символа он взял первую букву греческого слова «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periferia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в переводе означает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«окружность»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578764" y="3332708"/>
            <a:ext cx="4320480" cy="35252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Леонард 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Эйлер </a:t>
            </a:r>
            <a:endParaRPr lang="ru-RU" sz="28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Начиная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конца XVII века, для вычисления π применяются более эффективные методы высшей математики. Леонард Эйлер вычислил π с точностью до 153 десятичных знаков. Введённое 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Джонсоном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обозначение стало общеупотребительным после опубликования работ 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Эйлера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воспользовался введённым символом впервые в 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1736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г.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2996952"/>
            <a:ext cx="2771800" cy="12512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8244408" cy="812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появлением компьютеров значение числа π было вычислено с достаточно большой точностью. В США, например, был получен результат с более 30 млн. знаков. Если распечатать значение числа, полученное в США, то оно займёт 30 томов по 400 страниц в каждом. </a:t>
            </a:r>
            <a:endParaRPr lang="ru-RU" sz="2000" b="1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dirty="0" smtClean="0"/>
              <a:t>Так за полвека вырастала запись точного значения числа </a:t>
            </a:r>
            <a:r>
              <a:rPr lang="ru-RU" sz="2000" dirty="0" err="1" smtClean="0"/>
              <a:t>π </a:t>
            </a:r>
            <a:r>
              <a:rPr lang="ru-RU" sz="2000" dirty="0" smtClean="0"/>
              <a:t>с помощью компьютера:</a:t>
            </a:r>
          </a:p>
          <a:p>
            <a:pPr lvl="0"/>
            <a:r>
              <a:rPr lang="ru-RU" sz="2000" dirty="0" smtClean="0"/>
              <a:t>1949 год </a:t>
            </a:r>
            <a:r>
              <a:rPr lang="ru-RU" sz="2400" dirty="0" smtClean="0"/>
              <a:t>— </a:t>
            </a:r>
            <a:r>
              <a:rPr lang="ru-RU" sz="2000" dirty="0" smtClean="0"/>
              <a:t>2037 десятичных знаков;</a:t>
            </a:r>
          </a:p>
          <a:p>
            <a:pPr lvl="0"/>
            <a:r>
              <a:rPr lang="ru-RU" sz="2000" dirty="0" smtClean="0"/>
              <a:t>1958 год — 10000 десятичных знаков;</a:t>
            </a:r>
          </a:p>
          <a:p>
            <a:pPr lvl="0"/>
            <a:r>
              <a:rPr lang="ru-RU" sz="2000" dirty="0" smtClean="0"/>
              <a:t>1961 год — 100000 десятичных знаков;</a:t>
            </a:r>
          </a:p>
          <a:p>
            <a:pPr lvl="0"/>
            <a:r>
              <a:rPr lang="ru-RU" sz="2000" dirty="0" smtClean="0"/>
              <a:t>1973 год — 10000000 десятичных знаков;</a:t>
            </a:r>
          </a:p>
          <a:p>
            <a:pPr lvl="0"/>
            <a:r>
              <a:rPr lang="ru-RU" sz="2000" dirty="0" smtClean="0"/>
              <a:t>1986 год — 29360000 десятичных знаков;</a:t>
            </a:r>
          </a:p>
          <a:p>
            <a:pPr lvl="0"/>
            <a:r>
              <a:rPr lang="ru-RU" sz="2000" dirty="0" smtClean="0"/>
              <a:t>1987 год — 134217000 десятичных знаков;</a:t>
            </a:r>
          </a:p>
          <a:p>
            <a:pPr lvl="0"/>
            <a:r>
              <a:rPr lang="ru-RU" sz="2000" dirty="0" smtClean="0"/>
              <a:t>1989 год — 1011196691 десятичный знак;</a:t>
            </a:r>
          </a:p>
          <a:p>
            <a:pPr lvl="0"/>
            <a:r>
              <a:rPr lang="ru-RU" sz="2000" dirty="0" smtClean="0"/>
              <a:t>1991 год — 2260000000 десятичных знаков;</a:t>
            </a:r>
          </a:p>
          <a:p>
            <a:pPr lvl="0"/>
            <a:r>
              <a:rPr lang="ru-RU" sz="2000" dirty="0" smtClean="0"/>
              <a:t>1994 год — 4044000000 десятичных знаков;</a:t>
            </a:r>
          </a:p>
          <a:p>
            <a:pPr lvl="0"/>
            <a:r>
              <a:rPr lang="ru-RU" sz="2000" dirty="0" smtClean="0"/>
              <a:t>1995 год — 4294967286 десятичных знаков;</a:t>
            </a:r>
          </a:p>
          <a:p>
            <a:pPr lvl="0"/>
            <a:r>
              <a:rPr lang="ru-RU" sz="2000" dirty="0" smtClean="0"/>
              <a:t>1997 год — 51539600000 десятичных знаков</a:t>
            </a:r>
            <a:r>
              <a:rPr lang="ru-RU" sz="2400" dirty="0" smtClean="0"/>
              <a:t>; </a:t>
            </a:r>
          </a:p>
          <a:p>
            <a:pPr lvl="0"/>
            <a:r>
              <a:rPr lang="ru-RU" sz="2400" dirty="0" smtClean="0"/>
              <a:t>1999 год — 206 158 430 000 десятичных знаков.</a:t>
            </a:r>
            <a:endParaRPr lang="ru-RU" dirty="0" smtClean="0"/>
          </a:p>
          <a:p>
            <a:r>
              <a:rPr lang="ru-RU" dirty="0" smtClean="0">
                <a:hlinkClick r:id="rId3"/>
              </a:rPr>
              <a:t>19 октября</a:t>
            </a:r>
            <a:r>
              <a:rPr lang="ru-RU" dirty="0" smtClean="0"/>
              <a:t> </a:t>
            </a:r>
            <a:r>
              <a:rPr lang="ru-RU" dirty="0" smtClean="0">
                <a:hlinkClick r:id="rId4"/>
              </a:rPr>
              <a:t>2011 года</a:t>
            </a:r>
            <a:r>
              <a:rPr lang="ru-RU" dirty="0" smtClean="0"/>
              <a:t> Александр </a:t>
            </a:r>
            <a:r>
              <a:rPr lang="ru-RU" dirty="0" err="1" smtClean="0"/>
              <a:t>Йи</a:t>
            </a:r>
            <a:r>
              <a:rPr lang="ru-RU" dirty="0" smtClean="0"/>
              <a:t> и </a:t>
            </a:r>
            <a:r>
              <a:rPr lang="ru-RU" dirty="0" err="1" smtClean="0"/>
              <a:t>Сигэру</a:t>
            </a:r>
            <a:r>
              <a:rPr lang="ru-RU" dirty="0" smtClean="0"/>
              <a:t> </a:t>
            </a:r>
            <a:r>
              <a:rPr lang="ru-RU" dirty="0" err="1" smtClean="0"/>
              <a:t>Кондо</a:t>
            </a:r>
            <a:r>
              <a:rPr lang="ru-RU" dirty="0" smtClean="0"/>
              <a:t> рассчитали последовательность с точностью в 10 триллионов цифр после запятой.</a:t>
            </a:r>
          </a:p>
          <a:p>
            <a:endParaRPr lang="ru-RU" sz="2400" dirty="0" smtClean="0"/>
          </a:p>
          <a:p>
            <a:pPr lvl="0"/>
            <a:endParaRPr lang="ru-RU" sz="2400" dirty="0" smtClean="0"/>
          </a:p>
          <a:p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xmlns="" val="105980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sus\Desktop\14894582731805925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3326802" cy="2583593"/>
          </a:xfrm>
          <a:prstGeom prst="rect">
            <a:avLst/>
          </a:prstGeom>
          <a:noFill/>
        </p:spPr>
      </p:pic>
      <p:pic>
        <p:nvPicPr>
          <p:cNvPr id="11267" name="Picture 3" descr="C:\Users\Asus\Desktop\fd0f136285abf5c8b2d7beebd878561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437112"/>
            <a:ext cx="3228791" cy="1759008"/>
          </a:xfrm>
          <a:prstGeom prst="rect">
            <a:avLst/>
          </a:prstGeom>
          <a:noFill/>
        </p:spPr>
      </p:pic>
      <p:pic>
        <p:nvPicPr>
          <p:cNvPr id="11268" name="Picture 4" descr="C:\Users\Asus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014" y="4126749"/>
            <a:ext cx="4449772" cy="24918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198001"/>
            <a:ext cx="86409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Bef>
                <a:spcPts val="225"/>
              </a:spcBef>
              <a:spcAft>
                <a:spcPts val="225"/>
              </a:spcAft>
            </a:pPr>
            <a:r>
              <a:rPr lang="ru-RU" sz="3600" b="1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Такое загадочное 3,14…</a:t>
            </a:r>
            <a:endParaRPr lang="ru-RU" sz="36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34200" y="1112401"/>
            <a:ext cx="49936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атой</a:t>
            </a: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связанной с числом π, является 22 июля, которое называется «Днём приближённого числа π», так как в европейском формате дат этот день записывается как 22/7, а значение этой дроби является приближённым значением числа π.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44008" y="1340768"/>
            <a:ext cx="3898013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Люди, поставившие рекорды по запоминанию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знаков π.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Так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Японии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Харагучи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наизусть выучил больше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83000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знаков.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Житель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 сумел наизусть произнести только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чисел после запятой числа π.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2290" name="Picture 2" descr="C:\Users\Asus\Desktop\Akira_Haraguch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498" y="764704"/>
            <a:ext cx="3851921" cy="46085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5373216"/>
            <a:ext cx="38478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АКИРА ХАРАГУЧИ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16016" cy="6857999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16016" y="0"/>
            <a:ext cx="442798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916250" y="1484783"/>
            <a:ext cx="3898013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архитектуре пирамиды Хеопса присутствуют число π. В частности, если разделить длину периметра основания этой пирамиды на ее удвоенную высоту, появляются знакомые цифры 3, 14159. Скажете, это случайность? Нет! В древних папирусах существует множество свидетельств того, что число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π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не только хорошо известно древним египтянам, но и активно ими использовалось в инженерных расчетах.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Asus\Desktop\Сфинкс_в_Гиз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59707"/>
            <a:ext cx="4736738" cy="582215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188640"/>
            <a:ext cx="896448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Роль числа π в жизни человека.</a:t>
            </a:r>
            <a:endParaRPr lang="ru-RU" sz="3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7946404" cy="49411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1099" y="188640"/>
            <a:ext cx="80648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Дворец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Кастель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дель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Монте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15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sus\Desktop\dnk-dna-678x3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208912" cy="3482855"/>
          </a:xfrm>
          <a:prstGeom prst="rect">
            <a:avLst/>
          </a:prstGeom>
          <a:noFill/>
        </p:spPr>
      </p:pic>
      <p:pic>
        <p:nvPicPr>
          <p:cNvPr id="13315" name="Picture 3" descr="C:\Users\Asus\Desktop\05304c6e57e931af1c2519ae9ddd039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97152"/>
            <a:ext cx="4104456" cy="1865784"/>
          </a:xfrm>
          <a:prstGeom prst="rect">
            <a:avLst/>
          </a:prstGeom>
          <a:noFill/>
        </p:spPr>
      </p:pic>
      <p:pic>
        <p:nvPicPr>
          <p:cNvPr id="13316" name="Picture 4" descr="C:\Users\Asus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941168"/>
            <a:ext cx="4248472" cy="16002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8720" y="164807"/>
            <a:ext cx="85117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Герметический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код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ДНК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11" t="6063" r="5664"/>
          <a:stretch/>
        </p:blipFill>
        <p:spPr>
          <a:xfrm>
            <a:off x="3714120" y="1222221"/>
            <a:ext cx="3024337" cy="22315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96" t="5900" b="9051"/>
          <a:stretch/>
        </p:blipFill>
        <p:spPr>
          <a:xfrm>
            <a:off x="119384" y="1268760"/>
            <a:ext cx="3594737" cy="552327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4434" y="212837"/>
            <a:ext cx="912956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Число π в нашей профессии.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0" t="14301" r="1963" b="3800"/>
          <a:stretch/>
        </p:blipFill>
        <p:spPr>
          <a:xfrm>
            <a:off x="3715014" y="3634610"/>
            <a:ext cx="2706044" cy="23020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01" t="9051" r="19200"/>
          <a:stretch/>
        </p:blipFill>
        <p:spPr>
          <a:xfrm>
            <a:off x="6632590" y="1127237"/>
            <a:ext cx="2524799" cy="46531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56472" y="5157192"/>
            <a:ext cx="2887528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928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852936"/>
            <a:ext cx="8424936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Добрый день! Я – ученица </a:t>
            </a:r>
            <a:r>
              <a:rPr lang="en-US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класса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Асланова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Мариям</a:t>
            </a:r>
            <a:r>
              <a:rPr lang="ru-RU" sz="3200" dirty="0" smtClean="0"/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С 6 по 9 класс я работала над исследовательской работой «Роль числа пи в жизни человека».</a:t>
            </a:r>
            <a:endParaRPr lang="ru-RU" sz="3200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908720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5400" b="1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BACC6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Приветствие.</a:t>
            </a:r>
            <a:endParaRPr lang="ru-RU" sz="5400" b="1" dirty="0">
              <a:ln w="13462">
                <a:solidFill>
                  <a:prstClr val="white"/>
                </a:solidFill>
                <a:prstDash val="solid"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dist="38100" dir="2700000" algn="bl" rotWithShape="0">
                  <a:srgbClr val="4BACC6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69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9144000" y="4365104"/>
            <a:ext cx="3383280" cy="156228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4956" y="260648"/>
            <a:ext cx="87367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lang="ru-RU" sz="36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2730094534"/>
              </p:ext>
            </p:extLst>
          </p:nvPr>
        </p:nvGraphicFramePr>
        <p:xfrm>
          <a:off x="191337" y="1416778"/>
          <a:ext cx="4092631" cy="2732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xmlns="" val="3875302936"/>
              </p:ext>
            </p:extLst>
          </p:nvPr>
        </p:nvGraphicFramePr>
        <p:xfrm>
          <a:off x="3779912" y="1245394"/>
          <a:ext cx="5491860" cy="3119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208705434"/>
              </p:ext>
            </p:extLst>
          </p:nvPr>
        </p:nvGraphicFramePr>
        <p:xfrm>
          <a:off x="-252536" y="3933056"/>
          <a:ext cx="4672667" cy="2726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388569609"/>
              </p:ext>
            </p:extLst>
          </p:nvPr>
        </p:nvGraphicFramePr>
        <p:xfrm>
          <a:off x="4109274" y="4134682"/>
          <a:ext cx="4802458" cy="251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7571040"/>
              </p:ext>
            </p:extLst>
          </p:nvPr>
        </p:nvGraphicFramePr>
        <p:xfrm>
          <a:off x="305526" y="1052736"/>
          <a:ext cx="8424936" cy="5689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0553"/>
                <a:gridCol w="2201461"/>
                <a:gridCol w="2201461"/>
                <a:gridCol w="2201461"/>
              </a:tblGrid>
              <a:tr h="61362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Данные</a:t>
                      </a:r>
                      <a:r>
                        <a:rPr lang="ru-RU" baseline="0" dirty="0" smtClean="0"/>
                        <a:t>  предмета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Длина Окружности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Диаметр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r>
                        <a:rPr lang="ru-RU" baseline="0" dirty="0" smtClean="0"/>
                        <a:t> пи</a:t>
                      </a:r>
                      <a:endParaRPr lang="ru-RU" dirty="0"/>
                    </a:p>
                  </a:txBody>
                  <a:tcPr/>
                </a:tc>
              </a:tr>
              <a:tr h="39620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Часы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89,3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28,4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3,14…</a:t>
                      </a:r>
                      <a:endParaRPr lang="ru-RU" dirty="0"/>
                    </a:p>
                  </a:txBody>
                  <a:tcPr/>
                </a:tc>
              </a:tr>
              <a:tr h="9799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788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Яблоко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3,13…</a:t>
                      </a:r>
                      <a:endParaRPr lang="ru-RU" dirty="0"/>
                    </a:p>
                  </a:txBody>
                  <a:tcPr/>
                </a:tc>
              </a:tr>
              <a:tr h="11383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216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Диск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3,13..</a:t>
                      </a:r>
                      <a:endParaRPr lang="ru-RU" dirty="0"/>
                    </a:p>
                  </a:txBody>
                  <a:tcPr/>
                </a:tc>
              </a:tr>
              <a:tr h="112722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8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 flipH="1">
          <a:off x="6804247" y="1988840"/>
          <a:ext cx="45719" cy="771525"/>
        </p:xfrm>
        <a:graphic>
          <a:graphicData uri="http://schemas.openxmlformats.org/presentationml/2006/ole">
            <p:oleObj spid="_x0000_s6165" name="Объект упаковщика для оболочки" showAsIcon="1" r:id="rId4" imgW="914400" imgH="771525" progId="Package">
              <p:link updateAutomatic="1"/>
            </p:oleObj>
          </a:graphicData>
        </a:graphic>
      </p:graphicFrame>
      <p:pic>
        <p:nvPicPr>
          <p:cNvPr id="6147" name="Picture 3" descr="C:\Users\Asus\Desktop\IMG-20200215-WA00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1730" y="2127228"/>
            <a:ext cx="2160240" cy="975108"/>
          </a:xfrm>
          <a:prstGeom prst="rect">
            <a:avLst/>
          </a:prstGeom>
          <a:noFill/>
        </p:spPr>
      </p:pic>
      <p:pic>
        <p:nvPicPr>
          <p:cNvPr id="6148" name="Picture 4" descr="C:\Users\Asus\Desktop\IMG-20200215-WA00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35893" y="2127227"/>
            <a:ext cx="2160240" cy="975109"/>
          </a:xfrm>
          <a:prstGeom prst="rect">
            <a:avLst/>
          </a:prstGeom>
          <a:noFill/>
        </p:spPr>
      </p:pic>
      <p:pic>
        <p:nvPicPr>
          <p:cNvPr id="6149" name="Picture 5" descr="C:\Users\Asus\Desktop\IMG-20200215-WA00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89021" y="3537182"/>
            <a:ext cx="2160240" cy="1152128"/>
          </a:xfrm>
          <a:prstGeom prst="rect">
            <a:avLst/>
          </a:prstGeom>
          <a:noFill/>
        </p:spPr>
      </p:pic>
      <p:pic>
        <p:nvPicPr>
          <p:cNvPr id="6150" name="Picture 6" descr="C:\Users\Asus\Desktop\IMG-20200215-WA003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58955" y="3537182"/>
            <a:ext cx="2160240" cy="1152128"/>
          </a:xfrm>
          <a:prstGeom prst="rect">
            <a:avLst/>
          </a:prstGeom>
          <a:noFill/>
        </p:spPr>
      </p:pic>
      <p:pic>
        <p:nvPicPr>
          <p:cNvPr id="6151" name="Picture 7" descr="C:\Users\Asus\Desktop\IMG-20200215-WA002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64977" y="5178207"/>
            <a:ext cx="2160240" cy="1059105"/>
          </a:xfrm>
          <a:prstGeom prst="rect">
            <a:avLst/>
          </a:prstGeom>
          <a:noFill/>
        </p:spPr>
      </p:pic>
      <p:pic>
        <p:nvPicPr>
          <p:cNvPr id="6152" name="Picture 8" descr="C:\Users\Asus\Desktop\IMG-20200215-WA003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3728" y="5194428"/>
            <a:ext cx="2196244" cy="10428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16632"/>
            <a:ext cx="8640960" cy="7290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Вычисление приближенного значения отношения длины окружности к длине ее диаметра у разных предметов круглой формы.</a:t>
            </a:r>
            <a:endParaRPr lang="ru-RU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Получение числа π 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опытным путем.</a:t>
            </a:r>
            <a:endParaRPr lang="ru-RU" sz="36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951"/>
          <a:stretch/>
        </p:blipFill>
        <p:spPr>
          <a:xfrm>
            <a:off x="179512" y="1484784"/>
            <a:ext cx="4722265" cy="49685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800"/>
          <a:stretch/>
        </p:blipFill>
        <p:spPr>
          <a:xfrm>
            <a:off x="5074416" y="2373728"/>
            <a:ext cx="3817277" cy="319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287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568952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использовали наши знания о числе «ПИ».</a:t>
            </a:r>
            <a:endParaRPr lang="ru-RU" sz="2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750" b="16001"/>
          <a:stretch/>
        </p:blipFill>
        <p:spPr>
          <a:xfrm>
            <a:off x="1835696" y="1628800"/>
            <a:ext cx="514350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594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84710" y="452718"/>
          <a:ext cx="7055380" cy="1400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2132856"/>
            <a:ext cx="2952328" cy="41957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2400" y="1853248"/>
            <a:ext cx="3429000" cy="488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028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492896"/>
            <a:ext cx="6620968" cy="3329581"/>
          </a:xfrm>
        </p:spPr>
        <p:txBody>
          <a:bodyPr/>
          <a:lstStyle/>
          <a:p>
            <a:r>
              <a:rPr lang="ru-RU" b="1" dirty="0" smtClean="0"/>
              <a:t>Вычисление числа </a:t>
            </a:r>
            <a:r>
              <a:rPr lang="ru-RU" b="1" dirty="0" err="1" smtClean="0"/>
              <a:t>π </a:t>
            </a:r>
            <a:r>
              <a:rPr lang="ru-RU" b="1" dirty="0" smtClean="0"/>
              <a:t>с помощью нити и линейки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Вычисление числа </a:t>
            </a:r>
            <a:r>
              <a:rPr lang="ru-RU" b="1" dirty="0" err="1" smtClean="0"/>
              <a:t>π </a:t>
            </a:r>
            <a:r>
              <a:rPr lang="ru-RU" b="1" dirty="0" smtClean="0"/>
              <a:t>с помощью взвешивания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Опыт Бюффона.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Опыт с параллельными прямыми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1" algn="l" defTabSz="457207" rtl="0">
              <a:spcBef>
                <a:spcPct val="0"/>
              </a:spcBef>
            </a:pPr>
            <a:r>
              <a:rPr lang="ru-RU" sz="3600" b="1" dirty="0" smtClean="0"/>
              <a:t>Метод </a:t>
            </a:r>
            <a:r>
              <a:rPr lang="ru-RU" sz="3600" b="1" dirty="0" err="1" smtClean="0"/>
              <a:t>Монте</a:t>
            </a:r>
            <a:r>
              <a:rPr lang="ru-RU" sz="3600" b="1" dirty="0" smtClean="0"/>
              <a:t>- Карло.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6" name="Picture 8" descr="C:\Documents and Settings\Наталья Евгеньевна\Рабочий стол\лицейские чтения\1212910937PI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42" r="14268"/>
          <a:stretch/>
        </p:blipFill>
        <p:spPr bwMode="auto">
          <a:xfrm>
            <a:off x="6662682" y="4005064"/>
            <a:ext cx="2067352" cy="242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7" name="Picture 9" descr="C:\Documents and Settings\Наталья Евгеньевна\Рабочий стол\лицейские чтения дополнительный материал\1205523745_04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39" r="9032"/>
          <a:stretch/>
        </p:blipFill>
        <p:spPr bwMode="auto">
          <a:xfrm>
            <a:off x="284799" y="3717032"/>
            <a:ext cx="2952328" cy="270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5" name="Picture 7" descr="C:\Documents and Settings\Наталья Евгеньевна\Рабочий стол\лицейские чтения дополнительный материал\pi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02" t="12370" b="6559"/>
          <a:stretch/>
        </p:blipFill>
        <p:spPr bwMode="auto">
          <a:xfrm>
            <a:off x="6306964" y="1104504"/>
            <a:ext cx="2648316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2" name="Picture 4" descr="C:\Documents and Settings\Наталья Евгеньевна\Рабочий стол\лицейские чтения дополнительный материал\1205523282_0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472" y="548680"/>
            <a:ext cx="3000375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3" name="Picture 5" descr="C:\Documents and Settings\Наталья Евгеньевна\Рабочий стол\лицейские чтения дополнительный материал\unit_circle_wall_clock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83" r="10178"/>
          <a:stretch/>
        </p:blipFill>
        <p:spPr bwMode="auto">
          <a:xfrm>
            <a:off x="3675205" y="3212976"/>
            <a:ext cx="2520280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6" descr="C:\Documents and Settings\Наталья Евгеньевна\Рабочий стол\лицейские чтения дополнительный материал\tarelka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04" t="3196" r="4702"/>
          <a:stretch/>
        </p:blipFill>
        <p:spPr bwMode="auto">
          <a:xfrm>
            <a:off x="3531269" y="298754"/>
            <a:ext cx="2448273" cy="2084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88057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Documents and Settings\Наталья Евгеньевна\Рабочий стол\лицейские чтения дополнительный материал\1257866449pi4p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80" t="4932" r="5921" b="5470"/>
          <a:stretch/>
        </p:blipFill>
        <p:spPr bwMode="auto">
          <a:xfrm>
            <a:off x="3601052" y="2132856"/>
            <a:ext cx="2667816" cy="3384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8" name="Picture 4" descr="C:\Documents and Settings\Наталья Евгеньевна\Рабочий стол\лицейские чтения дополнительный материал\news_1350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36" r="11753"/>
          <a:stretch/>
        </p:blipFill>
        <p:spPr bwMode="auto">
          <a:xfrm>
            <a:off x="6450049" y="3140968"/>
            <a:ext cx="2448272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7" name="Picture 3" descr="C:\Documents and Settings\Наталья Евгеньевна\Рабочий стол\лицейские чтения дополнительный материал\f_4a86dc6dba2eb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91" t="19302" r="2145" b="14214"/>
          <a:stretch/>
        </p:blipFill>
        <p:spPr bwMode="auto">
          <a:xfrm>
            <a:off x="251520" y="1562285"/>
            <a:ext cx="316835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273172"/>
            <a:ext cx="86409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200" b="1" dirty="0">
                <a:solidFill>
                  <a:srgbClr val="EBEBEB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Пи вокруг нас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038990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852936"/>
            <a:ext cx="864096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«Математику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уже затем учить надо, что она ум в порядок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приводит»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(М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В. Ломоносов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0884" y="1628800"/>
            <a:ext cx="8640960" cy="287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55776" y="2420888"/>
            <a:ext cx="4464496" cy="144655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997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6620968" cy="757064"/>
          </a:xfrm>
        </p:spPr>
        <p:txBody>
          <a:bodyPr/>
          <a:lstStyle/>
          <a:p>
            <a:r>
              <a:rPr lang="ru-RU" sz="2800" dirty="0" smtClean="0"/>
              <a:t>Литература: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980728"/>
            <a:ext cx="8064896" cy="561662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Жуков А.В. Вездесущее число Π.- М.:URSS,2012, 240 с.</a:t>
            </a:r>
          </a:p>
          <a:p>
            <a:pPr lvl="0"/>
            <a:r>
              <a:rPr lang="ru-RU" dirty="0" err="1" smtClean="0"/>
              <a:t>Звонкин</a:t>
            </a:r>
            <a:r>
              <a:rPr lang="ru-RU" dirty="0" smtClean="0"/>
              <a:t> А. Что такое </a:t>
            </a:r>
            <a:r>
              <a:rPr lang="ru-RU" dirty="0" err="1" smtClean="0"/>
              <a:t>p</a:t>
            </a:r>
            <a:r>
              <a:rPr lang="ru-RU" dirty="0" smtClean="0"/>
              <a:t> // Квант, 1978 №11.</a:t>
            </a:r>
          </a:p>
          <a:p>
            <a:pPr lvl="0"/>
            <a:r>
              <a:rPr lang="ru-RU" dirty="0" err="1" smtClean="0"/>
              <a:t>Кымпан</a:t>
            </a:r>
            <a:r>
              <a:rPr lang="ru-RU" dirty="0" smtClean="0"/>
              <a:t> Ф. История числа </a:t>
            </a:r>
            <a:r>
              <a:rPr lang="ru-RU" dirty="0" err="1" smtClean="0"/>
              <a:t>p</a:t>
            </a:r>
            <a:r>
              <a:rPr lang="ru-RU" dirty="0" smtClean="0"/>
              <a:t>. - М.: Наука, Гл. ред. физ.-мат. лит., 1987, 138 с.</a:t>
            </a:r>
          </a:p>
          <a:p>
            <a:pPr lvl="0"/>
            <a:r>
              <a:rPr lang="ru-RU" dirty="0" err="1" smtClean="0"/>
              <a:t>Райк</a:t>
            </a:r>
            <a:r>
              <a:rPr lang="ru-RU" dirty="0" smtClean="0"/>
              <a:t> А.Е. Очерки по истории математики в древности. - Саранск, 1987, 95 с.</a:t>
            </a:r>
          </a:p>
          <a:p>
            <a:pPr lvl="0"/>
            <a:r>
              <a:rPr lang="ru-RU" dirty="0" smtClean="0"/>
              <a:t>Энциклопедия для детей / Математика. Издательство: «</a:t>
            </a:r>
            <a:r>
              <a:rPr lang="ru-RU" dirty="0" err="1" smtClean="0"/>
              <a:t>Аванта+</a:t>
            </a:r>
            <a:r>
              <a:rPr lang="ru-RU" dirty="0" smtClean="0"/>
              <a:t>» 1998 год.</a:t>
            </a:r>
          </a:p>
          <a:p>
            <a:pPr lvl="0"/>
            <a:r>
              <a:rPr lang="ru-RU" dirty="0" smtClean="0"/>
              <a:t>История математики в школе ІХ – Х классы. Москва «Просвещение» 1983 год.</a:t>
            </a:r>
          </a:p>
          <a:p>
            <a:pPr lvl="0"/>
            <a:r>
              <a:rPr lang="ru-RU" dirty="0" err="1" smtClean="0"/>
              <a:t>Википедия</a:t>
            </a:r>
            <a:r>
              <a:rPr lang="ru-RU" dirty="0" smtClean="0"/>
              <a:t>. Свободная энциклопедия. http://ru.wikipedia.org/</a:t>
            </a:r>
          </a:p>
          <a:p>
            <a:pPr lvl="0"/>
            <a:r>
              <a:rPr lang="ru-RU" dirty="0" smtClean="0"/>
              <a:t>Научно-популярный ресурс для любознательных и интересующихся космосом. http://www.pro-kosmos.info/</a:t>
            </a:r>
          </a:p>
          <a:p>
            <a:pPr lvl="0"/>
            <a:r>
              <a:rPr lang="ru-RU" dirty="0" smtClean="0"/>
              <a:t>Территория аномалий. http://strangefacts.ru/</a:t>
            </a:r>
          </a:p>
          <a:p>
            <a:pPr lvl="0"/>
            <a:r>
              <a:rPr lang="ru-RU" dirty="0" smtClean="0"/>
              <a:t>Сайт журнала «Квант» - http://kvant.mirror0.mccme.ru/</a:t>
            </a:r>
          </a:p>
          <a:p>
            <a:pPr lvl="0"/>
            <a:r>
              <a:rPr lang="ru-RU" dirty="0" smtClean="0"/>
              <a:t>Вайман А. А. Шумеро-вавилонская математика III–I тысячелетия до нашей эры. М.: ИВЛ, 1961.</a:t>
            </a:r>
          </a:p>
          <a:p>
            <a:r>
              <a:rPr lang="ru-RU" dirty="0" smtClean="0"/>
              <a:t>Володарский А. И. Очерки истории средневековой индийской математики. М.: Наука, 1977.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низ 3"/>
          <p:cNvSpPr/>
          <p:nvPr/>
        </p:nvSpPr>
        <p:spPr>
          <a:xfrm>
            <a:off x="971600" y="404664"/>
            <a:ext cx="6480720" cy="11224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63788" y="54868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604215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Выявление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роли числа π в жизни </a:t>
            </a:r>
            <a:r>
              <a:rPr lang="ru-RU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человека.</a:t>
            </a: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2800" i="1" dirty="0"/>
          </a:p>
        </p:txBody>
      </p:sp>
      <p:sp>
        <p:nvSpPr>
          <p:cNvPr id="8" name="Овал 7"/>
          <p:cNvSpPr/>
          <p:nvPr/>
        </p:nvSpPr>
        <p:spPr>
          <a:xfrm>
            <a:off x="2411760" y="2269973"/>
            <a:ext cx="396044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Задачи</a:t>
            </a:r>
            <a:r>
              <a:rPr lang="ru-RU" alt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24822" y="3278085"/>
            <a:ext cx="9061317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зучить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историю возникновения числа π;</a:t>
            </a:r>
            <a:endParaRPr lang="ru-RU" sz="24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Найти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необычные факты о числе π;</a:t>
            </a:r>
            <a:endParaRPr lang="ru-RU" sz="24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ыявить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роль числа π в жизни человека и выяснить в каких профессиях число пи необходим и роль в быту.</a:t>
            </a:r>
            <a:endParaRPr lang="ru-RU" sz="24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пределить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уровень знаний учащихся о числе π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вычислить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приближенное значение отношения длины окружности к длине ее диаметра у разных предметов круглой формы.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239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379007" y="764704"/>
            <a:ext cx="4104456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59127" y="100715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1582" y="2180189"/>
            <a:ext cx="8497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Описание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анкетирование, счет и измерение.</a:t>
            </a:r>
            <a:endParaRPr lang="ru-RU" sz="3200" b="1" dirty="0"/>
          </a:p>
        </p:txBody>
      </p:sp>
      <p:sp>
        <p:nvSpPr>
          <p:cNvPr id="7" name="Овал 6"/>
          <p:cNvSpPr/>
          <p:nvPr/>
        </p:nvSpPr>
        <p:spPr>
          <a:xfrm>
            <a:off x="2447764" y="3280494"/>
            <a:ext cx="403244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575" y="4653136"/>
            <a:ext cx="8641279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 играет важную роль в жизни человека.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9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80528" y="548680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Сведения о том, что окружность ровно втрое длиннее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диаметра, знали в глубокой древности.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8496943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854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manuscript.su/wp-content/uploads/2017/09/Rhind_Mathematical_Papyrus-500x31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147248" cy="5283063"/>
          </a:xfrm>
          <a:prstGeom prst="rect">
            <a:avLst/>
          </a:prstGeom>
          <a:ln w="2286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1" y="156828"/>
            <a:ext cx="8784977" cy="607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Клинописные таблички Древнего Междуречья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37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esktop\76634b487428df8c923e43ac3f2f7f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9154"/>
            <a:ext cx="7992888" cy="3748753"/>
          </a:xfrm>
          <a:prstGeom prst="rect">
            <a:avLst/>
          </a:prstGeom>
          <a:noFill/>
        </p:spPr>
      </p:pic>
      <p:pic>
        <p:nvPicPr>
          <p:cNvPr id="1027" name="Picture 3" descr="C:\Users\Asus\Desktop\downlo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777907"/>
            <a:ext cx="6662697" cy="299695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9884" y="34264"/>
            <a:ext cx="3808099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55576" y="91354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7" fontAlgn="base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Знаменитая Вавилонская башня.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35839" y="3870385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7" fontAlgn="base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Легендарный Храм царя Соломона.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788024" y="332656"/>
            <a:ext cx="4176464" cy="6120680"/>
          </a:xfrm>
        </p:spPr>
        <p:txBody>
          <a:bodyPr>
            <a:normAutofit fontScale="32500" lnSpcReduction="20000"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первых заметил и высчитал зависимость между длиной окружности и её диаметром </a:t>
            </a: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Архимед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он и дал первое приближение такого числа </a:t>
            </a: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22/7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 Древнем Египте оно равнялось </a:t>
            </a: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3,1604,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индусов оно приобрело значение </a:t>
            </a: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3,162. </a:t>
            </a:r>
          </a:p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Китайцы пользовались числом, равным </a:t>
            </a: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3,1459.</a:t>
            </a:r>
          </a:p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Любители математики тратили многие годы на вычисление </a:t>
            </a: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большей степенью точности.</a:t>
            </a:r>
          </a:p>
        </p:txBody>
      </p:sp>
      <p:pic>
        <p:nvPicPr>
          <p:cNvPr id="2050" name="Picture 2" descr="C:\Users\Asus\Desktop\unnamed.jpg"/>
          <p:cNvPicPr>
            <a:picLocks noChangeAspect="1" noChangeArrowheads="1"/>
          </p:cNvPicPr>
          <p:nvPr/>
        </p:nvPicPr>
        <p:blipFill rotWithShape="1">
          <a:blip r:embed="rId2" cstate="print"/>
          <a:srcRect t="2739" r="45901" b="9590"/>
          <a:stretch/>
        </p:blipFill>
        <p:spPr bwMode="auto">
          <a:xfrm>
            <a:off x="179512" y="186854"/>
            <a:ext cx="4392488" cy="60504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3917" y="5876123"/>
            <a:ext cx="439248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7"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endParaRPr lang="ru-RU" sz="2000" b="1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defTabSz="457207"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АРХИМЕД</a:t>
            </a:r>
          </a:p>
          <a:p>
            <a:pPr lvl="0" algn="ctr" defTabSz="457207"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287г. до н. э. – 212г.до н. э.</a:t>
            </a:r>
          </a:p>
          <a:p>
            <a:pPr lvl="0" algn="ctr" defTabSz="457207"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884</TotalTime>
  <Words>784</Words>
  <Application>Microsoft Office PowerPoint</Application>
  <PresentationFormat>Экран (4:3)</PresentationFormat>
  <Paragraphs>114</Paragraphs>
  <Slides>33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Связи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Ион</vt:lpstr>
      <vt:lpstr>???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Вычисление числа π с помощью нити и линейки.</vt:lpstr>
      <vt:lpstr>Вычисление числа π с помощью взвешивания.</vt:lpstr>
      <vt:lpstr>Опыт Бюффона.</vt:lpstr>
      <vt:lpstr>Опыт с параллельными прямыми</vt:lpstr>
      <vt:lpstr>Метод Монте- Карло. </vt:lpstr>
      <vt:lpstr>Слайд 30</vt:lpstr>
      <vt:lpstr>Слайд 31</vt:lpstr>
      <vt:lpstr>Слайд 32</vt:lpstr>
      <vt:lpstr>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Acer</cp:lastModifiedBy>
  <cp:revision>95</cp:revision>
  <dcterms:created xsi:type="dcterms:W3CDTF">2020-02-15T08:26:11Z</dcterms:created>
  <dcterms:modified xsi:type="dcterms:W3CDTF">2023-04-06T18:17:15Z</dcterms:modified>
</cp:coreProperties>
</file>