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3" r:id="rId7"/>
    <p:sldId id="264" r:id="rId8"/>
    <p:sldId id="265" r:id="rId9"/>
    <p:sldId id="266" r:id="rId10"/>
    <p:sldId id="272" r:id="rId11"/>
    <p:sldId id="273" r:id="rId12"/>
    <p:sldId id="274" r:id="rId13"/>
    <p:sldId id="275" r:id="rId14"/>
    <p:sldId id="267" r:id="rId15"/>
    <p:sldId id="268" r:id="rId16"/>
    <p:sldId id="269" r:id="rId17"/>
    <p:sldId id="280" r:id="rId18"/>
    <p:sldId id="282" r:id="rId19"/>
    <p:sldId id="283" r:id="rId20"/>
    <p:sldId id="277" r:id="rId21"/>
    <p:sldId id="278"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31" d="100"/>
          <a:sy n="131" d="100"/>
        </p:scale>
        <p:origin x="-8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08.07.2023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gif"/><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23"/>
          <p:cNvGrpSpPr>
            <a:grpSpLocks/>
          </p:cNvGrpSpPr>
          <p:nvPr/>
        </p:nvGrpSpPr>
        <p:grpSpPr bwMode="auto">
          <a:xfrm>
            <a:off x="0" y="0"/>
            <a:ext cx="9144000" cy="6858000"/>
            <a:chOff x="0" y="0"/>
            <a:chExt cx="5760" cy="4320"/>
          </a:xfrm>
        </p:grpSpPr>
        <p:grpSp>
          <p:nvGrpSpPr>
            <p:cNvPr id="20"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21"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22"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23"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34" name="Заголовок 33"/>
          <p:cNvSpPr>
            <a:spLocks noGrp="1"/>
          </p:cNvSpPr>
          <p:nvPr>
            <p:ph type="ctrTitle"/>
          </p:nvPr>
        </p:nvSpPr>
        <p:spPr>
          <a:xfrm>
            <a:off x="642910" y="1643050"/>
            <a:ext cx="7772400" cy="3714776"/>
          </a:xfrm>
        </p:spPr>
        <p:txBody>
          <a:bodyPr>
            <a:normAutofit fontScale="90000"/>
          </a:bodyPr>
          <a:lstStyle/>
          <a:p>
            <a:r>
              <a:rPr lang="ru-RU" sz="4000" dirty="0" smtClean="0">
                <a:latin typeface="Times New Roman" pitchFamily="18" charset="0"/>
                <a:cs typeface="Times New Roman" pitchFamily="18" charset="0"/>
              </a:rPr>
              <a:t>Обобщение педагогического опыта в контексте ФГОС.                                                                        Тема выступления: «Развитие творческих способностей учащихся посредством декоративно-прикладного творчества»</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Учитель ИЗО, черчения и технологии</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МБОУ СОШ №1 г.Крымска Краснодарского края</a:t>
            </a:r>
            <a:br>
              <a:rPr lang="ru-RU" sz="2000" dirty="0" smtClean="0">
                <a:latin typeface="Times New Roman" pitchFamily="18" charset="0"/>
                <a:cs typeface="Times New Roman" pitchFamily="18" charset="0"/>
              </a:rPr>
            </a:br>
            <a:r>
              <a:rPr lang="ru-RU" sz="2000" dirty="0" err="1" smtClean="0">
                <a:latin typeface="Times New Roman" pitchFamily="18" charset="0"/>
                <a:cs typeface="Times New Roman" pitchFamily="18" charset="0"/>
              </a:rPr>
              <a:t>Аракелова</a:t>
            </a:r>
            <a:r>
              <a:rPr lang="ru-RU" sz="2000" dirty="0" smtClean="0">
                <a:latin typeface="Times New Roman" pitchFamily="18" charset="0"/>
                <a:cs typeface="Times New Roman" pitchFamily="18" charset="0"/>
              </a:rPr>
              <a:t> Марина Эрнестовна</a:t>
            </a:r>
            <a:endParaRPr lang="ru-RU" sz="2800" dirty="0">
              <a:latin typeface="Times New Roman" pitchFamily="18" charset="0"/>
              <a:cs typeface="Times New Roman" pitchFamily="18" charset="0"/>
            </a:endParaRPr>
          </a:p>
        </p:txBody>
      </p:sp>
      <p:sp>
        <p:nvSpPr>
          <p:cNvPr id="35" name="Подзаголовок 34"/>
          <p:cNvSpPr>
            <a:spLocks noGrp="1"/>
          </p:cNvSpPr>
          <p:nvPr>
            <p:ph type="subTitle" idx="1"/>
          </p:nvPr>
        </p:nvSpPr>
        <p:spPr>
          <a:xfrm>
            <a:off x="1357290" y="3714752"/>
            <a:ext cx="6400800" cy="1143008"/>
          </a:xfrm>
        </p:spPr>
        <p:txBody>
          <a:bodyPr>
            <a:normAutofit/>
          </a:bodyPr>
          <a:lstStyle/>
          <a:p>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normAutofit/>
          </a:bodyPr>
          <a:lstStyle/>
          <a:p>
            <a:r>
              <a:rPr lang="ru-RU" sz="2800" b="1" dirty="0" err="1" smtClean="0">
                <a:latin typeface="Times New Roman" pitchFamily="18" charset="0"/>
                <a:cs typeface="Times New Roman" pitchFamily="18" charset="0"/>
              </a:rPr>
              <a:t>Филимоновская</a:t>
            </a:r>
            <a:r>
              <a:rPr lang="ru-RU" sz="2800" b="1" dirty="0" smtClean="0">
                <a:latin typeface="Times New Roman" pitchFamily="18" charset="0"/>
                <a:cs typeface="Times New Roman" pitchFamily="18" charset="0"/>
              </a:rPr>
              <a:t>  игрушка</a:t>
            </a:r>
            <a:endParaRPr lang="ru-RU" sz="2800" b="1" dirty="0">
              <a:latin typeface="Times New Roman" pitchFamily="18" charset="0"/>
              <a:cs typeface="Times New Roman" pitchFamily="18" charset="0"/>
            </a:endParaRPr>
          </a:p>
        </p:txBody>
      </p:sp>
      <p:pic>
        <p:nvPicPr>
          <p:cNvPr id="2050" name="Picture 2" descr="C:\Documents and Settings\Элина\Рабочий стол\РИСУНКИ\16887193977014764633419953778667.jpg"/>
          <p:cNvPicPr>
            <a:picLocks noGrp="1" noChangeAspect="1" noChangeArrowheads="1"/>
          </p:cNvPicPr>
          <p:nvPr>
            <p:ph idx="1"/>
          </p:nvPr>
        </p:nvPicPr>
        <p:blipFill>
          <a:blip r:embed="rId3"/>
          <a:srcRect/>
          <a:stretch>
            <a:fillRect/>
          </a:stretch>
        </p:blipFill>
        <p:spPr bwMode="auto">
          <a:xfrm>
            <a:off x="928662" y="1142984"/>
            <a:ext cx="7459984" cy="516636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lstStyle/>
          <a:p>
            <a:endParaRPr lang="ru-RU"/>
          </a:p>
        </p:txBody>
      </p:sp>
      <p:pic>
        <p:nvPicPr>
          <p:cNvPr id="3074" name="Picture 2" descr="C:\Documents and Settings\Элина\Рабочий стол\РИСУНКИ\16887193438471501392980857693158.jpg"/>
          <p:cNvPicPr>
            <a:picLocks noGrp="1" noChangeAspect="1" noChangeArrowheads="1"/>
          </p:cNvPicPr>
          <p:nvPr>
            <p:ph idx="1"/>
          </p:nvPr>
        </p:nvPicPr>
        <p:blipFill>
          <a:blip r:embed="rId3"/>
          <a:srcRect/>
          <a:stretch>
            <a:fillRect/>
          </a:stretch>
        </p:blipFill>
        <p:spPr bwMode="auto">
          <a:xfrm>
            <a:off x="1214414" y="642918"/>
            <a:ext cx="6858048" cy="542928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Городецкая роспись</a:t>
            </a:r>
            <a:endParaRPr lang="ru-RU" sz="2800" b="1" dirty="0">
              <a:latin typeface="Times New Roman" pitchFamily="18" charset="0"/>
              <a:cs typeface="Times New Roman" pitchFamily="18" charset="0"/>
            </a:endParaRPr>
          </a:p>
        </p:txBody>
      </p:sp>
      <p:sp>
        <p:nvSpPr>
          <p:cNvPr id="18" name="Содержимое 17"/>
          <p:cNvSpPr>
            <a:spLocks noGrp="1"/>
          </p:cNvSpPr>
          <p:nvPr>
            <p:ph idx="1"/>
          </p:nvPr>
        </p:nvSpPr>
        <p:spPr>
          <a:xfrm>
            <a:off x="457200" y="1357298"/>
            <a:ext cx="8229600" cy="4768865"/>
          </a:xfrm>
        </p:spPr>
        <p:txBody>
          <a:bodyPr>
            <a:normAutofit/>
          </a:bodyPr>
          <a:lstStyle/>
          <a:p>
            <a:pPr algn="ctr">
              <a:buNone/>
            </a:pPr>
            <a:r>
              <a:rPr lang="ru-RU" sz="2800" dirty="0" smtClean="0">
                <a:latin typeface="Times New Roman" pitchFamily="18" charset="0"/>
                <a:cs typeface="Times New Roman" pitchFamily="18" charset="0"/>
              </a:rPr>
              <a:t>Городецкая роспись –это русский народный художественный промысел. Яркая, лаконичная городецкая роспись, выполненная с белой и чёрной обводкой.</a:t>
            </a:r>
          </a:p>
          <a:p>
            <a:pPr>
              <a:buNone/>
            </a:pPr>
            <a:r>
              <a:rPr lang="ru-RU" sz="2800" u="sng" dirty="0" smtClean="0">
                <a:latin typeface="Times New Roman" pitchFamily="18" charset="0"/>
                <a:cs typeface="Times New Roman" pitchFamily="18" charset="0"/>
              </a:rPr>
              <a:t>Основные цвета</a:t>
            </a:r>
            <a:r>
              <a:rPr lang="ru-RU" sz="2800" dirty="0" smtClean="0">
                <a:latin typeface="Times New Roman" pitchFamily="18" charset="0"/>
                <a:cs typeface="Times New Roman" pitchFamily="18" charset="0"/>
              </a:rPr>
              <a:t>: красный, синий, </a:t>
            </a:r>
            <a:r>
              <a:rPr lang="ru-RU" sz="2800" dirty="0" err="1" smtClean="0">
                <a:latin typeface="Times New Roman" pitchFamily="18" charset="0"/>
                <a:cs typeface="Times New Roman" pitchFamily="18" charset="0"/>
              </a:rPr>
              <a:t>голубой</a:t>
            </a:r>
            <a:r>
              <a:rPr lang="ru-RU" sz="2800" dirty="0" smtClean="0">
                <a:latin typeface="Times New Roman" pitchFamily="18" charset="0"/>
                <a:cs typeface="Times New Roman" pitchFamily="18" charset="0"/>
              </a:rPr>
              <a:t>, зелёный, чёрный, белый.</a:t>
            </a:r>
          </a:p>
          <a:p>
            <a:pPr>
              <a:buNone/>
            </a:pPr>
            <a:r>
              <a:rPr lang="ru-RU" sz="2800" u="sng" dirty="0" smtClean="0">
                <a:latin typeface="Times New Roman" pitchFamily="18" charset="0"/>
                <a:cs typeface="Times New Roman" pitchFamily="18" charset="0"/>
              </a:rPr>
              <a:t>Фон</a:t>
            </a:r>
            <a:r>
              <a:rPr lang="ru-RU" sz="2800" dirty="0" smtClean="0">
                <a:latin typeface="Times New Roman" pitchFamily="18" charset="0"/>
                <a:cs typeface="Times New Roman" pitchFamily="18" charset="0"/>
              </a:rPr>
              <a:t> – ярко- жёлтый. </a:t>
            </a:r>
            <a:r>
              <a:rPr lang="ru-RU" sz="2800" u="sng" dirty="0" smtClean="0">
                <a:latin typeface="Times New Roman" pitchFamily="18" charset="0"/>
                <a:cs typeface="Times New Roman" pitchFamily="18" charset="0"/>
              </a:rPr>
              <a:t>Элементы росписи</a:t>
            </a:r>
            <a:r>
              <a:rPr lang="ru-RU" sz="2800" dirty="0" smtClean="0">
                <a:latin typeface="Times New Roman" pitchFamily="18" charset="0"/>
                <a:cs typeface="Times New Roman" pitchFamily="18" charset="0"/>
              </a:rPr>
              <a:t>: конь, птица, розан, купавка.</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Элементы городецкой росписи</a:t>
            </a:r>
            <a:endParaRPr lang="ru-RU" sz="2800" b="1" dirty="0">
              <a:latin typeface="Times New Roman" pitchFamily="18" charset="0"/>
              <a:cs typeface="Times New Roman" pitchFamily="18" charset="0"/>
            </a:endParaRPr>
          </a:p>
        </p:txBody>
      </p:sp>
      <p:pic>
        <p:nvPicPr>
          <p:cNvPr id="1026" name="Picture 2" descr="C:\Documents and Settings\Элина\Рабочий стол\РИСУНКИ\16887195738601650410631771830040.jpg"/>
          <p:cNvPicPr>
            <a:picLocks noGrp="1" noChangeAspect="1" noChangeArrowheads="1"/>
          </p:cNvPicPr>
          <p:nvPr>
            <p:ph idx="1"/>
          </p:nvPr>
        </p:nvPicPr>
        <p:blipFill>
          <a:blip r:embed="rId3"/>
          <a:srcRect/>
          <a:stretch>
            <a:fillRect/>
          </a:stretch>
        </p:blipFill>
        <p:spPr bwMode="auto">
          <a:xfrm>
            <a:off x="785787" y="1495410"/>
            <a:ext cx="4214842" cy="4505358"/>
          </a:xfrm>
          <a:prstGeom prst="rect">
            <a:avLst/>
          </a:prstGeom>
          <a:noFill/>
        </p:spPr>
      </p:pic>
      <p:pic>
        <p:nvPicPr>
          <p:cNvPr id="1027" name="Picture 3" descr="C:\Documents and Settings\Элина\Рабочий стол\РИСУНКИ\1688719515767798911130971043354.jpg"/>
          <p:cNvPicPr>
            <a:picLocks noChangeAspect="1" noChangeArrowheads="1"/>
          </p:cNvPicPr>
          <p:nvPr/>
        </p:nvPicPr>
        <p:blipFill>
          <a:blip r:embed="rId4"/>
          <a:srcRect/>
          <a:stretch>
            <a:fillRect/>
          </a:stretch>
        </p:blipFill>
        <p:spPr bwMode="auto">
          <a:xfrm>
            <a:off x="5072066" y="1571612"/>
            <a:ext cx="3357585" cy="464347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457200" y="2071678"/>
            <a:ext cx="8229600" cy="2286016"/>
          </a:xfrm>
        </p:spPr>
        <p:txBody>
          <a:bodyPr>
            <a:normAutofit fontScale="90000"/>
          </a:bodyPr>
          <a:lstStyle/>
          <a:p>
            <a:r>
              <a:rPr lang="ru-RU" sz="3100" b="1" dirty="0" smtClean="0">
                <a:latin typeface="Times New Roman" pitchFamily="18" charset="0"/>
                <a:cs typeface="Times New Roman" pitchFamily="18" charset="0"/>
              </a:rPr>
              <a:t>Гжельская роспись                                                    </a:t>
            </a:r>
            <a:r>
              <a:rPr lang="ru-RU" sz="3100" dirty="0" smtClean="0">
                <a:latin typeface="Times New Roman" pitchFamily="18" charset="0"/>
                <a:cs typeface="Times New Roman" pitchFamily="18" charset="0"/>
              </a:rPr>
              <a:t>Великий русский учёный М. В. Ломоносов, по достоинству оценивший гжельские глины, написал о них столь возвышенные слова: </a:t>
            </a:r>
            <a:r>
              <a:rPr lang="ru-RU" sz="3100" dirty="0" smtClean="0"/>
              <a:t/>
            </a:r>
            <a:br>
              <a:rPr lang="ru-RU" sz="3100" dirty="0" smtClean="0"/>
            </a:br>
            <a:r>
              <a:rPr lang="ru-RU" sz="3100" smtClean="0"/>
              <a:t/>
            </a:r>
            <a:br>
              <a:rPr lang="ru-RU" sz="3100" smtClean="0"/>
            </a:br>
            <a:r>
              <a:rPr lang="ru-RU" sz="3100" b="1" smtClean="0">
                <a:latin typeface="Times New Roman" pitchFamily="18" charset="0"/>
                <a:cs typeface="Times New Roman" pitchFamily="18" charset="0"/>
              </a:rPr>
              <a:t>«…</a:t>
            </a:r>
            <a:r>
              <a:rPr lang="ru-RU" sz="3100" b="1" dirty="0" smtClean="0">
                <a:latin typeface="Times New Roman" pitchFamily="18" charset="0"/>
                <a:cs typeface="Times New Roman" pitchFamily="18" charset="0"/>
              </a:rPr>
              <a:t>Едва ли есть земля самая чистая и без </a:t>
            </a:r>
            <a:r>
              <a:rPr lang="ru-RU" sz="3100" b="1" dirty="0" err="1" smtClean="0">
                <a:latin typeface="Times New Roman" pitchFamily="18" charset="0"/>
                <a:cs typeface="Times New Roman" pitchFamily="18" charset="0"/>
              </a:rPr>
              <a:t>примешания</a:t>
            </a:r>
            <a:r>
              <a:rPr lang="ru-RU" sz="3100" b="1" dirty="0" smtClean="0">
                <a:latin typeface="Times New Roman" pitchFamily="18" charset="0"/>
                <a:cs typeface="Times New Roman" pitchFamily="18" charset="0"/>
              </a:rPr>
              <a:t> где на свете, кою химики девственницею называют, разве между глинами для фарфору употребляемыми, такова у нас гжельская, которой нигде не белизною </a:t>
            </a:r>
            <a:r>
              <a:rPr lang="ru-RU" sz="3100" b="1" dirty="0" err="1" smtClean="0">
                <a:latin typeface="Times New Roman" pitchFamily="18" charset="0"/>
                <a:cs typeface="Times New Roman" pitchFamily="18" charset="0"/>
              </a:rPr>
              <a:t>превосходнее</a:t>
            </a:r>
            <a:r>
              <a:rPr lang="ru-RU" sz="3100" b="1" dirty="0" smtClean="0">
                <a:latin typeface="Times New Roman" pitchFamily="18" charset="0"/>
                <a:cs typeface="Times New Roman" pitchFamily="18" charset="0"/>
              </a:rPr>
              <a:t>…».</a:t>
            </a:r>
            <a:endParaRPr lang="ru-RU" sz="3100" b="1" i="1" dirty="0">
              <a:latin typeface="Times New Roman" pitchFamily="18" charset="0"/>
              <a:cs typeface="Times New Roman" pitchFamily="18" charset="0"/>
            </a:endParaRPr>
          </a:p>
        </p:txBody>
      </p:sp>
      <p:sp>
        <p:nvSpPr>
          <p:cNvPr id="18" name="Содержимое 17"/>
          <p:cNvSpPr>
            <a:spLocks noGrp="1"/>
          </p:cNvSpPr>
          <p:nvPr>
            <p:ph idx="1"/>
          </p:nvPr>
        </p:nvSpPr>
        <p:spPr>
          <a:xfrm>
            <a:off x="457200" y="5429264"/>
            <a:ext cx="8229600" cy="696899"/>
          </a:xfrm>
        </p:spPr>
        <p:txBody>
          <a:bodyPr>
            <a:normAutofit/>
          </a:bodyPr>
          <a:lstStyle/>
          <a:p>
            <a:pPr>
              <a:buNone/>
            </a:pP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normAutofit/>
          </a:bodyPr>
          <a:lstStyle/>
          <a:p>
            <a:r>
              <a:rPr lang="ru-RU" sz="2400" b="1" dirty="0" smtClean="0">
                <a:latin typeface="Times New Roman" pitchFamily="18" charset="0"/>
                <a:cs typeface="Times New Roman" pitchFamily="18" charset="0"/>
              </a:rPr>
              <a:t>Элементы гжельской росписи</a:t>
            </a:r>
            <a:endParaRPr lang="ru-RU" sz="2400" b="1" dirty="0">
              <a:latin typeface="Times New Roman" pitchFamily="18" charset="0"/>
              <a:cs typeface="Times New Roman" pitchFamily="18" charset="0"/>
            </a:endParaRPr>
          </a:p>
        </p:txBody>
      </p:sp>
      <p:pic>
        <p:nvPicPr>
          <p:cNvPr id="20" name="Picture 2" descr="http://www.grafik.org.ru/lessons/video/gzhel3.jpg"/>
          <p:cNvPicPr>
            <a:picLocks noGrp="1" noChangeAspect="1" noChangeArrowheads="1"/>
          </p:cNvPicPr>
          <p:nvPr>
            <p:ph sz="half" idx="1"/>
          </p:nvPr>
        </p:nvPicPr>
        <p:blipFill>
          <a:blip r:embed="rId3"/>
          <a:srcRect/>
          <a:stretch>
            <a:fillRect/>
          </a:stretch>
        </p:blipFill>
        <p:spPr bwMode="auto">
          <a:xfrm>
            <a:off x="642910" y="1285860"/>
            <a:ext cx="3937148" cy="4525963"/>
          </a:xfrm>
          <a:prstGeom prst="rect">
            <a:avLst/>
          </a:prstGeom>
          <a:noFill/>
          <a:ln w="9525">
            <a:noFill/>
            <a:miter lim="800000"/>
            <a:headEnd/>
            <a:tailEnd/>
          </a:ln>
        </p:spPr>
      </p:pic>
      <p:pic>
        <p:nvPicPr>
          <p:cNvPr id="21" name="Picture 4" descr="http://www.grafik.org.ru/lessons/video/gzhel4.jpg"/>
          <p:cNvPicPr>
            <a:picLocks noGrp="1" noChangeAspect="1" noChangeArrowheads="1"/>
          </p:cNvPicPr>
          <p:nvPr>
            <p:ph sz="half" idx="2"/>
          </p:nvPr>
        </p:nvPicPr>
        <p:blipFill>
          <a:blip r:embed="rId4"/>
          <a:srcRect/>
          <a:stretch>
            <a:fillRect/>
          </a:stretch>
        </p:blipFill>
        <p:spPr bwMode="auto">
          <a:xfrm>
            <a:off x="4572000" y="1357298"/>
            <a:ext cx="3934398" cy="41098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lstStyle/>
          <a:p>
            <a:endParaRPr lang="ru-RU"/>
          </a:p>
        </p:txBody>
      </p:sp>
      <p:pic>
        <p:nvPicPr>
          <p:cNvPr id="41" name="Picture 2" descr="C:\Users\Apple\Desktop\103710947_large_0_6cfcb_25a0fb99_XXXL.png"/>
          <p:cNvPicPr>
            <a:picLocks noGrp="1" noChangeAspect="1" noChangeArrowheads="1"/>
          </p:cNvPicPr>
          <p:nvPr>
            <p:ph idx="1"/>
          </p:nvPr>
        </p:nvPicPr>
        <p:blipFill>
          <a:blip r:embed="rId3"/>
          <a:srcRect/>
          <a:stretch>
            <a:fillRect/>
          </a:stretch>
        </p:blipFill>
        <p:spPr bwMode="auto">
          <a:xfrm>
            <a:off x="1169959" y="1071546"/>
            <a:ext cx="6804082" cy="50546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457200" y="274638"/>
            <a:ext cx="8229600" cy="3654428"/>
          </a:xfrm>
        </p:spPr>
        <p:txBody>
          <a:bodyPr>
            <a:normAutofit/>
          </a:bodyPr>
          <a:lstStyle/>
          <a:p>
            <a:r>
              <a:rPr lang="ru-RU" sz="2800" b="1" dirty="0" err="1" smtClean="0">
                <a:latin typeface="Times New Roman" pitchFamily="18" charset="0"/>
                <a:cs typeface="Times New Roman" pitchFamily="18" charset="0"/>
              </a:rPr>
              <a:t>Жостовская</a:t>
            </a:r>
            <a:r>
              <a:rPr lang="ru-RU" sz="2800" b="1" dirty="0" smtClean="0">
                <a:latin typeface="Times New Roman" pitchFamily="18" charset="0"/>
                <a:cs typeface="Times New Roman" pitchFamily="18" charset="0"/>
              </a:rPr>
              <a:t> роспись</a:t>
            </a:r>
            <a:br>
              <a:rPr lang="ru-RU" sz="2800" b="1" dirty="0" smtClean="0">
                <a:latin typeface="Times New Roman" pitchFamily="18" charset="0"/>
                <a:cs typeface="Times New Roman" pitchFamily="18" charset="0"/>
              </a:rPr>
            </a:br>
            <a:r>
              <a:rPr lang="ru-RU" sz="2400" dirty="0" err="1" smtClean="0">
                <a:latin typeface="Times New Roman" pitchFamily="18" charset="0"/>
                <a:cs typeface="Times New Roman" pitchFamily="18" charset="0"/>
              </a:rPr>
              <a:t>Жостовская</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роспись</a:t>
            </a:r>
            <a:r>
              <a:rPr lang="ru-RU" sz="2400" dirty="0" smtClean="0">
                <a:latin typeface="Times New Roman" pitchFamily="18" charset="0"/>
                <a:cs typeface="Times New Roman" pitchFamily="18" charset="0"/>
              </a:rPr>
              <a:t> – русский народный художественный промысел росписи кованных металлических подносов, существующий с 1825 года в деревне </a:t>
            </a:r>
            <a:r>
              <a:rPr lang="ru-RU" sz="2400" dirty="0" err="1" smtClean="0">
                <a:latin typeface="Times New Roman" pitchFamily="18" charset="0"/>
                <a:cs typeface="Times New Roman" pitchFamily="18" charset="0"/>
              </a:rPr>
              <a:t>Жостово</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Мытищинского</a:t>
            </a:r>
            <a:r>
              <a:rPr lang="ru-RU" sz="2400" dirty="0" smtClean="0">
                <a:latin typeface="Times New Roman" pitchFamily="18" charset="0"/>
                <a:cs typeface="Times New Roman" pitchFamily="18" charset="0"/>
              </a:rPr>
              <a:t> района Московской области. Основной мотив </a:t>
            </a:r>
            <a:r>
              <a:rPr lang="ru-RU" sz="2400" dirty="0" err="1" smtClean="0">
                <a:latin typeface="Times New Roman" pitchFamily="18" charset="0"/>
                <a:cs typeface="Times New Roman" pitchFamily="18" charset="0"/>
              </a:rPr>
              <a:t>жостовской</a:t>
            </a:r>
            <a:r>
              <a:rPr lang="ru-RU" sz="2400" dirty="0" smtClean="0">
                <a:latin typeface="Times New Roman" pitchFamily="18" charset="0"/>
                <a:cs typeface="Times New Roman" pitchFamily="18" charset="0"/>
              </a:rPr>
              <a:t> росписи – цветочный букет.</a:t>
            </a:r>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endParaRPr lang="ru-RU" sz="2800" b="1" dirty="0">
              <a:latin typeface="Times New Roman" pitchFamily="18" charset="0"/>
              <a:cs typeface="Times New Roman" pitchFamily="18" charset="0"/>
            </a:endParaRPr>
          </a:p>
        </p:txBody>
      </p:sp>
      <p:pic>
        <p:nvPicPr>
          <p:cNvPr id="4098" name="Picture 2" descr="C:\Documents and Settings\Элина\Рабочий стол\РИСУНКИ\16887197298102170227837011913540.jpg"/>
          <p:cNvPicPr>
            <a:picLocks noGrp="1" noChangeAspect="1" noChangeArrowheads="1"/>
          </p:cNvPicPr>
          <p:nvPr>
            <p:ph idx="1"/>
          </p:nvPr>
        </p:nvPicPr>
        <p:blipFill>
          <a:blip r:embed="rId3"/>
          <a:srcRect/>
          <a:stretch>
            <a:fillRect/>
          </a:stretch>
        </p:blipFill>
        <p:spPr bwMode="auto">
          <a:xfrm>
            <a:off x="642910" y="3143246"/>
            <a:ext cx="3779520" cy="3093720"/>
          </a:xfrm>
          <a:prstGeom prst="rect">
            <a:avLst/>
          </a:prstGeom>
          <a:noFill/>
        </p:spPr>
      </p:pic>
      <p:pic>
        <p:nvPicPr>
          <p:cNvPr id="4099" name="Picture 3" descr="C:\Documents and Settings\Элина\Рабочий стол\РИСУНКИ\16887197942462400010564827638553.jpg"/>
          <p:cNvPicPr>
            <a:picLocks noChangeAspect="1" noChangeArrowheads="1"/>
          </p:cNvPicPr>
          <p:nvPr/>
        </p:nvPicPr>
        <p:blipFill>
          <a:blip r:embed="rId4"/>
          <a:srcRect/>
          <a:stretch>
            <a:fillRect/>
          </a:stretch>
        </p:blipFill>
        <p:spPr bwMode="auto">
          <a:xfrm>
            <a:off x="4571997" y="3071805"/>
            <a:ext cx="3931920" cy="298704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571472" y="285728"/>
            <a:ext cx="8229600" cy="857256"/>
          </a:xfrm>
        </p:spPr>
        <p:txBody>
          <a:bodyPr>
            <a:normAutofit/>
          </a:bodyPr>
          <a:lstStyle/>
          <a:p>
            <a:r>
              <a:rPr lang="ru-RU" sz="2800" b="1" dirty="0" smtClean="0">
                <a:latin typeface="Times New Roman" pitchFamily="18" charset="0"/>
                <a:cs typeface="Times New Roman" pitchFamily="18" charset="0"/>
              </a:rPr>
              <a:t>Дымковская  игрушка</a:t>
            </a:r>
            <a:endParaRPr lang="ru-RU" sz="2800" b="1" dirty="0">
              <a:latin typeface="Times New Roman" pitchFamily="18" charset="0"/>
              <a:cs typeface="Times New Roman" pitchFamily="18" charset="0"/>
            </a:endParaRPr>
          </a:p>
        </p:txBody>
      </p:sp>
      <p:sp>
        <p:nvSpPr>
          <p:cNvPr id="18" name="Содержимое 17"/>
          <p:cNvSpPr>
            <a:spLocks noGrp="1"/>
          </p:cNvSpPr>
          <p:nvPr>
            <p:ph idx="1"/>
          </p:nvPr>
        </p:nvSpPr>
        <p:spPr>
          <a:xfrm>
            <a:off x="457200" y="1000108"/>
            <a:ext cx="8229600" cy="5126055"/>
          </a:xfrm>
        </p:spPr>
        <p:txBody>
          <a:bodyPr>
            <a:normAutofit/>
          </a:bodyPr>
          <a:lstStyle/>
          <a:p>
            <a:pPr>
              <a:buNone/>
            </a:pPr>
            <a:r>
              <a:rPr lang="ru-RU" sz="2800" dirty="0" smtClean="0">
                <a:latin typeface="Times New Roman" pitchFamily="18" charset="0"/>
                <a:cs typeface="Times New Roman" pitchFamily="18" charset="0"/>
              </a:rPr>
              <a:t>Название игрушки происходит от слободы Дымково, ныне район Вятки. Промысел имел семейную организацию – игрушку лепили женщины и девочки, приурочивали её изготовление к весенней ярмарке.</a:t>
            </a:r>
          </a:p>
          <a:p>
            <a:pPr>
              <a:buNone/>
            </a:pPr>
            <a:r>
              <a:rPr lang="ru-RU" sz="2800" dirty="0" smtClean="0">
                <a:latin typeface="Times New Roman" pitchFamily="18" charset="0"/>
                <a:cs typeface="Times New Roman" pitchFamily="18" charset="0"/>
              </a:rPr>
              <a:t>  Для производства используется местная красная глина, перемешанная с мелким речным песком.</a:t>
            </a:r>
            <a:endParaRPr lang="ru-RU" sz="28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571472" y="285728"/>
            <a:ext cx="8229600" cy="857256"/>
          </a:xfrm>
        </p:spPr>
        <p:txBody>
          <a:bodyPr>
            <a:normAutofit fontScale="90000"/>
          </a:bodyPr>
          <a:lstStyle/>
          <a:p>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3100" b="1" dirty="0" smtClean="0">
                <a:latin typeface="Times New Roman" pitchFamily="18" charset="0"/>
                <a:cs typeface="Times New Roman" pitchFamily="18" charset="0"/>
              </a:rPr>
              <a:t>Практическая работа</a:t>
            </a:r>
            <a:endParaRPr lang="ru-RU" sz="3100" b="1" dirty="0">
              <a:latin typeface="Times New Roman" pitchFamily="18" charset="0"/>
              <a:cs typeface="Times New Roman" pitchFamily="18" charset="0"/>
            </a:endParaRPr>
          </a:p>
        </p:txBody>
      </p:sp>
      <p:pic>
        <p:nvPicPr>
          <p:cNvPr id="6146" name="Picture 2" descr="C:\Documents and Settings\Элина\Рабочий стол\РИСУНКИ\16887198886885815762920294438418.jpg"/>
          <p:cNvPicPr>
            <a:picLocks noGrp="1" noChangeAspect="1" noChangeArrowheads="1"/>
          </p:cNvPicPr>
          <p:nvPr>
            <p:ph idx="1"/>
          </p:nvPr>
        </p:nvPicPr>
        <p:blipFill>
          <a:blip r:embed="rId3"/>
          <a:srcRect/>
          <a:stretch>
            <a:fillRect/>
          </a:stretch>
        </p:blipFill>
        <p:spPr bwMode="auto">
          <a:xfrm>
            <a:off x="928662" y="1428736"/>
            <a:ext cx="7572428" cy="507209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457200" y="274638"/>
            <a:ext cx="8229600" cy="6011882"/>
          </a:xfrm>
        </p:spPr>
        <p:txBody>
          <a:bodyPr>
            <a:normAutofit/>
          </a:bodyPr>
          <a:lstStyle/>
          <a:p>
            <a:r>
              <a:rPr lang="ru-RU" sz="2400" b="1" dirty="0" smtClean="0">
                <a:latin typeface="Times New Roman" pitchFamily="18" charset="0"/>
                <a:cs typeface="Times New Roman" pitchFamily="18" charset="0"/>
              </a:rPr>
              <a:t>Актуальность и постановка проблемы</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Предметы, которые употребляются в жизни и вместе с тем служат</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украшением, называются декоративно-прикладным.</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Прикладное - значит украшающее жизнь. Декоративно – прикладное искусство по своему происхождению – искусство народное: народ создаёт вещи, народ находит нужную форму выражение, народ сохраняет найденную в них красоту и все свои достижения передаёт в наследство потомкам. В декоративном творчестве ярко выражено стремление мастеров отобразить окружающую действительность, остановить, сохранить в памяти красоту окружающего мира.</a:t>
            </a:r>
            <a:br>
              <a:rPr lang="ru-RU" sz="2000"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Народное – декоративное искусство- </a:t>
            </a:r>
            <a:r>
              <a:rPr lang="ru-RU" sz="2000" dirty="0" smtClean="0">
                <a:latin typeface="Times New Roman" pitchFamily="18" charset="0"/>
                <a:cs typeface="Times New Roman" pitchFamily="18" charset="0"/>
              </a:rPr>
              <a:t>одно из средств эстетического воспитания – помогает формировать художественный вкус, учит видеть и понимать прекрасное в окружающей нас жизни и в искусстве.</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Народное искусство, национальное по содержанию, способно активно воздействовать на духовное развитие ребёнка, на формирование нравственных и патриотических чувств. В содержании большинства народных произведений многое идёт от природы – от земли, леса, трав, воды и солнца, от всего живого, что любит и ценит человек.</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Практическая работа</a:t>
            </a:r>
            <a:endParaRPr lang="ru-RU" sz="2800" b="1" dirty="0">
              <a:latin typeface="Times New Roman" pitchFamily="18" charset="0"/>
              <a:cs typeface="Times New Roman" pitchFamily="18" charset="0"/>
            </a:endParaRPr>
          </a:p>
        </p:txBody>
      </p:sp>
      <p:sp>
        <p:nvSpPr>
          <p:cNvPr id="18" name="Содержимое 17"/>
          <p:cNvSpPr>
            <a:spLocks noGrp="1"/>
          </p:cNvSpPr>
          <p:nvPr>
            <p:ph idx="1"/>
          </p:nvPr>
        </p:nvSpPr>
        <p:spPr/>
        <p:txBody>
          <a:bodyPr/>
          <a:lstStyle/>
          <a:p>
            <a:pPr>
              <a:buNone/>
            </a:pPr>
            <a:endParaRPr lang="ru-RU" dirty="0"/>
          </a:p>
        </p:txBody>
      </p:sp>
      <p:pic>
        <p:nvPicPr>
          <p:cNvPr id="19" name="Picture 2" descr="http://dymka.teploruk.ru/i/resize/?c=7BosoAel8bBC2bc5ycDel8btCgfuChpiCrfysai3idaafep5effoeyap33oehfgpg_51"/>
          <p:cNvPicPr>
            <a:picLocks noChangeAspect="1" noChangeArrowheads="1"/>
          </p:cNvPicPr>
          <p:nvPr/>
        </p:nvPicPr>
        <p:blipFill>
          <a:blip r:embed="rId3"/>
          <a:srcRect/>
          <a:stretch>
            <a:fillRect/>
          </a:stretch>
        </p:blipFill>
        <p:spPr bwMode="auto">
          <a:xfrm>
            <a:off x="571473" y="1000110"/>
            <a:ext cx="7845552" cy="535838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457200" y="642918"/>
            <a:ext cx="8229600" cy="500066"/>
          </a:xfrm>
        </p:spPr>
        <p:txBody>
          <a:bodyPr>
            <a:normAutofit fontScale="90000"/>
          </a:bodyPr>
          <a:lstStyle/>
          <a:p>
            <a:r>
              <a:rPr lang="ru-RU" sz="2800" b="1" dirty="0" smtClean="0">
                <a:latin typeface="Times New Roman" pitchFamily="18" charset="0"/>
                <a:cs typeface="Times New Roman" pitchFamily="18" charset="0"/>
              </a:rPr>
              <a:t>Вывод</a:t>
            </a:r>
            <a:endParaRPr lang="ru-RU" sz="2800" b="1" dirty="0">
              <a:latin typeface="Times New Roman" pitchFamily="18" charset="0"/>
              <a:cs typeface="Times New Roman" pitchFamily="18" charset="0"/>
            </a:endParaRPr>
          </a:p>
        </p:txBody>
      </p:sp>
      <p:sp>
        <p:nvSpPr>
          <p:cNvPr id="18" name="Содержимое 17"/>
          <p:cNvSpPr>
            <a:spLocks noGrp="1"/>
          </p:cNvSpPr>
          <p:nvPr>
            <p:ph idx="1"/>
          </p:nvPr>
        </p:nvSpPr>
        <p:spPr>
          <a:xfrm>
            <a:off x="457200" y="1500174"/>
            <a:ext cx="8229600" cy="4429157"/>
          </a:xfrm>
        </p:spPr>
        <p:txBody>
          <a:bodyPr>
            <a:normAutofit fontScale="92500" lnSpcReduction="20000"/>
          </a:bodyPr>
          <a:lstStyle/>
          <a:p>
            <a:pPr algn="ctr">
              <a:buNone/>
            </a:pPr>
            <a:r>
              <a:rPr lang="ru-RU" sz="2800" dirty="0" smtClean="0">
                <a:latin typeface="Times New Roman" pitchFamily="18" charset="0"/>
                <a:cs typeface="Times New Roman" pitchFamily="18" charset="0"/>
              </a:rPr>
              <a:t>Народное декоративно – прикладное искусство – результат творчества многих поколений мастеров. Оно едино в своей художественной структуре и необычайно разнообразно по своим национальным особенностям, которые проявляются во всём, начиная с выбора материала и заканчивая трактовкой изобразительных форм.</a:t>
            </a:r>
          </a:p>
          <a:p>
            <a:pPr>
              <a:buNone/>
            </a:pPr>
            <a:endParaRPr lang="ru-RU" sz="2000" dirty="0" smtClean="0">
              <a:latin typeface="Times New Roman" pitchFamily="18" charset="0"/>
              <a:cs typeface="Times New Roman" pitchFamily="18" charset="0"/>
            </a:endParaRPr>
          </a:p>
          <a:p>
            <a:pPr>
              <a:buNone/>
            </a:pPr>
            <a:endParaRPr lang="ru-RU" sz="2000" dirty="0" smtClean="0">
              <a:latin typeface="Times New Roman" pitchFamily="18" charset="0"/>
              <a:cs typeface="Times New Roman" pitchFamily="18" charset="0"/>
            </a:endParaRPr>
          </a:p>
          <a:p>
            <a:pPr>
              <a:buNone/>
            </a:pPr>
            <a:endParaRPr lang="ru-RU" sz="2000" dirty="0" smtClean="0">
              <a:latin typeface="Times New Roman" pitchFamily="18" charset="0"/>
              <a:cs typeface="Times New Roman" pitchFamily="18" charset="0"/>
            </a:endParaRPr>
          </a:p>
          <a:p>
            <a:pPr algn="ctr">
              <a:buNone/>
            </a:pPr>
            <a:r>
              <a:rPr lang="ru-RU" sz="2000" b="1" dirty="0" smtClean="0">
                <a:latin typeface="Times New Roman" pitchFamily="18" charset="0"/>
                <a:cs typeface="Times New Roman" pitchFamily="18" charset="0"/>
              </a:rPr>
              <a:t>Искусство должно быть средством воспитания, но цель его – удовольствие.</a:t>
            </a:r>
          </a:p>
          <a:p>
            <a:pPr algn="ctr">
              <a:buNone/>
            </a:pP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Бертольт</a:t>
            </a:r>
            <a:r>
              <a:rPr lang="ru-RU" sz="2000" b="1" dirty="0" smtClean="0">
                <a:latin typeface="Times New Roman" pitchFamily="18" charset="0"/>
                <a:cs typeface="Times New Roman" pitchFamily="18" charset="0"/>
              </a:rPr>
              <a:t> Брехт</a:t>
            </a:r>
            <a:endParaRPr lang="ru-RU" sz="2000" b="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457200" y="274638"/>
            <a:ext cx="8229600" cy="2439982"/>
          </a:xfrm>
        </p:spPr>
        <p:txBody>
          <a:bodyPr>
            <a:normAutofit fontScale="90000"/>
          </a:bodyPr>
          <a:lstStyle/>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Произведения народного искусства играют важную роль в развитии воображения, фантазии, в формировании художественного вкуса, формируют эмоционально – ценностное отношение к окружающему миру, создают условия для творческого саморазвития личности ребёнка в процессе разных видов художественной деятельности.</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Народное искусство, как проявление творчества народа, близко по своей природе творчеству ребёнка своей простотой завершённостью формы, обобщённостью образа. Оно способствует художественному воспитанию детей.</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Народное искусство доступно детскому восприятию, так как несёт в себе понятное детям содержание, которое конкретно, в простых, лаконичных формах раскрывает ребёнку красоту и прелесть окружающего мира.</a:t>
            </a:r>
            <a:endParaRPr lang="ru-RU" sz="2700" dirty="0">
              <a:latin typeface="Times New Roman" pitchFamily="18" charset="0"/>
              <a:cs typeface="Times New Roman" pitchFamily="18" charset="0"/>
            </a:endParaRPr>
          </a:p>
        </p:txBody>
      </p:sp>
      <p:sp>
        <p:nvSpPr>
          <p:cNvPr id="18" name="Содержимое 17"/>
          <p:cNvSpPr>
            <a:spLocks noGrp="1"/>
          </p:cNvSpPr>
          <p:nvPr>
            <p:ph idx="1"/>
          </p:nvPr>
        </p:nvSpPr>
        <p:spPr>
          <a:xfrm>
            <a:off x="457200" y="6000768"/>
            <a:ext cx="8229600" cy="1500198"/>
          </a:xfrm>
        </p:spPr>
        <p:txBody>
          <a:bodyPr/>
          <a:lstStyle/>
          <a:p>
            <a:pPr>
              <a:buNone/>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normAutofit/>
          </a:bodyPr>
          <a:lstStyle/>
          <a:p>
            <a:endParaRPr lang="ru-RU" sz="2400" dirty="0">
              <a:latin typeface="Times New Roman" pitchFamily="18" charset="0"/>
              <a:cs typeface="Times New Roman" pitchFamily="18" charset="0"/>
            </a:endParaRPr>
          </a:p>
        </p:txBody>
      </p:sp>
      <p:sp>
        <p:nvSpPr>
          <p:cNvPr id="18" name="Содержимое 17"/>
          <p:cNvSpPr>
            <a:spLocks noGrp="1"/>
          </p:cNvSpPr>
          <p:nvPr>
            <p:ph idx="1"/>
          </p:nvPr>
        </p:nvSpPr>
        <p:spPr>
          <a:xfrm>
            <a:off x="457200" y="785794"/>
            <a:ext cx="8229600" cy="5340369"/>
          </a:xfrm>
        </p:spPr>
        <p:txBody>
          <a:bodyPr>
            <a:normAutofit/>
          </a:bodyPr>
          <a:lstStyle/>
          <a:p>
            <a:pPr>
              <a:buNone/>
            </a:pPr>
            <a:r>
              <a:rPr lang="ru-RU" sz="24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Раздел декоративного искусства охватывает ряд отраслей творчества, которые посвящены созданию художественных изделий, предназначенных главным образом для быта.</a:t>
            </a:r>
          </a:p>
          <a:p>
            <a:pPr>
              <a:buNone/>
            </a:pPr>
            <a:r>
              <a:rPr lang="ru-RU" sz="2800" dirty="0" smtClean="0">
                <a:latin typeface="Times New Roman" pitchFamily="18" charset="0"/>
                <a:cs typeface="Times New Roman" pitchFamily="18" charset="0"/>
              </a:rPr>
              <a:t>    Произведения декоративно – прикладного искусства могут быть: различная утварь, мебель, ткани, орудия труда, оружие, а также другие изделия, не являющиеся по изначальному предназначению произведений искусства, но приобретающие художественное качество благодаря приложению к ним труда художника; одежда, всякого рода украшения.</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500034" y="928670"/>
            <a:ext cx="8229600" cy="4929222"/>
          </a:xfrm>
        </p:spPr>
        <p:txBody>
          <a:bodyPr>
            <a:noAutofit/>
          </a:bodyPr>
          <a:lstStyle/>
          <a:p>
            <a:r>
              <a:rPr lang="ru-RU" sz="2800" dirty="0" smtClean="0">
                <a:latin typeface="Times New Roman" pitchFamily="18" charset="0"/>
                <a:cs typeface="Times New Roman" pitchFamily="18" charset="0"/>
              </a:rPr>
              <a:t>Наряду с делением произведений декоративно – прикладного искусства по их практическому назначению в научной литературе со второй половины 19 в. утвердилась классификация отраслей декоративно – прикладного искусства по материалу (металл, керамика, текстиль, дерево и т.п.) или по технике выполнения         (резьба,  роспись, вышивка, набойка, литьё, чеканка и т.д.). Эта классификация обусловлена важной ролью конструктивно – технологического начала в декоративно – прикладного искусства и его непосредственной связью с производством.</a:t>
            </a:r>
            <a:endParaRPr lang="ru-RU" sz="2800" dirty="0">
              <a:latin typeface="Times New Roman" pitchFamily="18" charset="0"/>
              <a:cs typeface="Times New Roman" pitchFamily="18" charset="0"/>
            </a:endParaRPr>
          </a:p>
        </p:txBody>
      </p:sp>
      <p:sp>
        <p:nvSpPr>
          <p:cNvPr id="18" name="Содержимое 17"/>
          <p:cNvSpPr>
            <a:spLocks noGrp="1"/>
          </p:cNvSpPr>
          <p:nvPr>
            <p:ph idx="1"/>
          </p:nvPr>
        </p:nvSpPr>
        <p:spPr>
          <a:xfrm>
            <a:off x="457200" y="4214818"/>
            <a:ext cx="8229600" cy="1911345"/>
          </a:xfrm>
        </p:spPr>
        <p:txBody>
          <a:bodyPr/>
          <a:lstStyle/>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457200" y="1714488"/>
            <a:ext cx="8229600" cy="2214578"/>
          </a:xfrm>
        </p:spPr>
        <p:txBody>
          <a:bodyPr>
            <a:normAutofit fontScale="90000"/>
          </a:bodyPr>
          <a:lstStyle/>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3100" b="1" dirty="0" smtClean="0">
                <a:latin typeface="Times New Roman" pitchFamily="18" charset="0"/>
                <a:cs typeface="Times New Roman" pitchFamily="18" charset="0"/>
              </a:rPr>
              <a:t>Хохломская роспись</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Хохломская роспись – старинный русский народный промысел. Хохлома представляет собой декоративную деревянную посуду и мебель, выполненную чёрным и красным (изредка, зелёным, жёлтым) цветом по золотистому фону. На дерево при выполнении росписи наносится не золотой, а серебристый оловянный порошок. После этого изделие покрывается специальным составом и три – четыре раза обрабатывается в печи, чем достигается уникальный медово – золотистый цвет, придающий лёгкой деревянной посуде эффект массивности.</a:t>
            </a:r>
            <a:endParaRPr lang="ru-RU" sz="3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a:xfrm>
            <a:off x="457200" y="274638"/>
            <a:ext cx="8229600" cy="1797040"/>
          </a:xfrm>
        </p:spPr>
        <p:txBody>
          <a:bodyPr>
            <a:noAutofit/>
          </a:bodyPr>
          <a:lstStyle/>
          <a:p>
            <a:r>
              <a:rPr lang="ru-RU" sz="2400" b="1" dirty="0" smtClean="0">
                <a:latin typeface="Times New Roman" pitchFamily="18" charset="0"/>
                <a:cs typeface="Times New Roman" pitchFamily="18" charset="0"/>
              </a:rPr>
              <a:t>Традиционные элементы хохломы: травяные узоры, красные сочные ягоды, рябины и земляники, цветы и ветки.</a:t>
            </a:r>
            <a:endParaRPr lang="ru-RU" sz="2400" b="1" dirty="0">
              <a:latin typeface="Times New Roman" pitchFamily="18" charset="0"/>
              <a:cs typeface="Times New Roman" pitchFamily="18" charset="0"/>
            </a:endParaRPr>
          </a:p>
        </p:txBody>
      </p:sp>
      <p:pic>
        <p:nvPicPr>
          <p:cNvPr id="1026" name="Picture 2" descr="C:\Documents and Settings\Элина\Рабочий стол\РИСУНКИ\1640412524_9-flomaster-club-p-elementi-khokhlomskoi-rospisi-poetapno-kra-9.jpg"/>
          <p:cNvPicPr>
            <a:picLocks noGrp="1" noChangeAspect="1" noChangeArrowheads="1"/>
          </p:cNvPicPr>
          <p:nvPr>
            <p:ph sz="half" idx="1"/>
          </p:nvPr>
        </p:nvPicPr>
        <p:blipFill>
          <a:blip r:embed="rId3"/>
          <a:srcRect/>
          <a:stretch>
            <a:fillRect/>
          </a:stretch>
        </p:blipFill>
        <p:spPr bwMode="auto">
          <a:xfrm>
            <a:off x="642910" y="1857364"/>
            <a:ext cx="4038600" cy="4214842"/>
          </a:xfrm>
          <a:prstGeom prst="rect">
            <a:avLst/>
          </a:prstGeom>
          <a:noFill/>
        </p:spPr>
      </p:pic>
      <p:pic>
        <p:nvPicPr>
          <p:cNvPr id="1027" name="Picture 3" descr="C:\Documents and Settings\Элина\Рабочий стол\РИСУНКИ\1640412537_4-flomaster-club-p-elementi-khokhlomskoi-rospisi-poetapno-kra-4.jpg"/>
          <p:cNvPicPr>
            <a:picLocks noGrp="1" noChangeAspect="1" noChangeArrowheads="1"/>
          </p:cNvPicPr>
          <p:nvPr>
            <p:ph sz="half" idx="2"/>
          </p:nvPr>
        </p:nvPicPr>
        <p:blipFill>
          <a:blip r:embed="rId4"/>
          <a:srcRect/>
          <a:stretch>
            <a:fillRect/>
          </a:stretch>
        </p:blipFill>
        <p:spPr bwMode="auto">
          <a:xfrm>
            <a:off x="4786314" y="1643050"/>
            <a:ext cx="3754947" cy="464347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2"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2"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2"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2"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2"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Поэтапный узор «листочки»</a:t>
            </a:r>
            <a:endParaRPr lang="ru-RU" sz="2800" b="1" dirty="0">
              <a:latin typeface="Times New Roman" pitchFamily="18" charset="0"/>
              <a:cs typeface="Times New Roman" pitchFamily="18" charset="0"/>
            </a:endParaRPr>
          </a:p>
        </p:txBody>
      </p:sp>
      <p:pic>
        <p:nvPicPr>
          <p:cNvPr id="2050" name="Picture 2" descr="C:\Documents and Settings\Элина\Рабочий стол\РИСУНКИ\1640412550_5-flomaster-club-p-elementi-khokhlomskoi-rospisi-poetapno-kra-5.jpg"/>
          <p:cNvPicPr>
            <a:picLocks noGrp="1" noChangeAspect="1" noChangeArrowheads="1"/>
          </p:cNvPicPr>
          <p:nvPr>
            <p:ph idx="1"/>
          </p:nvPr>
        </p:nvPicPr>
        <p:blipFill>
          <a:blip r:embed="rId3"/>
          <a:srcRect/>
          <a:stretch>
            <a:fillRect/>
          </a:stretch>
        </p:blipFill>
        <p:spPr bwMode="auto">
          <a:xfrm>
            <a:off x="1500166" y="1214422"/>
            <a:ext cx="6018568" cy="452596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57200" y="1563399"/>
            <a:ext cx="3667180" cy="3583564"/>
          </a:xfrm>
          <a:prstGeom prst="rect">
            <a:avLst/>
          </a:prstGeom>
        </p:spPr>
      </p:pic>
      <p:pic>
        <p:nvPicPr>
          <p:cNvPr id="12" name="Объект 11"/>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4161244" y="976903"/>
            <a:ext cx="4525963" cy="4525963"/>
          </a:xfrm>
        </p:spPr>
      </p:pic>
      <p:grpSp>
        <p:nvGrpSpPr>
          <p:cNvPr id="2" name="Group 23"/>
          <p:cNvGrpSpPr>
            <a:grpSpLocks/>
          </p:cNvGrpSpPr>
          <p:nvPr/>
        </p:nvGrpSpPr>
        <p:grpSpPr bwMode="auto">
          <a:xfrm>
            <a:off x="0" y="0"/>
            <a:ext cx="9144000" cy="6858000"/>
            <a:chOff x="0" y="0"/>
            <a:chExt cx="5760" cy="4320"/>
          </a:xfrm>
        </p:grpSpPr>
        <p:grpSp>
          <p:nvGrpSpPr>
            <p:cNvPr id="3" name="Group 24"/>
            <p:cNvGrpSpPr>
              <a:grpSpLocks/>
            </p:cNvGrpSpPr>
            <p:nvPr/>
          </p:nvGrpSpPr>
          <p:grpSpPr bwMode="auto">
            <a:xfrm>
              <a:off x="0" y="3931"/>
              <a:ext cx="5760" cy="389"/>
              <a:chOff x="0" y="3931"/>
              <a:chExt cx="5760" cy="389"/>
            </a:xfrm>
          </p:grpSpPr>
          <p:pic>
            <p:nvPicPr>
              <p:cNvPr id="31" name="Picture 25" descr="044[1]"/>
              <p:cNvPicPr>
                <a:picLocks noChangeAspect="1" noChangeArrowheads="1" noCrop="1"/>
              </p:cNvPicPr>
              <p:nvPr/>
            </p:nvPicPr>
            <p:blipFill>
              <a:blip r:embed="rId4" cstate="print"/>
              <a:srcRect/>
              <a:stretch>
                <a:fillRect/>
              </a:stretch>
            </p:blipFill>
            <p:spPr bwMode="auto">
              <a:xfrm>
                <a:off x="0" y="3931"/>
                <a:ext cx="1927" cy="389"/>
              </a:xfrm>
              <a:prstGeom prst="rect">
                <a:avLst/>
              </a:prstGeom>
              <a:noFill/>
              <a:ln w="9525">
                <a:noFill/>
                <a:miter lim="800000"/>
                <a:headEnd/>
                <a:tailEnd/>
              </a:ln>
            </p:spPr>
          </p:pic>
          <p:pic>
            <p:nvPicPr>
              <p:cNvPr id="32" name="Picture 26" descr="044[1]"/>
              <p:cNvPicPr>
                <a:picLocks noChangeAspect="1" noChangeArrowheads="1" noCrop="1"/>
              </p:cNvPicPr>
              <p:nvPr/>
            </p:nvPicPr>
            <p:blipFill>
              <a:blip r:embed="rId4" cstate="print"/>
              <a:srcRect/>
              <a:stretch>
                <a:fillRect/>
              </a:stretch>
            </p:blipFill>
            <p:spPr bwMode="auto">
              <a:xfrm>
                <a:off x="1927" y="3931"/>
                <a:ext cx="1927" cy="389"/>
              </a:xfrm>
              <a:prstGeom prst="rect">
                <a:avLst/>
              </a:prstGeom>
              <a:noFill/>
              <a:ln w="9525">
                <a:noFill/>
                <a:miter lim="800000"/>
                <a:headEnd/>
                <a:tailEnd/>
              </a:ln>
            </p:spPr>
          </p:pic>
          <p:pic>
            <p:nvPicPr>
              <p:cNvPr id="33" name="Picture 27" descr="044[1]"/>
              <p:cNvPicPr>
                <a:picLocks noChangeAspect="1" noChangeArrowheads="1" noCrop="1"/>
              </p:cNvPicPr>
              <p:nvPr/>
            </p:nvPicPr>
            <p:blipFill>
              <a:blip r:embed="rId4" cstate="print"/>
              <a:srcRect/>
              <a:stretch>
                <a:fillRect/>
              </a:stretch>
            </p:blipFill>
            <p:spPr bwMode="auto">
              <a:xfrm>
                <a:off x="3833" y="3931"/>
                <a:ext cx="1927" cy="389"/>
              </a:xfrm>
              <a:prstGeom prst="rect">
                <a:avLst/>
              </a:prstGeom>
              <a:noFill/>
              <a:ln w="9525">
                <a:noFill/>
                <a:miter lim="800000"/>
                <a:headEnd/>
                <a:tailEnd/>
              </a:ln>
            </p:spPr>
          </p:pic>
        </p:grpSp>
        <p:grpSp>
          <p:nvGrpSpPr>
            <p:cNvPr id="4" name="Group 28"/>
            <p:cNvGrpSpPr>
              <a:grpSpLocks/>
            </p:cNvGrpSpPr>
            <p:nvPr/>
          </p:nvGrpSpPr>
          <p:grpSpPr bwMode="auto">
            <a:xfrm flipV="1">
              <a:off x="0" y="0"/>
              <a:ext cx="5760" cy="410"/>
              <a:chOff x="0" y="3931"/>
              <a:chExt cx="5760" cy="389"/>
            </a:xfrm>
          </p:grpSpPr>
          <p:pic>
            <p:nvPicPr>
              <p:cNvPr id="28" name="Picture 29" descr="044[1]"/>
              <p:cNvPicPr>
                <a:picLocks noChangeAspect="1" noChangeArrowheads="1" noCrop="1"/>
              </p:cNvPicPr>
              <p:nvPr/>
            </p:nvPicPr>
            <p:blipFill>
              <a:blip r:embed="rId4" cstate="print"/>
              <a:srcRect/>
              <a:stretch>
                <a:fillRect/>
              </a:stretch>
            </p:blipFill>
            <p:spPr bwMode="auto">
              <a:xfrm>
                <a:off x="0" y="3931"/>
                <a:ext cx="1927" cy="389"/>
              </a:xfrm>
              <a:prstGeom prst="rect">
                <a:avLst/>
              </a:prstGeom>
              <a:noFill/>
              <a:ln w="9525">
                <a:noFill/>
                <a:miter lim="800000"/>
                <a:headEnd/>
                <a:tailEnd/>
              </a:ln>
            </p:spPr>
          </p:pic>
          <p:pic>
            <p:nvPicPr>
              <p:cNvPr id="29" name="Picture 30" descr="044[1]"/>
              <p:cNvPicPr>
                <a:picLocks noChangeAspect="1" noChangeArrowheads="1" noCrop="1"/>
              </p:cNvPicPr>
              <p:nvPr/>
            </p:nvPicPr>
            <p:blipFill>
              <a:blip r:embed="rId4" cstate="print"/>
              <a:srcRect/>
              <a:stretch>
                <a:fillRect/>
              </a:stretch>
            </p:blipFill>
            <p:spPr bwMode="auto">
              <a:xfrm>
                <a:off x="1927" y="3931"/>
                <a:ext cx="1927" cy="389"/>
              </a:xfrm>
              <a:prstGeom prst="rect">
                <a:avLst/>
              </a:prstGeom>
              <a:noFill/>
              <a:ln w="9525">
                <a:noFill/>
                <a:miter lim="800000"/>
                <a:headEnd/>
                <a:tailEnd/>
              </a:ln>
            </p:spPr>
          </p:pic>
          <p:pic>
            <p:nvPicPr>
              <p:cNvPr id="30" name="Picture 31" descr="044[1]"/>
              <p:cNvPicPr>
                <a:picLocks noChangeAspect="1" noChangeArrowheads="1" noCrop="1"/>
              </p:cNvPicPr>
              <p:nvPr/>
            </p:nvPicPr>
            <p:blipFill>
              <a:blip r:embed="rId4" cstate="print"/>
              <a:srcRect/>
              <a:stretch>
                <a:fillRect/>
              </a:stretch>
            </p:blipFill>
            <p:spPr bwMode="auto">
              <a:xfrm>
                <a:off x="3833" y="3931"/>
                <a:ext cx="1927" cy="389"/>
              </a:xfrm>
              <a:prstGeom prst="rect">
                <a:avLst/>
              </a:prstGeom>
              <a:noFill/>
              <a:ln w="9525">
                <a:noFill/>
                <a:miter lim="800000"/>
                <a:headEnd/>
                <a:tailEnd/>
              </a:ln>
            </p:spPr>
          </p:pic>
        </p:grpSp>
        <p:grpSp>
          <p:nvGrpSpPr>
            <p:cNvPr id="5" name="Group 32"/>
            <p:cNvGrpSpPr>
              <a:grpSpLocks/>
            </p:cNvGrpSpPr>
            <p:nvPr/>
          </p:nvGrpSpPr>
          <p:grpSpPr bwMode="auto">
            <a:xfrm>
              <a:off x="0" y="346"/>
              <a:ext cx="375" cy="3674"/>
              <a:chOff x="0" y="346"/>
              <a:chExt cx="375" cy="3674"/>
            </a:xfrm>
          </p:grpSpPr>
          <p:pic>
            <p:nvPicPr>
              <p:cNvPr id="26" name="Picture 33" descr="044[1]"/>
              <p:cNvPicPr>
                <a:picLocks noChangeAspect="1" noChangeArrowheads="1" noCrop="1"/>
              </p:cNvPicPr>
              <p:nvPr/>
            </p:nvPicPr>
            <p:blipFill>
              <a:blip r:embed="rId4" cstate="print"/>
              <a:srcRect/>
              <a:stretch>
                <a:fillRect/>
              </a:stretch>
            </p:blipFill>
            <p:spPr bwMode="auto">
              <a:xfrm rot="-5400000">
                <a:off x="-742" y="1088"/>
                <a:ext cx="1860" cy="375"/>
              </a:xfrm>
              <a:prstGeom prst="rect">
                <a:avLst/>
              </a:prstGeom>
              <a:noFill/>
              <a:ln w="9525">
                <a:noFill/>
                <a:miter lim="800000"/>
                <a:headEnd/>
                <a:tailEnd/>
              </a:ln>
            </p:spPr>
          </p:pic>
          <p:pic>
            <p:nvPicPr>
              <p:cNvPr id="27" name="Picture 34" descr="044[1]"/>
              <p:cNvPicPr>
                <a:picLocks noChangeAspect="1" noChangeArrowheads="1" noCrop="1"/>
              </p:cNvPicPr>
              <p:nvPr/>
            </p:nvPicPr>
            <p:blipFill>
              <a:blip r:embed="rId4" cstate="print"/>
              <a:srcRect/>
              <a:stretch>
                <a:fillRect/>
              </a:stretch>
            </p:blipFill>
            <p:spPr bwMode="auto">
              <a:xfrm rot="-5400000">
                <a:off x="-742" y="2902"/>
                <a:ext cx="1860" cy="375"/>
              </a:xfrm>
              <a:prstGeom prst="rect">
                <a:avLst/>
              </a:prstGeom>
              <a:noFill/>
              <a:ln w="9525">
                <a:noFill/>
                <a:miter lim="800000"/>
                <a:headEnd/>
                <a:tailEnd/>
              </a:ln>
            </p:spPr>
          </p:pic>
        </p:grpSp>
        <p:grpSp>
          <p:nvGrpSpPr>
            <p:cNvPr id="6" name="Group 35"/>
            <p:cNvGrpSpPr>
              <a:grpSpLocks/>
            </p:cNvGrpSpPr>
            <p:nvPr/>
          </p:nvGrpSpPr>
          <p:grpSpPr bwMode="auto">
            <a:xfrm flipH="1">
              <a:off x="5375" y="300"/>
              <a:ext cx="385" cy="3674"/>
              <a:chOff x="0" y="346"/>
              <a:chExt cx="375" cy="3674"/>
            </a:xfrm>
          </p:grpSpPr>
          <p:pic>
            <p:nvPicPr>
              <p:cNvPr id="24" name="Picture 36" descr="044[1]"/>
              <p:cNvPicPr>
                <a:picLocks noChangeAspect="1" noChangeArrowheads="1" noCrop="1"/>
              </p:cNvPicPr>
              <p:nvPr/>
            </p:nvPicPr>
            <p:blipFill>
              <a:blip r:embed="rId4" cstate="print"/>
              <a:srcRect/>
              <a:stretch>
                <a:fillRect/>
              </a:stretch>
            </p:blipFill>
            <p:spPr bwMode="auto">
              <a:xfrm rot="-5400000">
                <a:off x="-742" y="1088"/>
                <a:ext cx="1860" cy="375"/>
              </a:xfrm>
              <a:prstGeom prst="rect">
                <a:avLst/>
              </a:prstGeom>
              <a:noFill/>
              <a:ln w="9525">
                <a:noFill/>
                <a:miter lim="800000"/>
                <a:headEnd/>
                <a:tailEnd/>
              </a:ln>
            </p:spPr>
          </p:pic>
          <p:pic>
            <p:nvPicPr>
              <p:cNvPr id="25" name="Picture 37" descr="044[1]"/>
              <p:cNvPicPr>
                <a:picLocks noChangeAspect="1" noChangeArrowheads="1" noCrop="1"/>
              </p:cNvPicPr>
              <p:nvPr/>
            </p:nvPicPr>
            <p:blipFill>
              <a:blip r:embed="rId4" cstate="print"/>
              <a:srcRect/>
              <a:stretch>
                <a:fillRect/>
              </a:stretch>
            </p:blipFill>
            <p:spPr bwMode="auto">
              <a:xfrm rot="-5400000">
                <a:off x="-742" y="2902"/>
                <a:ext cx="1860" cy="375"/>
              </a:xfrm>
              <a:prstGeom prst="rect">
                <a:avLst/>
              </a:prstGeom>
              <a:noFill/>
              <a:ln w="9525">
                <a:noFill/>
                <a:miter lim="800000"/>
                <a:headEnd/>
                <a:tailEnd/>
              </a:ln>
            </p:spPr>
          </p:pic>
        </p:grpSp>
      </p:grpSp>
      <p:sp>
        <p:nvSpPr>
          <p:cNvPr id="17" name="Заголовок 16"/>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501</TotalTime>
  <Words>374</Words>
  <Application>Microsoft Office PowerPoint</Application>
  <PresentationFormat>Экран (4:3)</PresentationFormat>
  <Paragraphs>30</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Обобщение педагогического опыта в контексте ФГОС.                                                                        Тема выступления: «Развитие творческих способностей учащихся посредством декоративно-прикладного творчества»   Учитель ИЗО, черчения и технологии МБОУ СОШ №1 г.Крымска Краснодарского края Аракелова Марина Эрнестовна</vt:lpstr>
      <vt:lpstr>Актуальность и постановка проблемы Предметы, которые употребляются в жизни и вместе с тем служат украшением, называются декоративно-прикладным. Прикладное - значит украшающее жизнь. Декоративно – прикладное искусство по своему происхождению – искусство народное: народ создаёт вещи, народ находит нужную форму выражение, народ сохраняет найденную в них красоту и все свои достижения передаёт в наследство потомкам. В декоративном творчестве ярко выражено стремление мастеров отобразить окружающую действительность, остановить, сохранить в памяти красоту окружающего мира. Народное – декоративное искусство- одно из средств эстетического воспитания – помогает формировать художественный вкус, учит видеть и понимать прекрасное в окружающей нас жизни и в искусстве. Народное искусство, национальное по содержанию, способно активно воздействовать на духовное развитие ребёнка, на формирование нравственных и патриотических чувств. В содержании большинства народных произведений многое идёт от природы – от земли, леса, трав, воды и солнца, от всего живого, что любит и ценит человек.</vt:lpstr>
      <vt:lpstr>          Произведения народного искусства играют важную роль в развитии воображения, фантазии, в формировании художественного вкуса, формируют эмоционально – ценностное отношение к окружающему миру, создают условия для творческого саморазвития личности ребёнка в процессе разных видов художественной деятельности. Народное искусство, как проявление творчества народа, близко по своей природе творчеству ребёнка своей простотой завершённостью формы, обобщённостью образа. Оно способствует художественному воспитанию детей. Народное искусство доступно детскому восприятию, так как несёт в себе понятное детям содержание, которое конкретно, в простых, лаконичных формах раскрывает ребёнку красоту и прелесть окружающего мира.</vt:lpstr>
      <vt:lpstr>Слайд 4</vt:lpstr>
      <vt:lpstr>Наряду с делением произведений декоративно – прикладного искусства по их практическому назначению в научной литературе со второй половины 19 в. утвердилась классификация отраслей декоративно – прикладного искусства по материалу (металл, керамика, текстиль, дерево и т.п.) или по технике выполнения         (резьба,  роспись, вышивка, набойка, литьё, чеканка и т.д.). Эта классификация обусловлена важной ролью конструктивно – технологического начала в декоративно – прикладного искусства и его непосредственной связью с производством.</vt:lpstr>
      <vt:lpstr>  Хохломская роспись Хохломская роспись – старинный русский народный промысел. Хохлома представляет собой декоративную деревянную посуду и мебель, выполненную чёрным и красным (изредка, зелёным, жёлтым) цветом по золотистому фону. На дерево при выполнении росписи наносится не золотой, а серебристый оловянный порошок. После этого изделие покрывается специальным составом и три – четыре раза обрабатывается в печи, чем достигается уникальный медово – золотистый цвет, придающий лёгкой деревянной посуде эффект массивности.</vt:lpstr>
      <vt:lpstr>Традиционные элементы хохломы: травяные узоры, красные сочные ягоды, рябины и земляники, цветы и ветки.</vt:lpstr>
      <vt:lpstr>Поэтапный узор «листочки»</vt:lpstr>
      <vt:lpstr>Слайд 9</vt:lpstr>
      <vt:lpstr>Филимоновская  игрушка</vt:lpstr>
      <vt:lpstr>Слайд 11</vt:lpstr>
      <vt:lpstr>Городецкая роспись</vt:lpstr>
      <vt:lpstr>Элементы городецкой росписи</vt:lpstr>
      <vt:lpstr>Гжельская роспись                                                    Великий русский учёный М. В. Ломоносов, по достоинству оценивший гжельские глины, написал о них столь возвышенные слова:   «…Едва ли есть земля самая чистая и без примешания где на свете, кою химики девственницею называют, разве между глинами для фарфору употребляемыми, такова у нас гжельская, которой нигде не белизною превосходнее…».</vt:lpstr>
      <vt:lpstr>Элементы гжельской росписи</vt:lpstr>
      <vt:lpstr>Слайд 16</vt:lpstr>
      <vt:lpstr>Жостовская роспись Жостовская роспись – русский народный художественный промысел росписи кованных металлических подносов, существующий с 1825 года в деревне Жостово Мытищинского района Московской области. Основной мотив жостовской росписи – цветочный букет.  </vt:lpstr>
      <vt:lpstr>Дымковская  игрушка</vt:lpstr>
      <vt:lpstr> Практическая работа</vt:lpstr>
      <vt:lpstr>Практическая работа</vt:lpstr>
      <vt:lpstr>Вывод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творческих способностей учащихся посредством декоративно-</dc:title>
  <cp:lastModifiedBy>Elina</cp:lastModifiedBy>
  <cp:revision>57</cp:revision>
  <dcterms:modified xsi:type="dcterms:W3CDTF">2023-07-08T08:01:45Z</dcterms:modified>
</cp:coreProperties>
</file>