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9" r:id="rId3"/>
    <p:sldId id="262" r:id="rId4"/>
    <p:sldId id="263" r:id="rId5"/>
    <p:sldId id="260" r:id="rId6"/>
    <p:sldId id="261" r:id="rId7"/>
    <p:sldId id="264" r:id="rId8"/>
    <p:sldId id="265" r:id="rId9"/>
    <p:sldId id="282" r:id="rId10"/>
    <p:sldId id="284" r:id="rId11"/>
    <p:sldId id="270" r:id="rId12"/>
    <p:sldId id="271" r:id="rId13"/>
    <p:sldId id="285" r:id="rId14"/>
    <p:sldId id="267" r:id="rId15"/>
    <p:sldId id="286" r:id="rId16"/>
    <p:sldId id="287" r:id="rId17"/>
    <p:sldId id="288" r:id="rId18"/>
    <p:sldId id="289" r:id="rId19"/>
    <p:sldId id="290" r:id="rId20"/>
    <p:sldId id="280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613FFFA-54A4-4CBC-97B6-553948F112F4}">
          <p14:sldIdLst>
            <p14:sldId id="256"/>
            <p14:sldId id="259"/>
            <p14:sldId id="262"/>
            <p14:sldId id="263"/>
            <p14:sldId id="260"/>
            <p14:sldId id="261"/>
            <p14:sldId id="264"/>
            <p14:sldId id="265"/>
            <p14:sldId id="282"/>
          </p14:sldIdLst>
        </p14:section>
        <p14:section name="Раздел без заголовка" id="{8C545179-C273-46BF-81ED-FA81CF2EEBC9}">
          <p14:sldIdLst>
            <p14:sldId id="284"/>
            <p14:sldId id="270"/>
            <p14:sldId id="271"/>
            <p14:sldId id="285"/>
            <p14:sldId id="267"/>
            <p14:sldId id="286"/>
            <p14:sldId id="287"/>
            <p14:sldId id="288"/>
            <p14:sldId id="289"/>
            <p14:sldId id="290"/>
            <p14:sldId id="280"/>
            <p14:sldId id="2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03"/>
    <p:restoredTop sz="94761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5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арифметич.</c:v>
                </c:pt>
                <c:pt idx="1">
                  <c:v>уравнение</c:v>
                </c:pt>
                <c:pt idx="2">
                  <c:v>чаш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15</c:v>
                </c:pt>
                <c:pt idx="2">
                  <c:v>20</c:v>
                </c:pt>
                <c:pt idx="3">
                  <c:v>60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  <c:pt idx="4">
                  <c:v>кв.5</c:v>
                </c:pt>
                <c:pt idx="5">
                  <c:v>кв.6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25</c:v>
                </c:pt>
                <c:pt idx="1">
                  <c:v>5</c:v>
                </c:pt>
                <c:pt idx="2">
                  <c:v>10</c:v>
                </c:pt>
                <c:pt idx="3">
                  <c:v>5</c:v>
                </c:pt>
                <c:pt idx="4">
                  <c:v>30</c:v>
                </c:pt>
                <c:pt idx="5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  <c:pt idx="4">
                  <c:v>кв.5</c:v>
                </c:pt>
                <c:pt idx="5">
                  <c:v>кв.6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B1F3A506-B2CA-4CBD-802C-DE15DCF6C404}" type="datetime1">
              <a:rPr lang="ru-RU"/>
              <a:pPr lvl="0">
                <a:defRPr/>
              </a:pPr>
              <a:t>10.04.2023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81E24F83-61D4-4285-A5FA-2DDF92D228D7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029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81E24F83-61D4-4285-A5FA-2DDF92D228D7}" type="slidenum">
              <a:rPr lang="en-US"/>
              <a:pPr lvl="0"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15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81E24F83-61D4-4285-A5FA-2DDF92D228D7}" type="slidenum">
              <a:rPr lang="en-US"/>
              <a:pPr lvl="0"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89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6993" y="2564904"/>
            <a:ext cx="8229600" cy="1791072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ru-RU" b="1" i="1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6700" b="1" i="1" dirty="0">
                <a:solidFill>
                  <a:schemeClr val="bg1"/>
                </a:solidFill>
                <a:latin typeface="Times New Roman"/>
                <a:cs typeface="Times New Roman"/>
              </a:rPr>
              <a:t>«</a:t>
            </a:r>
            <a:r>
              <a:rPr lang="ru-RU" sz="6700" b="1" i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Способы и методы </a:t>
            </a:r>
            <a:r>
              <a:rPr lang="ru-RU" sz="6700" b="1" i="1" dirty="0">
                <a:solidFill>
                  <a:schemeClr val="bg1"/>
                </a:solidFill>
                <a:latin typeface="Times New Roman"/>
                <a:cs typeface="Times New Roman"/>
              </a:rPr>
              <a:t>решения задач на смеси, сплавы  и  растворы»</a:t>
            </a:r>
            <a:br>
              <a:rPr lang="ru-RU" sz="6700" b="1" i="1" dirty="0">
                <a:solidFill>
                  <a:schemeClr val="bg1"/>
                </a:solidFill>
                <a:latin typeface="Times New Roman"/>
                <a:cs typeface="Times New Roman"/>
              </a:rPr>
            </a:br>
            <a:endParaRPr lang="ru-RU" sz="6700" b="1" i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" name="Заголовок 1"/>
          <p:cNvSpPr txBox="1"/>
          <p:nvPr/>
        </p:nvSpPr>
        <p:spPr>
          <a:xfrm>
            <a:off x="251520" y="188640"/>
            <a:ext cx="8712968" cy="1791072"/>
          </a:xfrm>
          <a:prstGeom prst="rect">
            <a:avLst/>
          </a:prstGeom>
        </p:spPr>
        <p:txBody>
          <a:bodyPr vert="horz" lIns="91440" tIns="45720" rIns="91440" bIns="4572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ru-RU" b="1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8000" b="1">
                <a:solidFill>
                  <a:schemeClr val="bg1"/>
                </a:solidFill>
                <a:latin typeface="Times New Roman"/>
                <a:cs typeface="Times New Roman"/>
              </a:rPr>
              <a:t>Исследовательская работа:</a:t>
            </a:r>
            <a:br>
              <a:rPr lang="ru-RU" sz="8000" b="1">
                <a:solidFill>
                  <a:schemeClr val="bg1"/>
                </a:solidFill>
                <a:latin typeface="Times New Roman"/>
                <a:cs typeface="Times New Roman"/>
              </a:rPr>
            </a:br>
            <a:endParaRPr lang="ru-RU" sz="8000" b="1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4" name="Заголовок 1"/>
          <p:cNvSpPr txBox="1"/>
          <p:nvPr/>
        </p:nvSpPr>
        <p:spPr>
          <a:xfrm>
            <a:off x="539552" y="4005064"/>
            <a:ext cx="8229600" cy="1791072"/>
          </a:xfrm>
          <a:prstGeom prst="rect">
            <a:avLst/>
          </a:prstGeom>
        </p:spPr>
        <p:txBody>
          <a:bodyPr vert="horz" lIns="91440" tIns="45720" rIns="91440" bIns="4572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ru-RU" b="1" i="1">
                <a:solidFill>
                  <a:schemeClr val="bg1"/>
                </a:solidFill>
                <a:latin typeface="Times New Roman"/>
                <a:cs typeface="Times New Roman"/>
              </a:rPr>
              <a:t/>
            </a:r>
            <a:br>
              <a:rPr lang="ru-RU" b="1" i="1">
                <a:solidFill>
                  <a:schemeClr val="bg1"/>
                </a:solidFill>
                <a:latin typeface="Times New Roman"/>
                <a:cs typeface="Times New Roman"/>
              </a:rPr>
            </a:br>
            <a:endParaRPr lang="ru-RU" b="1" i="1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458112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ru-RU" b="1" dirty="0">
                <a:solidFill>
                  <a:schemeClr val="bg1"/>
                </a:solidFill>
              </a:rPr>
              <a:t>Выполнила:</a:t>
            </a:r>
          </a:p>
          <a:p>
            <a:pPr lvl="0">
              <a:defRPr/>
            </a:pPr>
            <a:r>
              <a:rPr lang="ru-RU" b="1" dirty="0">
                <a:solidFill>
                  <a:schemeClr val="bg1"/>
                </a:solidFill>
              </a:rPr>
              <a:t>                        </a:t>
            </a:r>
            <a:r>
              <a:rPr lang="ru-RU" b="1" dirty="0" smtClean="0">
                <a:solidFill>
                  <a:schemeClr val="bg1"/>
                </a:solidFill>
              </a:rPr>
              <a:t>Савченко Дарья,</a:t>
            </a:r>
            <a:endParaRPr lang="ru-RU" b="1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ru-RU" b="1" dirty="0">
                <a:solidFill>
                  <a:schemeClr val="bg1"/>
                </a:solidFill>
              </a:rPr>
              <a:t>                        ученица </a:t>
            </a:r>
            <a:r>
              <a:rPr lang="ru-RU" b="1" dirty="0" smtClean="0">
                <a:solidFill>
                  <a:schemeClr val="bg1"/>
                </a:solidFill>
              </a:rPr>
              <a:t>9 класса</a:t>
            </a:r>
            <a:endParaRPr lang="ru-RU" b="1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ru-RU" b="1" dirty="0">
                <a:solidFill>
                  <a:schemeClr val="bg1"/>
                </a:solidFill>
              </a:rPr>
              <a:t> </a:t>
            </a:r>
          </a:p>
          <a:p>
            <a:pPr lvl="0">
              <a:defRPr/>
            </a:pPr>
            <a:r>
              <a:rPr lang="ru-RU" b="1" dirty="0">
                <a:solidFill>
                  <a:schemeClr val="bg1"/>
                </a:solidFill>
              </a:rPr>
              <a:t>Руководитель: </a:t>
            </a:r>
          </a:p>
          <a:p>
            <a:pPr lvl="0">
              <a:defRPr/>
            </a:pPr>
            <a:r>
              <a:rPr lang="ru-RU" b="1" dirty="0">
                <a:solidFill>
                  <a:schemeClr val="bg1"/>
                </a:solidFill>
              </a:rPr>
              <a:t>                       </a:t>
            </a:r>
            <a:r>
              <a:rPr lang="ru-RU" b="1" dirty="0" smtClean="0">
                <a:solidFill>
                  <a:schemeClr val="bg1"/>
                </a:solidFill>
              </a:rPr>
              <a:t>Могилевцева Галина </a:t>
            </a:r>
            <a:r>
              <a:rPr lang="ru-RU" b="1" dirty="0" smtClean="0">
                <a:solidFill>
                  <a:schemeClr val="bg1"/>
                </a:solidFill>
              </a:rPr>
              <a:t>       Владимировна</a:t>
            </a:r>
            <a:endParaRPr lang="ru-RU" b="1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altLang="ru-RU" b="1" dirty="0" smtClean="0">
                <a:solidFill>
                  <a:schemeClr val="bg1"/>
                </a:solidFill>
              </a:rPr>
              <a:t>2</a:t>
            </a:r>
            <a:r>
              <a:rPr lang="ru-RU" altLang="ru-RU" b="1" dirty="0" smtClean="0">
                <a:solidFill>
                  <a:schemeClr val="bg1"/>
                </a:solidFill>
              </a:rPr>
              <a:t>023</a:t>
            </a:r>
            <a:r>
              <a:rPr lang="ru-RU" altLang="en-US" b="1" dirty="0" smtClean="0">
                <a:solidFill>
                  <a:schemeClr val="bg1"/>
                </a:solidFill>
              </a:rPr>
              <a:t>год</a:t>
            </a:r>
            <a:endParaRPr lang="ru-RU" alt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5556" y="352425"/>
            <a:ext cx="7772400" cy="1362075"/>
          </a:xfrm>
        </p:spPr>
        <p:txBody>
          <a:bodyPr/>
          <a:lstStyle/>
          <a:p>
            <a:r>
              <a:rPr lang="ru-RU" dirty="0" smtClean="0"/>
              <a:t>Метод «чаш»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3076575"/>
            <a:ext cx="7772400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галина\Downloads\img1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04764"/>
            <a:ext cx="7952420" cy="38387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946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200" b="1" dirty="0" smtClean="0">
                <a:solidFill>
                  <a:srgbClr val="FF0000"/>
                </a:solidFill>
              </a:rPr>
              <a:t>Задача: </a:t>
            </a:r>
            <a:r>
              <a:rPr lang="ru-RU" altLang="ru-RU" sz="3200" b="1" dirty="0" smtClean="0">
                <a:solidFill>
                  <a:schemeClr val="bg1"/>
                </a:solidFill>
              </a:rPr>
              <a:t>В 100г 20%-</a:t>
            </a:r>
            <a:r>
              <a:rPr lang="ru-RU" altLang="ru-RU" sz="3200" b="1" dirty="0" err="1" smtClean="0">
                <a:solidFill>
                  <a:schemeClr val="bg1"/>
                </a:solidFill>
              </a:rPr>
              <a:t>ного</a:t>
            </a:r>
            <a:r>
              <a:rPr lang="ru-RU" altLang="ru-RU" sz="3200" b="1" dirty="0" smtClean="0">
                <a:solidFill>
                  <a:schemeClr val="bg1"/>
                </a:solidFill>
              </a:rPr>
              <a:t> раствора соли добавили 300г её 10%-</a:t>
            </a:r>
            <a:r>
              <a:rPr lang="ru-RU" altLang="ru-RU" sz="3200" b="1" dirty="0" err="1" smtClean="0">
                <a:solidFill>
                  <a:schemeClr val="bg1"/>
                </a:solidFill>
              </a:rPr>
              <a:t>ного</a:t>
            </a:r>
            <a:r>
              <a:rPr lang="ru-RU" altLang="ru-RU" sz="3200" b="1" dirty="0" smtClean="0">
                <a:solidFill>
                  <a:schemeClr val="bg1"/>
                </a:solidFill>
              </a:rPr>
              <a:t> раствора. Определите процентную концентрацию раствора.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381000" y="2667000"/>
            <a:ext cx="80010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rabicParenR"/>
            </a:pPr>
            <a:r>
              <a:rPr lang="ru-RU" altLang="ru-RU" sz="2400" b="1" dirty="0">
                <a:solidFill>
                  <a:schemeClr val="bg1"/>
                </a:solidFill>
              </a:rPr>
              <a:t>100*0,2=20(г)-соли в 100г раствора;</a:t>
            </a:r>
          </a:p>
          <a:p>
            <a:pPr eaLnBrk="1" hangingPunct="1">
              <a:spcBef>
                <a:spcPct val="50000"/>
              </a:spcBef>
              <a:buFontTx/>
              <a:buAutoNum type="arabicParenR"/>
            </a:pPr>
            <a:r>
              <a:rPr lang="ru-RU" altLang="ru-RU" sz="2400" b="1" dirty="0">
                <a:solidFill>
                  <a:schemeClr val="bg1"/>
                </a:solidFill>
              </a:rPr>
              <a:t>300*0,1=30(г)-соли в 300г раствора;</a:t>
            </a:r>
          </a:p>
          <a:p>
            <a:pPr eaLnBrk="1" hangingPunct="1">
              <a:spcBef>
                <a:spcPct val="50000"/>
              </a:spcBef>
              <a:buFontTx/>
              <a:buAutoNum type="arabicParenR"/>
            </a:pPr>
            <a:r>
              <a:rPr lang="ru-RU" altLang="ru-RU" sz="2400" b="1" dirty="0">
                <a:solidFill>
                  <a:schemeClr val="bg1"/>
                </a:solidFill>
              </a:rPr>
              <a:t>20+30=50(г)-соли в образовавшемся растворе;</a:t>
            </a:r>
          </a:p>
          <a:p>
            <a:pPr eaLnBrk="1" hangingPunct="1">
              <a:spcBef>
                <a:spcPct val="50000"/>
              </a:spcBef>
              <a:buFontTx/>
              <a:buAutoNum type="arabicParenR"/>
            </a:pPr>
            <a:r>
              <a:rPr lang="ru-RU" altLang="ru-RU" sz="2400" b="1" dirty="0" smtClean="0">
                <a:solidFill>
                  <a:schemeClr val="bg1"/>
                </a:solidFill>
              </a:rPr>
              <a:t>100+300=400(г</a:t>
            </a:r>
            <a:r>
              <a:rPr lang="ru-RU" altLang="ru-RU" sz="2400" b="1" dirty="0">
                <a:solidFill>
                  <a:schemeClr val="bg1"/>
                </a:solidFill>
              </a:rPr>
              <a:t>)-масса образовавшегося раствора;</a:t>
            </a:r>
          </a:p>
          <a:p>
            <a:pPr eaLnBrk="1" hangingPunct="1">
              <a:spcBef>
                <a:spcPct val="50000"/>
              </a:spcBef>
              <a:buFontTx/>
              <a:buAutoNum type="arabicParenR"/>
            </a:pPr>
            <a:r>
              <a:rPr lang="ru-RU" altLang="ru-RU" sz="2400" b="1" dirty="0">
                <a:solidFill>
                  <a:schemeClr val="bg1"/>
                </a:solidFill>
              </a:rPr>
              <a:t>(50/400)*100=12,5(%)-процентная концентрация полученного раствора.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 b="1" dirty="0">
                <a:solidFill>
                  <a:schemeClr val="bg1"/>
                </a:solidFill>
              </a:rPr>
              <a:t>Ответ: 12,5%.</a:t>
            </a:r>
          </a:p>
        </p:txBody>
      </p:sp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395536" y="1844824"/>
            <a:ext cx="7924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 i="1" dirty="0">
                <a:solidFill>
                  <a:srgbClr val="FF0000"/>
                </a:solidFill>
              </a:rPr>
              <a:t>арифметический </a:t>
            </a:r>
            <a:r>
              <a:rPr lang="ru-RU" altLang="ru-RU" sz="2400" b="1" i="1" dirty="0" smtClean="0">
                <a:solidFill>
                  <a:srgbClr val="FF0000"/>
                </a:solidFill>
              </a:rPr>
              <a:t> способ</a:t>
            </a:r>
            <a:endParaRPr lang="ru-RU" altLang="ru-RU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21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2057400"/>
            <a:ext cx="7391400" cy="4270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400" b="1" i="1" smtClean="0">
                <a:solidFill>
                  <a:srgbClr val="FF0000"/>
                </a:solidFill>
              </a:rPr>
              <a:t>алгебраический метод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304800" y="2566988"/>
            <a:ext cx="8839200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 dirty="0">
                <a:solidFill>
                  <a:schemeClr val="bg1"/>
                </a:solidFill>
              </a:rPr>
              <a:t>Пусть х – процентная концентрация полученного раствора. В первом растворе содержится 0,2*100(г) соли, а во втором 0,1*300(г), а в полученном растворе  х*(100+300)(г) соли.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 b="1" dirty="0">
                <a:solidFill>
                  <a:schemeClr val="bg1"/>
                </a:solidFill>
              </a:rPr>
              <a:t>Составим уравнение: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 b="1" dirty="0">
                <a:solidFill>
                  <a:schemeClr val="bg1"/>
                </a:solidFill>
              </a:rPr>
              <a:t>0,2*100+0,1*300= х*(100+300);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 b="1" dirty="0">
                <a:solidFill>
                  <a:schemeClr val="bg1"/>
                </a:solidFill>
              </a:rPr>
              <a:t>Х=0,125 (12,5%).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 b="1" dirty="0">
                <a:solidFill>
                  <a:schemeClr val="bg1"/>
                </a:solidFill>
              </a:rPr>
              <a:t>Ответ: 12,5%.</a:t>
            </a:r>
          </a:p>
          <a:p>
            <a:pPr eaLnBrk="1" hangingPunct="1">
              <a:spcBef>
                <a:spcPct val="50000"/>
              </a:spcBef>
            </a:pPr>
            <a:endParaRPr lang="ru-RU" altLang="ru-RU" sz="2400" b="1" dirty="0">
              <a:solidFill>
                <a:schemeClr val="accent2"/>
              </a:solidFill>
            </a:endParaRPr>
          </a:p>
        </p:txBody>
      </p:sp>
      <p:sp>
        <p:nvSpPr>
          <p:cNvPr id="17412" name="Rectangle 7"/>
          <p:cNvSpPr>
            <a:spLocks noChangeArrowheads="1"/>
          </p:cNvSpPr>
          <p:nvPr/>
        </p:nvSpPr>
        <p:spPr bwMode="auto">
          <a:xfrm>
            <a:off x="0" y="838200"/>
            <a:ext cx="91440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solidFill>
                  <a:srgbClr val="C00000"/>
                </a:solidFill>
              </a:rPr>
              <a:t>Задача</a:t>
            </a:r>
            <a:r>
              <a:rPr lang="ru-RU" altLang="ru-RU" sz="3200" b="1" dirty="0">
                <a:solidFill>
                  <a:schemeClr val="bg1"/>
                </a:solidFill>
              </a:rPr>
              <a:t>: В 100г 20%-</a:t>
            </a:r>
            <a:r>
              <a:rPr lang="ru-RU" altLang="ru-RU" sz="3200" b="1" dirty="0" err="1">
                <a:solidFill>
                  <a:schemeClr val="bg1"/>
                </a:solidFill>
              </a:rPr>
              <a:t>ного</a:t>
            </a:r>
            <a:r>
              <a:rPr lang="ru-RU" altLang="ru-RU" sz="3200" b="1" dirty="0">
                <a:solidFill>
                  <a:schemeClr val="bg1"/>
                </a:solidFill>
              </a:rPr>
              <a:t> раствора соли добавили 300г её 10%-</a:t>
            </a:r>
            <a:r>
              <a:rPr lang="ru-RU" altLang="ru-RU" sz="3200" b="1" dirty="0" err="1">
                <a:solidFill>
                  <a:schemeClr val="bg1"/>
                </a:solidFill>
              </a:rPr>
              <a:t>ного</a:t>
            </a:r>
            <a:r>
              <a:rPr lang="ru-RU" altLang="ru-RU" sz="3200" b="1" dirty="0">
                <a:solidFill>
                  <a:schemeClr val="bg1"/>
                </a:solidFill>
              </a:rPr>
              <a:t> раствора. Определите процентную концентрацию раствора.</a:t>
            </a:r>
          </a:p>
        </p:txBody>
      </p:sp>
    </p:spTree>
    <p:extLst>
      <p:ext uri="{BB962C8B-B14F-4D97-AF65-F5344CB8AC3E}">
        <p14:creationId xmlns:p14="http://schemas.microsoft.com/office/powerpoint/2010/main" val="32587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галина\Downloads\img1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908720"/>
            <a:ext cx="7955160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041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200" b="1" i="1" dirty="0" smtClean="0">
                <a:solidFill>
                  <a:srgbClr val="C00000"/>
                </a:solidFill>
              </a:rPr>
              <a:t>Задача: </a:t>
            </a:r>
            <a:r>
              <a:rPr lang="ru-RU" altLang="ru-RU" sz="3200" b="1" i="1" dirty="0" smtClean="0">
                <a:solidFill>
                  <a:schemeClr val="bg1"/>
                </a:solidFill>
              </a:rPr>
              <a:t>В 100г 20%-</a:t>
            </a:r>
            <a:r>
              <a:rPr lang="ru-RU" altLang="ru-RU" sz="3200" b="1" i="1" dirty="0" err="1" smtClean="0">
                <a:solidFill>
                  <a:schemeClr val="bg1"/>
                </a:solidFill>
              </a:rPr>
              <a:t>ного</a:t>
            </a:r>
            <a:r>
              <a:rPr lang="ru-RU" altLang="ru-RU" sz="3200" b="1" i="1" dirty="0" smtClean="0">
                <a:solidFill>
                  <a:schemeClr val="bg1"/>
                </a:solidFill>
              </a:rPr>
              <a:t> раствора соли добавили 300г её 10%-</a:t>
            </a:r>
            <a:r>
              <a:rPr lang="ru-RU" altLang="ru-RU" sz="3200" b="1" i="1" dirty="0" err="1" smtClean="0">
                <a:solidFill>
                  <a:schemeClr val="bg1"/>
                </a:solidFill>
              </a:rPr>
              <a:t>ного</a:t>
            </a:r>
            <a:r>
              <a:rPr lang="ru-RU" altLang="ru-RU" sz="3200" b="1" i="1" dirty="0" smtClean="0">
                <a:solidFill>
                  <a:schemeClr val="bg1"/>
                </a:solidFill>
              </a:rPr>
              <a:t> раствора. Определите процентную концентрацию раствора.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3886200" y="2057400"/>
            <a:ext cx="1263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dirty="0">
                <a:solidFill>
                  <a:schemeClr val="bg1"/>
                </a:solidFill>
              </a:rPr>
              <a:t>Решение:</a:t>
            </a:r>
          </a:p>
        </p:txBody>
      </p:sp>
      <p:grpSp>
        <p:nvGrpSpPr>
          <p:cNvPr id="15364" name="Group 6"/>
          <p:cNvGrpSpPr>
            <a:grpSpLocks/>
          </p:cNvGrpSpPr>
          <p:nvPr/>
        </p:nvGrpSpPr>
        <p:grpSpPr bwMode="auto">
          <a:xfrm>
            <a:off x="1981200" y="2209800"/>
            <a:ext cx="5486400" cy="1528940"/>
            <a:chOff x="1056" y="1872"/>
            <a:chExt cx="2544" cy="619"/>
          </a:xfrm>
        </p:grpSpPr>
        <p:sp>
          <p:nvSpPr>
            <p:cNvPr id="15366" name="Text Box 7"/>
            <p:cNvSpPr txBox="1">
              <a:spLocks noChangeArrowheads="1"/>
            </p:cNvSpPr>
            <p:nvPr/>
          </p:nvSpPr>
          <p:spPr bwMode="auto">
            <a:xfrm>
              <a:off x="1056" y="1920"/>
              <a:ext cx="384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b="1" dirty="0" smtClean="0">
                  <a:solidFill>
                    <a:schemeClr val="bg1"/>
                  </a:solidFill>
                </a:rPr>
                <a:t>20</a:t>
              </a:r>
              <a:endParaRPr lang="ru-RU" altLang="ru-RU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5367" name="Text Box 8"/>
            <p:cNvSpPr txBox="1">
              <a:spLocks noChangeArrowheads="1"/>
            </p:cNvSpPr>
            <p:nvPr/>
          </p:nvSpPr>
          <p:spPr bwMode="auto">
            <a:xfrm>
              <a:off x="1056" y="2304"/>
              <a:ext cx="384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b="1" dirty="0" smtClean="0">
                  <a:solidFill>
                    <a:schemeClr val="bg1"/>
                  </a:solidFill>
                </a:rPr>
                <a:t>10</a:t>
              </a:r>
              <a:endParaRPr lang="ru-RU" altLang="ru-RU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5368" name="Text Box 9"/>
            <p:cNvSpPr txBox="1">
              <a:spLocks noChangeArrowheads="1"/>
            </p:cNvSpPr>
            <p:nvPr/>
          </p:nvSpPr>
          <p:spPr bwMode="auto">
            <a:xfrm>
              <a:off x="2064" y="2064"/>
              <a:ext cx="288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b="1">
                  <a:solidFill>
                    <a:srgbClr val="FF3300"/>
                  </a:solidFill>
                </a:rPr>
                <a:t>х</a:t>
              </a:r>
            </a:p>
          </p:txBody>
        </p:sp>
        <p:sp>
          <p:nvSpPr>
            <p:cNvPr id="15369" name="Text Box 10"/>
            <p:cNvSpPr txBox="1">
              <a:spLocks noChangeArrowheads="1"/>
            </p:cNvSpPr>
            <p:nvPr/>
          </p:nvSpPr>
          <p:spPr bwMode="auto">
            <a:xfrm>
              <a:off x="2976" y="1872"/>
              <a:ext cx="576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b="1" dirty="0" smtClean="0">
                  <a:solidFill>
                    <a:schemeClr val="bg1"/>
                  </a:solidFill>
                </a:rPr>
                <a:t>Х-10</a:t>
              </a:r>
              <a:endParaRPr lang="ru-RU" altLang="ru-RU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5370" name="Text Box 11"/>
            <p:cNvSpPr txBox="1">
              <a:spLocks noChangeArrowheads="1"/>
            </p:cNvSpPr>
            <p:nvPr/>
          </p:nvSpPr>
          <p:spPr bwMode="auto">
            <a:xfrm>
              <a:off x="2976" y="2256"/>
              <a:ext cx="624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b="1" dirty="0" smtClean="0">
                  <a:solidFill>
                    <a:schemeClr val="bg1"/>
                  </a:solidFill>
                </a:rPr>
                <a:t>20-х</a:t>
              </a:r>
              <a:endParaRPr lang="ru-RU" altLang="ru-RU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5371" name="Line 12"/>
            <p:cNvSpPr>
              <a:spLocks noChangeShapeType="1"/>
            </p:cNvSpPr>
            <p:nvPr/>
          </p:nvSpPr>
          <p:spPr bwMode="auto">
            <a:xfrm flipV="1">
              <a:off x="1392" y="2256"/>
              <a:ext cx="672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72" name="Line 13"/>
            <p:cNvSpPr>
              <a:spLocks noChangeShapeType="1"/>
            </p:cNvSpPr>
            <p:nvPr/>
          </p:nvSpPr>
          <p:spPr bwMode="auto">
            <a:xfrm flipV="1">
              <a:off x="2256" y="2016"/>
              <a:ext cx="672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73" name="Line 14"/>
            <p:cNvSpPr>
              <a:spLocks noChangeShapeType="1"/>
            </p:cNvSpPr>
            <p:nvPr/>
          </p:nvSpPr>
          <p:spPr bwMode="auto">
            <a:xfrm>
              <a:off x="1440" y="2064"/>
              <a:ext cx="62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74" name="Line 15"/>
            <p:cNvSpPr>
              <a:spLocks noChangeShapeType="1"/>
            </p:cNvSpPr>
            <p:nvPr/>
          </p:nvSpPr>
          <p:spPr bwMode="auto">
            <a:xfrm>
              <a:off x="2256" y="2256"/>
              <a:ext cx="72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365" name="Rectangle 16"/>
          <p:cNvSpPr>
            <a:spLocks noChangeArrowheads="1"/>
          </p:cNvSpPr>
          <p:nvPr/>
        </p:nvSpPr>
        <p:spPr bwMode="auto">
          <a:xfrm>
            <a:off x="2438400" y="4267200"/>
            <a:ext cx="566199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600" dirty="0" smtClean="0">
                <a:solidFill>
                  <a:schemeClr val="bg1"/>
                </a:solidFill>
              </a:rPr>
              <a:t>100:300=(х-10):</a:t>
            </a:r>
            <a:r>
              <a:rPr lang="ru-RU" altLang="ru-RU" sz="3600" dirty="0" smtClean="0">
                <a:solidFill>
                  <a:schemeClr val="bg1"/>
                </a:solidFill>
                <a:sym typeface="Wingdings" pitchFamily="2" charset="2"/>
              </a:rPr>
              <a:t>(20-х</a:t>
            </a:r>
            <a:r>
              <a:rPr lang="ru-RU" altLang="ru-RU" sz="3600" dirty="0">
                <a:solidFill>
                  <a:schemeClr val="bg1"/>
                </a:solidFill>
                <a:sym typeface="Wingdings" pitchFamily="2" charset="2"/>
              </a:rPr>
              <a:t>);</a:t>
            </a:r>
          </a:p>
          <a:p>
            <a:pPr eaLnBrk="1" hangingPunct="1"/>
            <a:r>
              <a:rPr lang="ru-RU" altLang="ru-RU" sz="3600" dirty="0" smtClean="0">
                <a:solidFill>
                  <a:schemeClr val="bg1"/>
                </a:solidFill>
                <a:sym typeface="Wingdings" pitchFamily="2" charset="2"/>
              </a:rPr>
              <a:t>  </a:t>
            </a:r>
            <a:r>
              <a:rPr lang="ru-RU" altLang="ru-RU" sz="3600" dirty="0">
                <a:solidFill>
                  <a:schemeClr val="bg1"/>
                </a:solidFill>
                <a:sym typeface="Wingdings" pitchFamily="2" charset="2"/>
              </a:rPr>
              <a:t>х=12,5%.</a:t>
            </a:r>
          </a:p>
          <a:p>
            <a:pPr eaLnBrk="1" hangingPunct="1"/>
            <a:r>
              <a:rPr lang="ru-RU" altLang="ru-RU" sz="3600" dirty="0">
                <a:solidFill>
                  <a:schemeClr val="bg1"/>
                </a:solidFill>
                <a:sym typeface="Wingdings" pitchFamily="2" charset="2"/>
              </a:rPr>
              <a:t>Ответ: </a:t>
            </a:r>
            <a:r>
              <a:rPr lang="ru-RU" altLang="ru-RU" sz="3600" b="1" dirty="0">
                <a:solidFill>
                  <a:schemeClr val="bg1"/>
                </a:solidFill>
                <a:sym typeface="Wingdings" pitchFamily="2" charset="2"/>
              </a:rPr>
              <a:t>х</a:t>
            </a:r>
            <a:r>
              <a:rPr lang="ru-RU" altLang="ru-RU" sz="3600" dirty="0">
                <a:solidFill>
                  <a:schemeClr val="bg1"/>
                </a:solidFill>
                <a:sym typeface="Wingdings" pitchFamily="2" charset="2"/>
              </a:rPr>
              <a:t>=12,5%.</a:t>
            </a: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1187624" y="1628800"/>
            <a:ext cx="7200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 i="1" dirty="0" smtClean="0">
                <a:solidFill>
                  <a:srgbClr val="FF0000"/>
                </a:solidFill>
              </a:rPr>
              <a:t>     правило креста  (Пирсона)</a:t>
            </a:r>
            <a:endParaRPr lang="ru-RU" altLang="ru-RU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69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10954"/>
            <a:ext cx="7772400" cy="1362075"/>
          </a:xfrm>
        </p:spPr>
        <p:txBody>
          <a:bodyPr/>
          <a:lstStyle/>
          <a:p>
            <a:r>
              <a:rPr lang="ru-RU" dirty="0" smtClean="0"/>
              <a:t>Метод «рыбки»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галина\Downloads\524aa3c5e7c319bbfd39b65c4e8c9b62-800x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13" y="1088740"/>
            <a:ext cx="7985683" cy="46351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655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Метод подобия треугольников</a:t>
            </a:r>
            <a:endParaRPr lang="ru-RU" dirty="0"/>
          </a:p>
        </p:txBody>
      </p:sp>
      <p:pic>
        <p:nvPicPr>
          <p:cNvPr id="3" name="image3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1640" y="1736812"/>
            <a:ext cx="6912768" cy="370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19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Анкетирование учащихся 7 – 8 классов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2671762" y="2038350"/>
          <a:ext cx="3800475" cy="278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1613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Анкетирование учащихся 9 класса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2833687" y="2105025"/>
          <a:ext cx="3476625" cy="2647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8761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Положительные стороны и недостатки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12252" y="1906111"/>
          <a:ext cx="6119495" cy="39141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9620"/>
                <a:gridCol w="2039620"/>
                <a:gridCol w="204025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Способы решения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Положительные стороны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Недостатки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Арифметический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Легкие расчеты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В основном решаются легкие задачи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Линейные уравнения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Быстрое и легкое решение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Ученики нередко ошибаются в составлении уравнения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Метод «рыбки»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Правильный ответ можно получить за очень короткое время и с минимальными усилиями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Не все ученики его понимают, не самый легкий способ.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Квадрат Пирсона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Сокращает расчеты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Не все ученики его понимают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Таблица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Ребятам нравится, благодаря наглядности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Неправильное составление таблицы приведет к неверному ответу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Метод «Чаш»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Задача легко понимается, благодаря наглядности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Требует внимательности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Подобие прямоугольных треугольников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Легко решается, благодаря наглядности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Требует внимательности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Алгебраический метод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>
                          <a:effectLst/>
                        </a:rPr>
                        <a:t>Сокращает расчеты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-5" dirty="0">
                          <a:effectLst/>
                        </a:rPr>
                        <a:t>Не все ученики его понимают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512888" y="1906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81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C00000"/>
                </a:solidFill>
              </a:rPr>
              <a:t>Проблема:</a:t>
            </a:r>
            <a:endParaRPr lang="ru-RU" sz="72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101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Я и мои одноклассники  затрудняемся решать задачи на смеси, сплавы и растворы. Решение задач данного вида редко встречаются в учебниках и  никаких приемов решения не описывается. Необходимо познакомиться с новыми способами, которые значительно упростит их решение.  </a:t>
            </a:r>
            <a:endParaRPr lang="ru-RU" sz="101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46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332656"/>
            <a:ext cx="3456384" cy="1362075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 sz="6600">
                <a:solidFill>
                  <a:srgbClr val="FF0000"/>
                </a:solidFill>
                <a:latin typeface="Times New Roman"/>
                <a:cs typeface="Times New Roman"/>
              </a:rPr>
              <a:t>Вывод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4221088"/>
            <a:ext cx="8421687" cy="1512168"/>
          </a:xfrm>
        </p:spPr>
        <p:txBody>
          <a:bodyPr>
            <a:normAutofit fontScale="25000" lnSpcReduction="20000"/>
          </a:bodyPr>
          <a:lstStyle/>
          <a:p>
            <a:pPr algn="just">
              <a:defRPr/>
            </a:pPr>
            <a:r>
              <a:rPr lang="ru-RU" sz="16000" dirty="0">
                <a:latin typeface="Times New Roman"/>
                <a:cs typeface="Times New Roman"/>
              </a:rPr>
              <a:t>      </a:t>
            </a:r>
            <a:r>
              <a:rPr lang="ru-RU" sz="16000" b="1" dirty="0">
                <a:solidFill>
                  <a:schemeClr val="bg1"/>
                </a:solidFill>
                <a:latin typeface="Times New Roman"/>
                <a:cs typeface="Times New Roman"/>
              </a:rPr>
              <a:t>Проведя исследование по данной проблеме, пришли к тому, что выдвинутая гипотеза  была верной. </a:t>
            </a:r>
            <a:r>
              <a:rPr lang="ru-RU" sz="160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Получены разные способы решения </a:t>
            </a:r>
            <a:r>
              <a:rPr lang="ru-RU" sz="16000" b="1" dirty="0">
                <a:solidFill>
                  <a:schemeClr val="bg1"/>
                </a:solidFill>
                <a:latin typeface="Times New Roman"/>
                <a:cs typeface="Times New Roman"/>
              </a:rPr>
              <a:t>задач данного вида.</a:t>
            </a:r>
          </a:p>
          <a:p>
            <a:pPr lvl="0">
              <a:defRPr/>
            </a:pPr>
            <a:r>
              <a:rPr lang="ru-RU" sz="800" b="1" u="sng" dirty="0"/>
              <a:t>Теоретическое значение:</a:t>
            </a:r>
            <a:r>
              <a:rPr lang="ru-RU" sz="800" dirty="0"/>
              <a:t>   получен новый способ решения задач данного вида с помощью компьютера. </a:t>
            </a:r>
          </a:p>
          <a:p>
            <a:pPr lvl="0">
              <a:defRPr/>
            </a:pPr>
            <a:r>
              <a:rPr lang="ru-RU" sz="800" b="1" u="sng" dirty="0"/>
              <a:t>Практическое значение:</a:t>
            </a:r>
            <a:r>
              <a:rPr lang="ru-RU" sz="800" b="1" dirty="0"/>
              <a:t>  </a:t>
            </a:r>
            <a:r>
              <a:rPr lang="ru-RU" sz="800" dirty="0"/>
              <a:t>полученные знания по данной теме можно использовать при сдаче ОГЭ и ЕГЭ.  Разработанные программы в среде </a:t>
            </a:r>
            <a:r>
              <a:rPr lang="en-US" sz="800" dirty="0"/>
              <a:t>EXSEL</a:t>
            </a:r>
            <a:r>
              <a:rPr lang="ru-RU" sz="800" dirty="0"/>
              <a:t> можно использовать на практике и  в качестве самопроверки при решении  данных задач. </a:t>
            </a:r>
          </a:p>
          <a:p>
            <a:pPr algn="just">
              <a:defRPr/>
            </a:pPr>
            <a:endParaRPr lang="ru-RU" sz="11200" b="1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r>
              <a:rPr lang="ru-RU" sz="11200" b="1" i="1" dirty="0">
                <a:solidFill>
                  <a:schemeClr val="bg1"/>
                </a:solidFill>
                <a:latin typeface="Times New Roman"/>
                <a:cs typeface="Times New Roman"/>
              </a:rPr>
              <a:t>   </a:t>
            </a:r>
            <a:endParaRPr lang="ru-RU" sz="11200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5157192"/>
            <a:ext cx="8421687" cy="1512168"/>
          </a:xfrm>
        </p:spPr>
        <p:txBody>
          <a:bodyPr>
            <a:normAutofit fontScale="25000" lnSpcReduction="20000"/>
          </a:bodyPr>
          <a:lstStyle/>
          <a:p>
            <a:pPr lvl="0">
              <a:defRPr/>
            </a:pPr>
            <a:r>
              <a:rPr lang="ru-RU" sz="800" dirty="0"/>
              <a:t>компьютера. </a:t>
            </a:r>
          </a:p>
          <a:p>
            <a:pPr lvl="0">
              <a:defRPr/>
            </a:pPr>
            <a:r>
              <a:rPr lang="ru-RU" sz="800" b="1" u="sng" dirty="0"/>
              <a:t>Практическое значение:</a:t>
            </a:r>
            <a:r>
              <a:rPr lang="ru-RU" sz="800" b="1" dirty="0"/>
              <a:t>  </a:t>
            </a:r>
            <a:r>
              <a:rPr lang="ru-RU" sz="800" dirty="0" smtClean="0"/>
              <a:t>полученные знания по данной теме можно использовать при сдаче ОГЭ и ЕГЭ.  Разработанные программы в среде </a:t>
            </a:r>
            <a:r>
              <a:rPr lang="en-US" sz="800" dirty="0" smtClean="0"/>
              <a:t>EXSEL</a:t>
            </a:r>
            <a:r>
              <a:rPr lang="ru-RU" sz="800" dirty="0" smtClean="0"/>
              <a:t> можно использовать на практике и  в качестве самопроверки при решении  данных задач. </a:t>
            </a:r>
          </a:p>
          <a:p>
            <a:pPr lvl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400" b="1" i="1" u="sng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Теоретическое значение</a:t>
            </a:r>
            <a:r>
              <a:rPr lang="ru-RU" sz="11200" b="1" i="1" u="sng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11200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lang="ru-RU" sz="11200" b="1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получены новые способ решения задач данного вида. </a:t>
            </a:r>
          </a:p>
          <a:p>
            <a:pPr lvl="0" algn="just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400" b="1" i="1" u="sng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Практическое </a:t>
            </a:r>
            <a:r>
              <a:rPr lang="ru-RU" sz="14400" b="1" i="1" u="sng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значение</a:t>
            </a:r>
            <a:r>
              <a:rPr lang="ru-RU" sz="11200" b="1" i="1" u="sng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112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sz="11200" b="1" i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полученные знания по данной теме можно использовать при сдаче </a:t>
            </a:r>
            <a:r>
              <a:rPr lang="ru-RU" sz="11200" b="1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ОГЭ. </a:t>
            </a:r>
            <a:endParaRPr lang="ru-RU" sz="11200" b="1" i="1" dirty="0">
              <a:solidFill>
                <a:schemeClr val="bg1"/>
              </a:solidFill>
              <a:latin typeface="Times New Roman"/>
              <a:ea typeface="Times New Roman"/>
              <a:cs typeface="Times New Roman"/>
            </a:endParaRPr>
          </a:p>
          <a:p>
            <a:pPr lvl="0" algn="just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1200" b="1" i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1200" b="1" i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11200" b="1" i="1" dirty="0">
                <a:solidFill>
                  <a:schemeClr val="bg1"/>
                </a:solidFill>
                <a:latin typeface="Times New Roman"/>
                <a:cs typeface="Times New Roman"/>
              </a:rPr>
              <a:t>Практика показала, что мы,  не знавшие вначале, как подойти к решению этих задач, в конце нашей работы успешно решаем  и составляем  задачи самостоятельно. </a:t>
            </a:r>
          </a:p>
          <a:p>
            <a:pPr lvl="0">
              <a:defRPr/>
            </a:pPr>
            <a:endParaRPr lang="ru-RU" sz="11200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defRPr/>
            </a:pPr>
            <a:r>
              <a:rPr lang="ru-RU" sz="7200">
                <a:solidFill>
                  <a:srgbClr val="C00000"/>
                </a:solidFill>
              </a:rPr>
              <a:t>Цель: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  <a:defRPr/>
            </a:pPr>
            <a:r>
              <a:rPr lang="ru-RU" sz="5400" b="1" dirty="0"/>
              <a:t>Цель работы</a:t>
            </a:r>
            <a:r>
              <a:rPr lang="ru-RU" sz="5400" dirty="0"/>
              <a:t>: исследовать разные способы и методы решения задач на смеси, растворы и сплавы и выявить рациональные способы.</a:t>
            </a:r>
          </a:p>
          <a:p>
            <a:pPr marL="0" indent="0" algn="ctr">
              <a:buNone/>
              <a:defRPr/>
            </a:pPr>
            <a:r>
              <a:rPr lang="ru-RU" sz="5400" b="1" i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. </a:t>
            </a:r>
            <a:endParaRPr lang="ru-RU" sz="5400" b="1" i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ru-RU" sz="5400">
                <a:solidFill>
                  <a:srgbClr val="C00000"/>
                </a:solidFill>
              </a:rPr>
              <a:t>Задачи: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ru-RU" b="1" i="1" dirty="0">
                <a:solidFill>
                  <a:schemeClr val="bg1"/>
                </a:solidFill>
                <a:latin typeface="Times New Roman"/>
                <a:cs typeface="Times New Roman"/>
              </a:rPr>
              <a:t>Проанализировать  различные способы решения задач данного вида и составить классификацию  способов решения.</a:t>
            </a:r>
          </a:p>
          <a:p>
            <a:pPr lvl="0">
              <a:defRPr/>
            </a:pPr>
            <a:r>
              <a:rPr lang="ru-RU" b="1" i="1" dirty="0">
                <a:solidFill>
                  <a:schemeClr val="bg1"/>
                </a:solidFill>
                <a:latin typeface="Times New Roman"/>
                <a:cs typeface="Times New Roman"/>
              </a:rPr>
              <a:t> Научиться решать задачи на растворы, смеси и сплавы разными способами</a:t>
            </a:r>
            <a:r>
              <a:rPr lang="ru-RU" b="1" i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;</a:t>
            </a:r>
          </a:p>
          <a:p>
            <a:pPr lvl="0">
              <a:defRPr/>
            </a:pPr>
            <a:r>
              <a:rPr lang="ru-RU" b="1" i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Выявить наиболее рациональный.</a:t>
            </a:r>
            <a:endParaRPr lang="ru-RU" b="1" i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Актуальность темы исследования: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39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данного вида имеют </a:t>
            </a: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практическое значение в повседневной </a:t>
            </a:r>
            <a:r>
              <a:rPr lang="ru-RU" sz="39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жизни;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9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Являются хорошим средством развития мышления учащихся;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9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Очень низкий процент решаемости данного вида задач на ОГЭ;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9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 данного вида встречаются в  </a:t>
            </a: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химии и </a:t>
            </a:r>
            <a:r>
              <a:rPr lang="ru-RU" sz="39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физике.</a:t>
            </a:r>
            <a:endParaRPr lang="ru-RU" sz="39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333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CC3300"/>
                </a:solidFill>
              </a:rPr>
              <a:t>Объект </a:t>
            </a:r>
            <a:r>
              <a:rPr lang="ru-RU" sz="6000" b="1" dirty="0" smtClean="0">
                <a:solidFill>
                  <a:srgbClr val="CC3300"/>
                </a:solidFill>
              </a:rPr>
              <a:t>исследования:</a:t>
            </a:r>
            <a:endParaRPr lang="ru-RU" sz="6000" dirty="0">
              <a:solidFill>
                <a:srgbClr val="CC330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39552" y="14847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растворы, </a:t>
            </a:r>
            <a:endParaRPr lang="ru-RU" sz="5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смеси </a:t>
            </a:r>
            <a:r>
              <a:rPr lang="ru-RU" sz="5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сплавы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42097" y="29249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3568" y="450912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решения </a:t>
            </a:r>
            <a:r>
              <a:rPr lang="ru-RU" sz="5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 </a:t>
            </a:r>
            <a:r>
              <a:rPr lang="ru-RU" sz="5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растворы, смеси и сплавы.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64773" y="29249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>
                <a:solidFill>
                  <a:srgbClr val="C00000"/>
                </a:solidFill>
              </a:rPr>
              <a:t>Предмет исследования: 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76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482"/>
            <a:ext cx="8229600" cy="826230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ru-RU" sz="7200">
                <a:solidFill>
                  <a:srgbClr val="C00000"/>
                </a:solidFill>
                <a:latin typeface="Times New Roman"/>
                <a:cs typeface="Times New Roman"/>
              </a:rPr>
              <a:t>Гипотеза: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  <a:defRPr/>
            </a:pPr>
            <a:r>
              <a:rPr lang="ru-RU" sz="5200" b="1" i="1" dirty="0">
                <a:solidFill>
                  <a:srgbClr val="C00000"/>
                </a:solidFill>
                <a:latin typeface="Times New Roman"/>
                <a:cs typeface="Times New Roman"/>
              </a:rPr>
              <a:t>    </a:t>
            </a:r>
            <a:r>
              <a:rPr lang="ru-RU" sz="52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5400" dirty="0"/>
              <a:t>опираясь на знания по математике, полученные в 5-6 классах, и познакомившись с особенностями решения задач на смеси, сплавы и растворы, можно решить любую задачу на смеси, сплавы, растворы из банка задач ОГЭ.</a:t>
            </a:r>
          </a:p>
          <a:p>
            <a:pPr marL="0" indent="0">
              <a:buNone/>
              <a:defRPr/>
            </a:pPr>
            <a:r>
              <a:rPr lang="ru-RU" sz="52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                  </a:t>
            </a:r>
            <a:endParaRPr lang="ru-RU" sz="4000" b="1" i="1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 на смеси и сплавы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табличный;</a:t>
            </a:r>
          </a:p>
          <a:p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«чаш»;</a:t>
            </a:r>
          </a:p>
          <a:p>
            <a:pPr lvl="0"/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арифметический;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применение линейного уравнения;</a:t>
            </a:r>
          </a:p>
          <a:p>
            <a:pPr lvl="0"/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креста  (Пирсона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lvl="0"/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равило квадрата;</a:t>
            </a:r>
          </a:p>
          <a:p>
            <a:pPr lvl="0"/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«рыбки»;</a:t>
            </a:r>
          </a:p>
          <a:p>
            <a:pPr lvl="0"/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подобия треугольников.</a:t>
            </a:r>
          </a:p>
          <a:p>
            <a:pPr lvl="0"/>
            <a:endParaRPr lang="ru-RU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70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табличный</a:t>
            </a:r>
            <a:endParaRPr lang="ru-RU" dirty="0"/>
          </a:p>
        </p:txBody>
      </p:sp>
      <p:pic>
        <p:nvPicPr>
          <p:cNvPr id="3" name="Рисунок 2" descr="C:\Users\галина\Downloads\39c84a7c-a86b-4277-bf43-f7235d9839e5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86" y="1417540"/>
            <a:ext cx="7967228" cy="4594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388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756</Words>
  <Application>Microsoft Office PowerPoint</Application>
  <PresentationFormat>Экран (4:3)</PresentationFormat>
  <Paragraphs>114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Тема Office</vt:lpstr>
      <vt:lpstr> «Способы и методы решения задач на смеси, сплавы  и  растворы» </vt:lpstr>
      <vt:lpstr>Проблема:</vt:lpstr>
      <vt:lpstr>Цель: </vt:lpstr>
      <vt:lpstr>Задачи:</vt:lpstr>
      <vt:lpstr>Актуальность темы исследования:</vt:lpstr>
      <vt:lpstr>Объект исследования:</vt:lpstr>
      <vt:lpstr>Гипотеза:</vt:lpstr>
      <vt:lpstr>Способы  решения задач на смеси и сплавы</vt:lpstr>
      <vt:lpstr>табличный</vt:lpstr>
      <vt:lpstr>Метод «чаш»</vt:lpstr>
      <vt:lpstr>Задача: В 100г 20%-ного раствора соли добавили 300г её 10%-ного раствора. Определите процентную концентрацию раствора.</vt:lpstr>
      <vt:lpstr>алгебраический метод</vt:lpstr>
      <vt:lpstr>Презентация PowerPoint</vt:lpstr>
      <vt:lpstr>Задача: В 100г 20%-ного раствора соли добавили 300г её 10%-ного раствора. Определите процентную концентрацию раствора.</vt:lpstr>
      <vt:lpstr>Метод «рыбки»</vt:lpstr>
      <vt:lpstr>Метод подобия треугольников</vt:lpstr>
      <vt:lpstr>Анкетирование учащихся 7 – 8 классов</vt:lpstr>
      <vt:lpstr>Анкетирование учащихся 9 класса</vt:lpstr>
      <vt:lpstr>Положительные стороны и недостатки</vt:lpstr>
      <vt:lpstr>Вывод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kab_104</dc:creator>
  <cp:lastModifiedBy>галина</cp:lastModifiedBy>
  <cp:revision>66</cp:revision>
  <dcterms:created xsi:type="dcterms:W3CDTF">2018-03-29T03:42:47Z</dcterms:created>
  <dcterms:modified xsi:type="dcterms:W3CDTF">2023-04-10T20:55:03Z</dcterms:modified>
  <cp:version>0906.0100.01</cp:version>
</cp:coreProperties>
</file>