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4" r:id="rId3"/>
    <p:sldId id="275" r:id="rId4"/>
    <p:sldId id="276" r:id="rId5"/>
    <p:sldId id="277" r:id="rId6"/>
    <p:sldId id="281" r:id="rId7"/>
    <p:sldId id="278" r:id="rId8"/>
    <p:sldId id="257" r:id="rId9"/>
    <p:sldId id="258" r:id="rId10"/>
    <p:sldId id="272" r:id="rId11"/>
    <p:sldId id="259" r:id="rId12"/>
    <p:sldId id="260" r:id="rId13"/>
    <p:sldId id="271" r:id="rId14"/>
    <p:sldId id="279" r:id="rId15"/>
    <p:sldId id="280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652" autoAdjust="0"/>
  </p:normalViewPr>
  <p:slideViewPr>
    <p:cSldViewPr snapToGrid="0">
      <p:cViewPr varScale="1">
        <p:scale>
          <a:sx n="108" d="100"/>
          <a:sy n="108" d="100"/>
        </p:scale>
        <p:origin x="-53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10/31/2022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11" Type="http://schemas.openxmlformats.org/officeDocument/2006/relationships/image" Target="../media/image12.jpeg"/><Relationship Id="rId5" Type="http://schemas.openxmlformats.org/officeDocument/2006/relationships/image" Target="../media/image8.jpeg"/><Relationship Id="rId10" Type="http://schemas.openxmlformats.org/officeDocument/2006/relationships/image" Target="../media/image11.jpeg"/><Relationship Id="rId4" Type="http://schemas.openxmlformats.org/officeDocument/2006/relationships/image" Target="../media/image6.emf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0620D3-4F10-462B-B2CD-823F20869B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7201" y="643467"/>
            <a:ext cx="7840132" cy="220879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проектной деятельности учащихся в условиях общеобразовательной организации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соответствии с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требованиями ФГОС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0FE1028-26EE-4739-ABFD-722B700A12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07310" y="4198846"/>
            <a:ext cx="5781490" cy="172174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Кудрявцева Юлия Николаевна, </a:t>
            </a:r>
            <a:r>
              <a:rPr lang="ru-RU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учитель географии; </a:t>
            </a:r>
          </a:p>
          <a:p>
            <a:pPr>
              <a:spcBef>
                <a:spcPts val="0"/>
              </a:spcBef>
            </a:pPr>
            <a:r>
              <a:rPr lang="ru-RU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Соловьева </a:t>
            </a:r>
            <a:r>
              <a:rPr lang="ru-RU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Марина Владимировна,</a:t>
            </a:r>
            <a:r>
              <a:rPr lang="ru-RU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spcBef>
                <a:spcPts val="0"/>
              </a:spcBef>
            </a:pPr>
            <a:r>
              <a:rPr lang="ru-RU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учитель биологии </a:t>
            </a:r>
            <a:r>
              <a:rPr lang="ru-RU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 начальных классов </a:t>
            </a: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МБОУ </a:t>
            </a:r>
            <a:r>
              <a:rPr lang="ru-RU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г. Иркутска СОШ №75</a:t>
            </a:r>
          </a:p>
        </p:txBody>
      </p:sp>
      <p:pic>
        <p:nvPicPr>
          <p:cNvPr id="5" name="Рисунок 3">
            <a:extLst>
              <a:ext uri="{FF2B5EF4-FFF2-40B4-BE49-F238E27FC236}">
                <a16:creationId xmlns="" xmlns:a16="http://schemas.microsoft.com/office/drawing/2014/main" id="{819FD724-A37B-4C18-9A6A-842D80ED3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038" y="3143595"/>
            <a:ext cx="3897385" cy="2944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1">
            <a:extLst>
              <a:ext uri="{FF2B5EF4-FFF2-40B4-BE49-F238E27FC236}">
                <a16:creationId xmlns="" xmlns:a16="http://schemas.microsoft.com/office/drawing/2014/main" id="{157BB9C1-E91F-4283-BC78-CD4D9D358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15077"/>
            <a:ext cx="4067198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90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DE52FD9-D1C6-4785-85FF-60363E8BA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319463" y="-719138"/>
            <a:ext cx="6391274" cy="842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30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5F7A6FC-4024-471A-A71F-2C934792A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889233"/>
            <a:ext cx="8915400" cy="502198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sz="2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Критерии оценивания выполненных проектов включают в себя: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логичность и целостность проекта;</a:t>
            </a:r>
          </a:p>
          <a:p>
            <a:pPr lvl="0">
              <a:spcBef>
                <a:spcPts val="0"/>
              </a:spcBef>
            </a:pPr>
            <a:r>
              <a:rPr lang="ru-RU" sz="2800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достоверность </a:t>
            </a: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использованных средств и способов создания проекта;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представление результатов разработки проекта;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оформление проекта;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представление готового проекта;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оценка результатов деятельности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35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ED94967-A7FF-494E-BC58-357CCE7EB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624111"/>
            <a:ext cx="8915400" cy="5287111"/>
          </a:xfrm>
        </p:spPr>
        <p:txBody>
          <a:bodyPr>
            <a:noAutofit/>
          </a:bodyPr>
          <a:lstStyle/>
          <a:p>
            <a:pPr marL="0" indent="355600" algn="just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Защита 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ИИП носит открытый характер и осуществляется в процессе специально организованной деятельности комиссии или на </a:t>
            </a: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школьной 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научно-практической конференции</a:t>
            </a: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355600" algn="just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желанию учащегося в качестве результата может быть использована внешняя оценка проектной деятельности. Такое решение принимает комиссия школы при предъявлении учащимся заявления и копий грамот и дипломов, полученных при защите проекта на конференциях различного уровня. При такой системе оценивания обязательным условием является предоставление внешней рецензии на представляемый к защите проект.</a:t>
            </a:r>
          </a:p>
          <a:p>
            <a:pPr marL="0" indent="355600" algn="just">
              <a:spcBef>
                <a:spcPts val="0"/>
              </a:spcBef>
              <a:buNone/>
            </a:pPr>
            <a:endParaRPr lang="ru-RU" sz="2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28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8A672D63-1EF4-4012-875D-2B6AA8822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188913"/>
            <a:ext cx="8891588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4">
            <a:extLst>
              <a:ext uri="{FF2B5EF4-FFF2-40B4-BE49-F238E27FC236}">
                <a16:creationId xmlns="" xmlns:a16="http://schemas.microsoft.com/office/drawing/2014/main" id="{0448B6FC-2A18-4315-BD82-E83BC030B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2924175"/>
            <a:ext cx="2232025" cy="313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3BAD0EB2-EF90-41F4-BFFC-DA274BD20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6" y="2924176"/>
            <a:ext cx="5040313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7">
            <a:extLst>
              <a:ext uri="{FF2B5EF4-FFF2-40B4-BE49-F238E27FC236}">
                <a16:creationId xmlns="" xmlns:a16="http://schemas.microsoft.com/office/drawing/2014/main" id="{4C72D269-8875-43BF-B6A0-7E67327B6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4221164"/>
            <a:ext cx="295275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323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-592667"/>
            <a:ext cx="8911687" cy="18626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406400"/>
            <a:ext cx="8915400" cy="5504822"/>
          </a:xfrm>
        </p:spPr>
        <p:txBody>
          <a:bodyPr/>
          <a:lstStyle/>
          <a:p>
            <a:pPr algn="just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Формированию у учащихся интереса к проектно-исследовательской, мотивации к природоохранной и краеведческой деятельности способствует так же включение в течение многих лет в учебный план школы учебных курсов «</a:t>
            </a:r>
            <a:r>
              <a:rPr lang="ru-RU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Байкаловедение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«</a:t>
            </a:r>
            <a:r>
              <a:rPr lang="ru-RU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Иркутсковедение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«Экология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родного края», «Краеведение». 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532" y="2311400"/>
            <a:ext cx="7738533" cy="431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71" y="2438400"/>
            <a:ext cx="2870729" cy="3572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30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-431800"/>
            <a:ext cx="8911687" cy="37253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304800"/>
            <a:ext cx="8915400" cy="5606422"/>
          </a:xfrm>
        </p:spPr>
        <p:txBody>
          <a:bodyPr/>
          <a:lstStyle/>
          <a:p>
            <a:pPr algn="just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организации проектной деятельности в школе сформировалось ещё одно направление: социальные проекты, в реализации которых совместно с нами участвуют разные партнёры. Некоторые из этих проектов: «Экологическое состояние реки Большая </a:t>
            </a:r>
            <a:r>
              <a:rPr lang="ru-RU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Кузьмиха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«Школьная экологическая тропа: от идеи до проекта», «Родник как природная среда обитания», «Школьный </a:t>
            </a:r>
            <a:r>
              <a:rPr lang="ru-RU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эковолонтёрский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отряд», «Двойной подвиг десантников», «Одна из многих… Единственная из  всех…» и др.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973737"/>
            <a:ext cx="26670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90" y="651933"/>
            <a:ext cx="2524316" cy="182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996" y="3147038"/>
            <a:ext cx="3685376" cy="2075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133" y="4769552"/>
            <a:ext cx="3248025" cy="1828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933" y="4374337"/>
            <a:ext cx="3345392" cy="2367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185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7550775-0370-4B09-A605-55A1EC941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971550"/>
            <a:ext cx="8915400" cy="4939672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9882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2592925" y="-694268"/>
            <a:ext cx="8911687" cy="13546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87867"/>
            <a:ext cx="8915400" cy="5623355"/>
          </a:xfrm>
        </p:spPr>
        <p:txBody>
          <a:bodyPr/>
          <a:lstStyle/>
          <a:p>
            <a:pPr algn="just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Конечная цель обучения в школе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научить ученика адаптироваться к жизни на основе полученных знаний и </a:t>
            </a:r>
            <a:r>
              <a:rPr lang="ru-RU" sz="2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метапредметных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умений. </a:t>
            </a:r>
            <a:endParaRPr lang="ru-RU" sz="2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Достичь цели можно различными средствами, в том числе, внедряя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исследовательские и проектные технологии обучения. </a:t>
            </a:r>
          </a:p>
          <a:p>
            <a:pPr algn="just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Проектная деятельность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учащимся приобретать знания, которые не достигались бы при традиционных методах обучения, помогает связать то новое, что они узнают, с чем – то знакомым и понятным из реальной жизни, способствует формированию позитивной социализации школьника.</a:t>
            </a:r>
          </a:p>
          <a:p>
            <a:pPr algn="just"/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нашей школе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сформирована и функционирует система проектной деятельн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ости с учетом возрастных особенностей школьников разных уровней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289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2592925" y="0"/>
            <a:ext cx="8911687" cy="6241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812800"/>
            <a:ext cx="8915400" cy="5098422"/>
          </a:xfrm>
        </p:spPr>
        <p:txBody>
          <a:bodyPr/>
          <a:lstStyle/>
          <a:p>
            <a:pPr marL="0" indent="355600" algn="just"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выполнения младшими школьниками учебных и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внеучебных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проектов им необходим определённый первоначальный багаж знаний, умений и навыков в сфере различных предметов, включающий:</a:t>
            </a:r>
          </a:p>
          <a:p>
            <a:pPr lvl="0" algn="just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коммуникативные умения (данные умения можно и нужно формировать у младших школьников с первых дней обучения);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специальные проектные умения. </a:t>
            </a:r>
            <a:endParaRPr lang="ru-RU" sz="2400" b="1" i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just"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Первоначально каждое из названных проектных умений следует формировать отдельно, в процессе решения различных учебных задач.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41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2609858" y="-592667"/>
            <a:ext cx="8911687" cy="27697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694267"/>
            <a:ext cx="8915400" cy="5216955"/>
          </a:xfrm>
        </p:spPr>
        <p:txBody>
          <a:bodyPr>
            <a:normAutofit fontScale="92500" lnSpcReduction="10000"/>
          </a:bodyPr>
          <a:lstStyle/>
          <a:p>
            <a:pPr marL="0" indent="355600" algn="just"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этой целью учителя начальных классов используют приемы, которые органично вписываются в учебный процесс и могут применяться на уроках по разным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дисциплинам.</a:t>
            </a:r>
          </a:p>
          <a:p>
            <a:pPr marL="0" indent="355600"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качестве третьего компонента готовности младших школьников к эффективной проектной деятельности выступают 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рефлексивные умения.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355600" algn="just">
              <a:buNone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Таким образом, в течение первого года обучения ведётся подготовительная работа к вовлечению младших школьников в проектную деятельность.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355600" algn="just">
              <a:buNone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 второго года обучения в часть учебного плана, формируемую участниками образовательных отношений, вводится час учебного курса «Проектная деятельность», обучение по которому продолжается в третьем и четвёртом классах.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355600" algn="just">
              <a:buNone/>
            </a:pP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6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5192" y="-1964266"/>
            <a:ext cx="8911687" cy="161809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304799"/>
            <a:ext cx="8915400" cy="6180667"/>
          </a:xfrm>
        </p:spPr>
        <p:txBody>
          <a:bodyPr/>
          <a:lstStyle/>
          <a:p>
            <a:pPr algn="just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 учащиеся 2-4 классов представляют свои работы на традиционной общешкольной НПК «Мне это интересно…», приобретая тем самым опыт публичного выступления. </a:t>
            </a:r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Самые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удачные работы рекомендуются к представлению на НПК младших школьников «Ступеньки открытий», «Самое доброе исследование». Творческие работы ежегодно представляем на конкурсы в рамках марафона «Созвездия Байкала».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12" y="1357841"/>
            <a:ext cx="2592228" cy="3161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621" y="2938463"/>
            <a:ext cx="5254625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040" y="3896784"/>
            <a:ext cx="3395663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69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464330"/>
              </p:ext>
            </p:extLst>
          </p:nvPr>
        </p:nvGraphicFramePr>
        <p:xfrm>
          <a:off x="3288625" y="224896"/>
          <a:ext cx="2584752" cy="3540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Acrobat Document" r:id="rId3" imgW="5667198" imgH="8020037" progId="AcroExch.Document.DC">
                  <p:embed/>
                </p:oleObj>
              </mc:Choice>
              <mc:Fallback>
                <p:oleObj name="Acrobat Document" r:id="rId3" imgW="5667198" imgH="802003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8625" y="224896"/>
                        <a:ext cx="2584752" cy="3540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5" descr="D:\+++ПрИсРаб\в печать\1 экз\Мишарин Т.  Грамот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475" y="537882"/>
            <a:ext cx="2504859" cy="349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+++ПрИсРаб\в печать\1 экз\Зеленковой Арине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417" y="3781274"/>
            <a:ext cx="3434826" cy="270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015399"/>
              </p:ext>
            </p:extLst>
          </p:nvPr>
        </p:nvGraphicFramePr>
        <p:xfrm>
          <a:off x="406835" y="3389808"/>
          <a:ext cx="2515659" cy="3158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Acrobat Document" r:id="rId7" imgW="5667198" imgH="8020037" progId="AcroExch.Document.DC">
                  <p:embed/>
                </p:oleObj>
              </mc:Choice>
              <mc:Fallback>
                <p:oleObj name="Acrobat Document" r:id="rId7" imgW="5667198" imgH="802003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6835" y="3389808"/>
                        <a:ext cx="2515659" cy="3158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47" y="1277635"/>
            <a:ext cx="2562903" cy="1708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Grp="1" noChangeAspect="1" noChangeArrowheads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937" y="704603"/>
            <a:ext cx="2888628" cy="228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034" y="4318081"/>
            <a:ext cx="2443869" cy="1629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868" y="4318081"/>
            <a:ext cx="2510952" cy="192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34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2592925" y="-491067"/>
            <a:ext cx="8911687" cy="1016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5230" y="406400"/>
            <a:ext cx="8339381" cy="5140755"/>
          </a:xfrm>
        </p:spPr>
        <p:txBody>
          <a:bodyPr/>
          <a:lstStyle/>
          <a:p>
            <a:pPr algn="just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втором уровне образования учащимся предоставляется выбор предметных областей и направленностей также через учебный план школы, систему внеурочной деятельности и дополнительного образования. В параллелях классов формируются </a:t>
            </a:r>
            <a:r>
              <a:rPr lang="ru-RU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межклассные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группы разной предметной направленности, в которых учащиеся могут определиться с направленностью проекта, выбрать руководителя и тему проекта. С пятого по седьмой классы учащиеся работают как над индивидуальными, так и парными или групповыми проектами. Такое сотрудничество формирует уверенность, снижает тревожность ученика. Проектные работы так же представляются на общешкольной НПК, ежегодно проходящей в школе в марте-апреле месяцах.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006" y="4809393"/>
            <a:ext cx="2906753" cy="19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49" y="3824655"/>
            <a:ext cx="3049347" cy="250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28" y="1073437"/>
            <a:ext cx="2560188" cy="2170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59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50EF620-471B-41C0-B7E5-EA420A89A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0573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B743872-4B6E-4CC6-ADA1-29EB045EE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132514"/>
            <a:ext cx="8459089" cy="477870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Для учащихся, завершающих освоение образовательной программы основного общего образования, является обязательным выполнение и защита итогового индивидуального проекта (ИИП).</a:t>
            </a:r>
          </a:p>
          <a:p>
            <a:pPr algn="just"/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 заключительном этапе основного общего образования </a:t>
            </a: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(8-9 </a:t>
            </a:r>
            <a:r>
              <a:rPr lang="ru-RU" sz="24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кл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.) каждый учащийся МБОУ города Иркутска СОШ №75 обязан выполнить итоговый индивидуальный проект. </a:t>
            </a:r>
          </a:p>
          <a:p>
            <a:pPr algn="just"/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Проект может носить предметную, метапредметную, межпредметную направленность. </a:t>
            </a:r>
          </a:p>
          <a:p>
            <a:pPr algn="just"/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Руководителем проекта может являться учитель - предметник, классный руководитель, педагог дополнительного образования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6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3F122B9-5867-4F1B-B488-01E842121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224792"/>
            <a:ext cx="8915400" cy="468642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 настоящее время в школе разработаны и используются методические рекомендации по оформлению, структуре ИИП, включающие: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последовательность работы над индивидуальным проектом;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требования к структуре и содержанию учебного проекта;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требования к оформлению проекта;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требования к оформлению списка использованных информационных источников.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027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831</TotalTime>
  <Words>777</Words>
  <Application>Microsoft Office PowerPoint</Application>
  <PresentationFormat>Произвольный</PresentationFormat>
  <Paragraphs>47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Легкий дым</vt:lpstr>
      <vt:lpstr>Acrobat Document</vt:lpstr>
      <vt:lpstr>Организация проектной деятельности учащихся в условиях общеобразовательной организации  в соответствии с требованиями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оценивания школьных исследовательских проектов  в МБОУ г. Иркутска СОШ №75</dc:title>
  <dc:creator>Вход</dc:creator>
  <cp:lastModifiedBy>User</cp:lastModifiedBy>
  <cp:revision>61</cp:revision>
  <dcterms:created xsi:type="dcterms:W3CDTF">2021-01-12T03:43:20Z</dcterms:created>
  <dcterms:modified xsi:type="dcterms:W3CDTF">2022-10-31T18:15:35Z</dcterms:modified>
</cp:coreProperties>
</file>