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2" r:id="rId8"/>
    <p:sldId id="265" r:id="rId9"/>
    <p:sldId id="261" r:id="rId10"/>
    <p:sldId id="263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79774876741" initials="7" lastIdx="1" clrIdx="0">
    <p:extLst>
      <p:ext uri="{19B8F6BF-5375-455C-9EA6-DF929625EA0E}">
        <p15:presenceInfo xmlns:p15="http://schemas.microsoft.com/office/powerpoint/2012/main" userId="77418a49f54885f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1FAA85-33D2-4BB9-A6D3-1A0CC5E3B6BA}" type="doc">
      <dgm:prSet loTypeId="urn:microsoft.com/office/officeart/2005/8/layout/orgChart1" loCatId="hierarchy" qsTypeId="urn:microsoft.com/office/officeart/2005/8/quickstyle/3d4" qsCatId="3D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8C1AD33D-E40E-49B3-B080-D8EC1DDD1C47}">
      <dgm:prSet phldrT="[Текст]" custT="1"/>
      <dgm:spPr/>
      <dgm:t>
        <a:bodyPr/>
        <a:lstStyle/>
        <a:p>
          <a:pPr algn="ctr"/>
          <a:r>
            <a:rPr lang="ru-RU" sz="4400" dirty="0"/>
            <a:t>Критика семейного образования </a:t>
          </a:r>
        </a:p>
      </dgm:t>
    </dgm:pt>
    <dgm:pt modelId="{D780F53C-E5D5-4EE9-9295-E36033A7EACF}" type="parTrans" cxnId="{214A87DE-D30A-4D18-A221-EF597BFD60B2}">
      <dgm:prSet/>
      <dgm:spPr/>
      <dgm:t>
        <a:bodyPr/>
        <a:lstStyle/>
        <a:p>
          <a:endParaRPr lang="ru-RU"/>
        </a:p>
      </dgm:t>
    </dgm:pt>
    <dgm:pt modelId="{6251D8AE-8197-40A6-BD0E-B87F29D82DC4}" type="sibTrans" cxnId="{214A87DE-D30A-4D18-A221-EF597BFD60B2}">
      <dgm:prSet/>
      <dgm:spPr/>
      <dgm:t>
        <a:bodyPr/>
        <a:lstStyle/>
        <a:p>
          <a:endParaRPr lang="ru-RU"/>
        </a:p>
      </dgm:t>
    </dgm:pt>
    <dgm:pt modelId="{F131C081-0EB2-4D97-8C00-3FE7A4A4DBD8}">
      <dgm:prSet phldrT="[Текст]" custT="1"/>
      <dgm:spPr/>
      <dgm:t>
        <a:bodyPr/>
        <a:lstStyle/>
        <a:p>
          <a:r>
            <a:rPr lang="ru-RU" sz="2800" dirty="0">
              <a:solidFill>
                <a:srgbClr val="22222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</a:t>
          </a:r>
          <a:r>
            <a:rPr lang="ru-RU" sz="2800" b="0" i="0" dirty="0">
              <a:solidFill>
                <a:srgbClr val="22222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изкий уровень социализации на семейном обучении</a:t>
          </a:r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E6C141F-A511-4D5F-B8D0-EAF06BF8D3EB}" type="parTrans" cxnId="{E34DE478-14F1-406A-97DD-6B7A301B4FAF}">
      <dgm:prSet/>
      <dgm:spPr/>
      <dgm:t>
        <a:bodyPr/>
        <a:lstStyle/>
        <a:p>
          <a:endParaRPr lang="ru-RU"/>
        </a:p>
      </dgm:t>
    </dgm:pt>
    <dgm:pt modelId="{5B91BCCA-C5BC-43D5-AFC2-F8187F50355C}" type="sibTrans" cxnId="{E34DE478-14F1-406A-97DD-6B7A301B4FAF}">
      <dgm:prSet/>
      <dgm:spPr/>
      <dgm:t>
        <a:bodyPr/>
        <a:lstStyle/>
        <a:p>
          <a:endParaRPr lang="ru-RU"/>
        </a:p>
      </dgm:t>
    </dgm:pt>
    <dgm:pt modelId="{6E375396-405D-4059-BF69-20A9B1429826}">
      <dgm:prSet phldrT="[Текст]" custT="1"/>
      <dgm:spPr/>
      <dgm:t>
        <a:bodyPr/>
        <a:lstStyle/>
        <a:p>
          <a:r>
            <a:rPr lang="ru-RU" sz="2800" dirty="0">
              <a:solidFill>
                <a:srgbClr val="22222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</a:t>
          </a:r>
          <a:r>
            <a:rPr lang="ru-RU" sz="2800" b="0" i="0" dirty="0">
              <a:solidFill>
                <a:srgbClr val="22222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изкий уровень педагогической компетентности родителей</a:t>
          </a:r>
        </a:p>
      </dgm:t>
    </dgm:pt>
    <dgm:pt modelId="{729B788D-D056-474B-BAB0-D27A414C8DC0}" type="parTrans" cxnId="{BF55E745-84DB-4782-9EDE-8404A265230E}">
      <dgm:prSet/>
      <dgm:spPr/>
      <dgm:t>
        <a:bodyPr/>
        <a:lstStyle/>
        <a:p>
          <a:endParaRPr lang="ru-RU"/>
        </a:p>
      </dgm:t>
    </dgm:pt>
    <dgm:pt modelId="{0A419349-3A8A-4455-A063-FD93747F9D96}" type="sibTrans" cxnId="{BF55E745-84DB-4782-9EDE-8404A265230E}">
      <dgm:prSet/>
      <dgm:spPr/>
      <dgm:t>
        <a:bodyPr/>
        <a:lstStyle/>
        <a:p>
          <a:endParaRPr lang="ru-RU"/>
        </a:p>
      </dgm:t>
    </dgm:pt>
    <dgm:pt modelId="{34C17D99-343E-476A-8A8F-1382F5B860C3}" type="pres">
      <dgm:prSet presAssocID="{481FAA85-33D2-4BB9-A6D3-1A0CC5E3B6B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5F51525-4D19-4469-ACAD-6DCF8AE0F872}" type="pres">
      <dgm:prSet presAssocID="{8C1AD33D-E40E-49B3-B080-D8EC1DDD1C47}" presName="hierRoot1" presStyleCnt="0">
        <dgm:presLayoutVars>
          <dgm:hierBranch val="init"/>
        </dgm:presLayoutVars>
      </dgm:prSet>
      <dgm:spPr/>
    </dgm:pt>
    <dgm:pt modelId="{EAC89D7C-6F65-41EC-AF9E-CEE9F3E960EB}" type="pres">
      <dgm:prSet presAssocID="{8C1AD33D-E40E-49B3-B080-D8EC1DDD1C47}" presName="rootComposite1" presStyleCnt="0"/>
      <dgm:spPr/>
    </dgm:pt>
    <dgm:pt modelId="{E27535A1-898D-45C2-9232-27944D0F2CAD}" type="pres">
      <dgm:prSet presAssocID="{8C1AD33D-E40E-49B3-B080-D8EC1DDD1C47}" presName="rootText1" presStyleLbl="node0" presStyleIdx="0" presStyleCnt="1" custScaleX="221405" custScaleY="88656" custLinFactNeighborX="-841" custLinFactNeighborY="-53587">
        <dgm:presLayoutVars>
          <dgm:chPref val="3"/>
        </dgm:presLayoutVars>
      </dgm:prSet>
      <dgm:spPr/>
    </dgm:pt>
    <dgm:pt modelId="{211BEF1D-0A8C-4DA4-8832-A4B97106456E}" type="pres">
      <dgm:prSet presAssocID="{8C1AD33D-E40E-49B3-B080-D8EC1DDD1C47}" presName="rootConnector1" presStyleLbl="node1" presStyleIdx="0" presStyleCnt="0"/>
      <dgm:spPr/>
    </dgm:pt>
    <dgm:pt modelId="{04C07844-38FA-49EE-AF84-E25AD910819C}" type="pres">
      <dgm:prSet presAssocID="{8C1AD33D-E40E-49B3-B080-D8EC1DDD1C47}" presName="hierChild2" presStyleCnt="0"/>
      <dgm:spPr/>
    </dgm:pt>
    <dgm:pt modelId="{2A7A4BB0-9666-4E39-9A40-B5C046B2B0CE}" type="pres">
      <dgm:prSet presAssocID="{FE6C141F-A511-4D5F-B8D0-EAF06BF8D3EB}" presName="Name37" presStyleLbl="parChTrans1D2" presStyleIdx="0" presStyleCnt="2"/>
      <dgm:spPr/>
    </dgm:pt>
    <dgm:pt modelId="{CCA33A34-4A8A-4DC0-88D9-6186D5D34FEE}" type="pres">
      <dgm:prSet presAssocID="{F131C081-0EB2-4D97-8C00-3FE7A4A4DBD8}" presName="hierRoot2" presStyleCnt="0">
        <dgm:presLayoutVars>
          <dgm:hierBranch val="init"/>
        </dgm:presLayoutVars>
      </dgm:prSet>
      <dgm:spPr/>
    </dgm:pt>
    <dgm:pt modelId="{59C9BC1A-0B22-4F69-905E-7D03F58F55CE}" type="pres">
      <dgm:prSet presAssocID="{F131C081-0EB2-4D97-8C00-3FE7A4A4DBD8}" presName="rootComposite" presStyleCnt="0"/>
      <dgm:spPr/>
    </dgm:pt>
    <dgm:pt modelId="{96147191-617F-4659-82C1-AE8C8F69F11B}" type="pres">
      <dgm:prSet presAssocID="{F131C081-0EB2-4D97-8C00-3FE7A4A4DBD8}" presName="rootText" presStyleLbl="node2" presStyleIdx="0" presStyleCnt="2" custScaleX="88481" custScaleY="89355">
        <dgm:presLayoutVars>
          <dgm:chPref val="3"/>
        </dgm:presLayoutVars>
      </dgm:prSet>
      <dgm:spPr/>
    </dgm:pt>
    <dgm:pt modelId="{9CD05D26-84B8-4BB4-92EC-316FFFEC8243}" type="pres">
      <dgm:prSet presAssocID="{F131C081-0EB2-4D97-8C00-3FE7A4A4DBD8}" presName="rootConnector" presStyleLbl="node2" presStyleIdx="0" presStyleCnt="2"/>
      <dgm:spPr/>
    </dgm:pt>
    <dgm:pt modelId="{84EFC770-9660-4216-B8C3-7C2C8638B08F}" type="pres">
      <dgm:prSet presAssocID="{F131C081-0EB2-4D97-8C00-3FE7A4A4DBD8}" presName="hierChild4" presStyleCnt="0"/>
      <dgm:spPr/>
    </dgm:pt>
    <dgm:pt modelId="{0C13784A-A7F0-4AF6-A664-8E308FB2D84E}" type="pres">
      <dgm:prSet presAssocID="{F131C081-0EB2-4D97-8C00-3FE7A4A4DBD8}" presName="hierChild5" presStyleCnt="0"/>
      <dgm:spPr/>
    </dgm:pt>
    <dgm:pt modelId="{BE182A0E-7A0A-4ED3-BFF8-C1E49D70096C}" type="pres">
      <dgm:prSet presAssocID="{729B788D-D056-474B-BAB0-D27A414C8DC0}" presName="Name37" presStyleLbl="parChTrans1D2" presStyleIdx="1" presStyleCnt="2"/>
      <dgm:spPr/>
    </dgm:pt>
    <dgm:pt modelId="{E0F8A1F3-8EA5-4AEA-AF86-5D25188A09E9}" type="pres">
      <dgm:prSet presAssocID="{6E375396-405D-4059-BF69-20A9B1429826}" presName="hierRoot2" presStyleCnt="0">
        <dgm:presLayoutVars>
          <dgm:hierBranch val="init"/>
        </dgm:presLayoutVars>
      </dgm:prSet>
      <dgm:spPr/>
    </dgm:pt>
    <dgm:pt modelId="{613901D7-281B-41D6-A747-9CA4190D2970}" type="pres">
      <dgm:prSet presAssocID="{6E375396-405D-4059-BF69-20A9B1429826}" presName="rootComposite" presStyleCnt="0"/>
      <dgm:spPr/>
    </dgm:pt>
    <dgm:pt modelId="{5DE7A5AA-3CBE-4348-9CE3-77204ED4D5E5}" type="pres">
      <dgm:prSet presAssocID="{6E375396-405D-4059-BF69-20A9B1429826}" presName="rootText" presStyleLbl="node2" presStyleIdx="1" presStyleCnt="2" custScaleX="92184" custScaleY="90738">
        <dgm:presLayoutVars>
          <dgm:chPref val="3"/>
        </dgm:presLayoutVars>
      </dgm:prSet>
      <dgm:spPr/>
    </dgm:pt>
    <dgm:pt modelId="{E7E01CB7-3DB1-41EA-9FBB-FC367700D6EC}" type="pres">
      <dgm:prSet presAssocID="{6E375396-405D-4059-BF69-20A9B1429826}" presName="rootConnector" presStyleLbl="node2" presStyleIdx="1" presStyleCnt="2"/>
      <dgm:spPr/>
    </dgm:pt>
    <dgm:pt modelId="{4CBFCBB9-FBFE-4673-9AD9-7332EBBB940E}" type="pres">
      <dgm:prSet presAssocID="{6E375396-405D-4059-BF69-20A9B1429826}" presName="hierChild4" presStyleCnt="0"/>
      <dgm:spPr/>
    </dgm:pt>
    <dgm:pt modelId="{6709CBFF-64F1-4A23-A20D-3FECD015F187}" type="pres">
      <dgm:prSet presAssocID="{6E375396-405D-4059-BF69-20A9B1429826}" presName="hierChild5" presStyleCnt="0"/>
      <dgm:spPr/>
    </dgm:pt>
    <dgm:pt modelId="{D6FAE934-B527-4FB5-B06D-6FF6BBE24827}" type="pres">
      <dgm:prSet presAssocID="{8C1AD33D-E40E-49B3-B080-D8EC1DDD1C47}" presName="hierChild3" presStyleCnt="0"/>
      <dgm:spPr/>
    </dgm:pt>
  </dgm:ptLst>
  <dgm:cxnLst>
    <dgm:cxn modelId="{28A4340E-F8B5-46A0-BD48-BDA8D5BDDA23}" type="presOf" srcId="{729B788D-D056-474B-BAB0-D27A414C8DC0}" destId="{BE182A0E-7A0A-4ED3-BFF8-C1E49D70096C}" srcOrd="0" destOrd="0" presId="urn:microsoft.com/office/officeart/2005/8/layout/orgChart1"/>
    <dgm:cxn modelId="{D4BFBC0E-D2DA-4DB6-8407-736F3AC04F13}" type="presOf" srcId="{F131C081-0EB2-4D97-8C00-3FE7A4A4DBD8}" destId="{9CD05D26-84B8-4BB4-92EC-316FFFEC8243}" srcOrd="1" destOrd="0" presId="urn:microsoft.com/office/officeart/2005/8/layout/orgChart1"/>
    <dgm:cxn modelId="{4095AE3E-A0CF-40D5-AE77-D49E7D421532}" type="presOf" srcId="{FE6C141F-A511-4D5F-B8D0-EAF06BF8D3EB}" destId="{2A7A4BB0-9666-4E39-9A40-B5C046B2B0CE}" srcOrd="0" destOrd="0" presId="urn:microsoft.com/office/officeart/2005/8/layout/orgChart1"/>
    <dgm:cxn modelId="{5388F25B-1BA7-4CDE-8B4C-6D4D5E5BCCDC}" type="presOf" srcId="{F131C081-0EB2-4D97-8C00-3FE7A4A4DBD8}" destId="{96147191-617F-4659-82C1-AE8C8F69F11B}" srcOrd="0" destOrd="0" presId="urn:microsoft.com/office/officeart/2005/8/layout/orgChart1"/>
    <dgm:cxn modelId="{BF55E745-84DB-4782-9EDE-8404A265230E}" srcId="{8C1AD33D-E40E-49B3-B080-D8EC1DDD1C47}" destId="{6E375396-405D-4059-BF69-20A9B1429826}" srcOrd="1" destOrd="0" parTransId="{729B788D-D056-474B-BAB0-D27A414C8DC0}" sibTransId="{0A419349-3A8A-4455-A063-FD93747F9D96}"/>
    <dgm:cxn modelId="{5E40C976-CE9A-45D6-BA01-3B5ECCE667DE}" type="presOf" srcId="{481FAA85-33D2-4BB9-A6D3-1A0CC5E3B6BA}" destId="{34C17D99-343E-476A-8A8F-1382F5B860C3}" srcOrd="0" destOrd="0" presId="urn:microsoft.com/office/officeart/2005/8/layout/orgChart1"/>
    <dgm:cxn modelId="{E34DE478-14F1-406A-97DD-6B7A301B4FAF}" srcId="{8C1AD33D-E40E-49B3-B080-D8EC1DDD1C47}" destId="{F131C081-0EB2-4D97-8C00-3FE7A4A4DBD8}" srcOrd="0" destOrd="0" parTransId="{FE6C141F-A511-4D5F-B8D0-EAF06BF8D3EB}" sibTransId="{5B91BCCA-C5BC-43D5-AFC2-F8187F50355C}"/>
    <dgm:cxn modelId="{9112747A-FD72-4013-8B94-24F425E1DA9D}" type="presOf" srcId="{8C1AD33D-E40E-49B3-B080-D8EC1DDD1C47}" destId="{E27535A1-898D-45C2-9232-27944D0F2CAD}" srcOrd="0" destOrd="0" presId="urn:microsoft.com/office/officeart/2005/8/layout/orgChart1"/>
    <dgm:cxn modelId="{BFE2EA7E-0BA3-47FE-A701-64413355D033}" type="presOf" srcId="{6E375396-405D-4059-BF69-20A9B1429826}" destId="{5DE7A5AA-3CBE-4348-9CE3-77204ED4D5E5}" srcOrd="0" destOrd="0" presId="urn:microsoft.com/office/officeart/2005/8/layout/orgChart1"/>
    <dgm:cxn modelId="{DA2ACFC4-EAE4-49A9-BA9C-CC1C9A87C3D3}" type="presOf" srcId="{6E375396-405D-4059-BF69-20A9B1429826}" destId="{E7E01CB7-3DB1-41EA-9FBB-FC367700D6EC}" srcOrd="1" destOrd="0" presId="urn:microsoft.com/office/officeart/2005/8/layout/orgChart1"/>
    <dgm:cxn modelId="{214A87DE-D30A-4D18-A221-EF597BFD60B2}" srcId="{481FAA85-33D2-4BB9-A6D3-1A0CC5E3B6BA}" destId="{8C1AD33D-E40E-49B3-B080-D8EC1DDD1C47}" srcOrd="0" destOrd="0" parTransId="{D780F53C-E5D5-4EE9-9295-E36033A7EACF}" sibTransId="{6251D8AE-8197-40A6-BD0E-B87F29D82DC4}"/>
    <dgm:cxn modelId="{582C76E9-17FB-476C-8B67-F494290CE85A}" type="presOf" srcId="{8C1AD33D-E40E-49B3-B080-D8EC1DDD1C47}" destId="{211BEF1D-0A8C-4DA4-8832-A4B97106456E}" srcOrd="1" destOrd="0" presId="urn:microsoft.com/office/officeart/2005/8/layout/orgChart1"/>
    <dgm:cxn modelId="{B7B54649-AA5C-42BD-BB09-A6D9D7CF5C12}" type="presParOf" srcId="{34C17D99-343E-476A-8A8F-1382F5B860C3}" destId="{A5F51525-4D19-4469-ACAD-6DCF8AE0F872}" srcOrd="0" destOrd="0" presId="urn:microsoft.com/office/officeart/2005/8/layout/orgChart1"/>
    <dgm:cxn modelId="{E2040B37-3EEB-40E6-B866-6950D91D8700}" type="presParOf" srcId="{A5F51525-4D19-4469-ACAD-6DCF8AE0F872}" destId="{EAC89D7C-6F65-41EC-AF9E-CEE9F3E960EB}" srcOrd="0" destOrd="0" presId="urn:microsoft.com/office/officeart/2005/8/layout/orgChart1"/>
    <dgm:cxn modelId="{2E4E475B-C190-496F-A333-D3349B9FDD38}" type="presParOf" srcId="{EAC89D7C-6F65-41EC-AF9E-CEE9F3E960EB}" destId="{E27535A1-898D-45C2-9232-27944D0F2CAD}" srcOrd="0" destOrd="0" presId="urn:microsoft.com/office/officeart/2005/8/layout/orgChart1"/>
    <dgm:cxn modelId="{552441A4-B8E5-4832-A711-38EACDFC716B}" type="presParOf" srcId="{EAC89D7C-6F65-41EC-AF9E-CEE9F3E960EB}" destId="{211BEF1D-0A8C-4DA4-8832-A4B97106456E}" srcOrd="1" destOrd="0" presId="urn:microsoft.com/office/officeart/2005/8/layout/orgChart1"/>
    <dgm:cxn modelId="{5CB99833-2EFE-408E-8789-7ECCA9B39B3D}" type="presParOf" srcId="{A5F51525-4D19-4469-ACAD-6DCF8AE0F872}" destId="{04C07844-38FA-49EE-AF84-E25AD910819C}" srcOrd="1" destOrd="0" presId="urn:microsoft.com/office/officeart/2005/8/layout/orgChart1"/>
    <dgm:cxn modelId="{37A9B22C-03B1-428B-9F96-81CFC23716E9}" type="presParOf" srcId="{04C07844-38FA-49EE-AF84-E25AD910819C}" destId="{2A7A4BB0-9666-4E39-9A40-B5C046B2B0CE}" srcOrd="0" destOrd="0" presId="urn:microsoft.com/office/officeart/2005/8/layout/orgChart1"/>
    <dgm:cxn modelId="{1B52143A-C44B-4F1C-8835-BD2CD95E7F2E}" type="presParOf" srcId="{04C07844-38FA-49EE-AF84-E25AD910819C}" destId="{CCA33A34-4A8A-4DC0-88D9-6186D5D34FEE}" srcOrd="1" destOrd="0" presId="urn:microsoft.com/office/officeart/2005/8/layout/orgChart1"/>
    <dgm:cxn modelId="{514BF60C-1284-46F3-8405-487DF2676D96}" type="presParOf" srcId="{CCA33A34-4A8A-4DC0-88D9-6186D5D34FEE}" destId="{59C9BC1A-0B22-4F69-905E-7D03F58F55CE}" srcOrd="0" destOrd="0" presId="urn:microsoft.com/office/officeart/2005/8/layout/orgChart1"/>
    <dgm:cxn modelId="{E8D74A6B-B644-447E-BB92-E574AB5A6C35}" type="presParOf" srcId="{59C9BC1A-0B22-4F69-905E-7D03F58F55CE}" destId="{96147191-617F-4659-82C1-AE8C8F69F11B}" srcOrd="0" destOrd="0" presId="urn:microsoft.com/office/officeart/2005/8/layout/orgChart1"/>
    <dgm:cxn modelId="{C930163D-0391-4301-97B8-93FE405A1644}" type="presParOf" srcId="{59C9BC1A-0B22-4F69-905E-7D03F58F55CE}" destId="{9CD05D26-84B8-4BB4-92EC-316FFFEC8243}" srcOrd="1" destOrd="0" presId="urn:microsoft.com/office/officeart/2005/8/layout/orgChart1"/>
    <dgm:cxn modelId="{8D01420B-FEE4-43C0-9590-C3FB0BAB8CBD}" type="presParOf" srcId="{CCA33A34-4A8A-4DC0-88D9-6186D5D34FEE}" destId="{84EFC770-9660-4216-B8C3-7C2C8638B08F}" srcOrd="1" destOrd="0" presId="urn:microsoft.com/office/officeart/2005/8/layout/orgChart1"/>
    <dgm:cxn modelId="{0E682931-974B-493E-BB16-80847A35AD3B}" type="presParOf" srcId="{CCA33A34-4A8A-4DC0-88D9-6186D5D34FEE}" destId="{0C13784A-A7F0-4AF6-A664-8E308FB2D84E}" srcOrd="2" destOrd="0" presId="urn:microsoft.com/office/officeart/2005/8/layout/orgChart1"/>
    <dgm:cxn modelId="{DCC9E558-F120-4344-AE91-003175CBD734}" type="presParOf" srcId="{04C07844-38FA-49EE-AF84-E25AD910819C}" destId="{BE182A0E-7A0A-4ED3-BFF8-C1E49D70096C}" srcOrd="2" destOrd="0" presId="urn:microsoft.com/office/officeart/2005/8/layout/orgChart1"/>
    <dgm:cxn modelId="{4095F2EF-CE66-4A8C-9D7F-6E32B86AE541}" type="presParOf" srcId="{04C07844-38FA-49EE-AF84-E25AD910819C}" destId="{E0F8A1F3-8EA5-4AEA-AF86-5D25188A09E9}" srcOrd="3" destOrd="0" presId="urn:microsoft.com/office/officeart/2005/8/layout/orgChart1"/>
    <dgm:cxn modelId="{2BA3CD5F-AC46-424A-AE10-65A02EEC126B}" type="presParOf" srcId="{E0F8A1F3-8EA5-4AEA-AF86-5D25188A09E9}" destId="{613901D7-281B-41D6-A747-9CA4190D2970}" srcOrd="0" destOrd="0" presId="urn:microsoft.com/office/officeart/2005/8/layout/orgChart1"/>
    <dgm:cxn modelId="{CBA8EB50-1FA9-40D1-A1EF-745E5B73B917}" type="presParOf" srcId="{613901D7-281B-41D6-A747-9CA4190D2970}" destId="{5DE7A5AA-3CBE-4348-9CE3-77204ED4D5E5}" srcOrd="0" destOrd="0" presId="urn:microsoft.com/office/officeart/2005/8/layout/orgChart1"/>
    <dgm:cxn modelId="{63886A57-6E65-4AD6-91F9-B2670EB4753F}" type="presParOf" srcId="{613901D7-281B-41D6-A747-9CA4190D2970}" destId="{E7E01CB7-3DB1-41EA-9FBB-FC367700D6EC}" srcOrd="1" destOrd="0" presId="urn:microsoft.com/office/officeart/2005/8/layout/orgChart1"/>
    <dgm:cxn modelId="{61FCFB68-BB09-454D-8A19-3582A0D165D8}" type="presParOf" srcId="{E0F8A1F3-8EA5-4AEA-AF86-5D25188A09E9}" destId="{4CBFCBB9-FBFE-4673-9AD9-7332EBBB940E}" srcOrd="1" destOrd="0" presId="urn:microsoft.com/office/officeart/2005/8/layout/orgChart1"/>
    <dgm:cxn modelId="{1368B91B-8E78-4DE7-A445-6DE2EDDDDD3B}" type="presParOf" srcId="{E0F8A1F3-8EA5-4AEA-AF86-5D25188A09E9}" destId="{6709CBFF-64F1-4A23-A20D-3FECD015F187}" srcOrd="2" destOrd="0" presId="urn:microsoft.com/office/officeart/2005/8/layout/orgChart1"/>
    <dgm:cxn modelId="{4B99A29B-83D5-4845-9B4F-7E8851C71D2E}" type="presParOf" srcId="{A5F51525-4D19-4469-ACAD-6DCF8AE0F872}" destId="{D6FAE934-B527-4FB5-B06D-6FF6BBE2482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182A0E-7A0A-4ED3-BFF8-C1E49D70096C}">
      <dsp:nvSpPr>
        <dsp:cNvPr id="0" name=""/>
        <dsp:cNvSpPr/>
      </dsp:nvSpPr>
      <dsp:spPr>
        <a:xfrm>
          <a:off x="4063992" y="1627322"/>
          <a:ext cx="2009582" cy="14483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62903"/>
              </a:lnTo>
              <a:lnTo>
                <a:pt x="2009582" y="1062903"/>
              </a:lnTo>
              <a:lnTo>
                <a:pt x="2009582" y="1448367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7A4BB0-9666-4E39-9A40-B5C046B2B0CE}">
      <dsp:nvSpPr>
        <dsp:cNvPr id="0" name=""/>
        <dsp:cNvSpPr/>
      </dsp:nvSpPr>
      <dsp:spPr>
        <a:xfrm>
          <a:off x="1986454" y="1627322"/>
          <a:ext cx="2077537" cy="1448367"/>
        </a:xfrm>
        <a:custGeom>
          <a:avLst/>
          <a:gdLst/>
          <a:ahLst/>
          <a:cxnLst/>
          <a:rect l="0" t="0" r="0" b="0"/>
          <a:pathLst>
            <a:path>
              <a:moveTo>
                <a:pt x="2077537" y="0"/>
              </a:moveTo>
              <a:lnTo>
                <a:pt x="2077537" y="1062903"/>
              </a:lnTo>
              <a:lnTo>
                <a:pt x="0" y="1062903"/>
              </a:lnTo>
              <a:lnTo>
                <a:pt x="0" y="1448367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7535A1-898D-45C2-9232-27944D0F2CAD}">
      <dsp:nvSpPr>
        <dsp:cNvPr id="0" name=""/>
        <dsp:cNvSpPr/>
      </dsp:nvSpPr>
      <dsp:spPr>
        <a:xfrm>
          <a:off x="0" y="0"/>
          <a:ext cx="8127985" cy="162732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400" kern="1200" dirty="0"/>
            <a:t>Критика семейного образования </a:t>
          </a:r>
        </a:p>
      </dsp:txBody>
      <dsp:txXfrm>
        <a:off x="0" y="0"/>
        <a:ext cx="8127985" cy="1627322"/>
      </dsp:txXfrm>
    </dsp:sp>
    <dsp:sp modelId="{96147191-617F-4659-82C1-AE8C8F69F11B}">
      <dsp:nvSpPr>
        <dsp:cNvPr id="0" name=""/>
        <dsp:cNvSpPr/>
      </dsp:nvSpPr>
      <dsp:spPr>
        <a:xfrm>
          <a:off x="362344" y="3075690"/>
          <a:ext cx="3248220" cy="164015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>
              <a:solidFill>
                <a:srgbClr val="22222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</a:t>
          </a:r>
          <a:r>
            <a:rPr lang="ru-RU" sz="2800" b="0" i="0" kern="1200" dirty="0">
              <a:solidFill>
                <a:srgbClr val="22222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изкий уровень социализации на семейном обучении</a:t>
          </a:r>
          <a:endParaRPr lang="ru-RU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62344" y="3075690"/>
        <a:ext cx="3248220" cy="1640152"/>
      </dsp:txXfrm>
    </dsp:sp>
    <dsp:sp modelId="{5DE7A5AA-3CBE-4348-9CE3-77204ED4D5E5}">
      <dsp:nvSpPr>
        <dsp:cNvPr id="0" name=""/>
        <dsp:cNvSpPr/>
      </dsp:nvSpPr>
      <dsp:spPr>
        <a:xfrm>
          <a:off x="4381494" y="3075690"/>
          <a:ext cx="3384161" cy="166553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>
              <a:solidFill>
                <a:srgbClr val="22222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</a:t>
          </a:r>
          <a:r>
            <a:rPr lang="ru-RU" sz="2800" b="0" i="0" kern="1200" dirty="0">
              <a:solidFill>
                <a:srgbClr val="22222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изкий уровень педагогической компетентности родителей</a:t>
          </a:r>
        </a:p>
      </dsp:txBody>
      <dsp:txXfrm>
        <a:off x="4381494" y="3075690"/>
        <a:ext cx="3384161" cy="16655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7/8/2023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7/8/2023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7/8/2023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7/8/2023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7/8/2023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7/8/2023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7/8/2023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7/8/2023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7/8/2023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7/8/2023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7/8/2023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7/8/2023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092FB1-BF57-214F-85DC-C2BD653DCB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23471" y="2164246"/>
            <a:ext cx="9068586" cy="2128551"/>
          </a:xfrm>
        </p:spPr>
        <p:txBody>
          <a:bodyPr/>
          <a:lstStyle/>
          <a:p>
            <a:r>
              <a:rPr lang="ru-RU" sz="4400" dirty="0">
                <a:solidFill>
                  <a:schemeClr val="accent2">
                    <a:lumMod val="50000"/>
                  </a:schemeClr>
                </a:solidFill>
                <a:latin typeface="Century" panose="020F0502020204030204" pitchFamily="34" charset="0"/>
                <a:cs typeface="BatangChe" panose="020B0604020202020204" pitchFamily="34" charset="0"/>
              </a:rPr>
              <a:t>Семейное образование: трудности и перспективы 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0BE81979-6204-AB7E-1A6B-0C95ABF087E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1807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701E69-C16C-714E-8A79-963B89C6D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428113"/>
            <a:ext cx="1005840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0" dirty="0">
                <a:solidFill>
                  <a:srgbClr val="656565"/>
                </a:solidFill>
                <a:effectLst/>
                <a:latin typeface="Georgia" panose="020F0502020204030204" pitchFamily="34" charset="0"/>
              </a:rPr>
              <a:t>Стать семьей благодаря семейному обучению</a:t>
            </a:r>
            <a:endParaRPr lang="ru-RU" b="0" i="0" dirty="0">
              <a:solidFill>
                <a:srgbClr val="656565"/>
              </a:solidFill>
              <a:effectLst/>
              <a:latin typeface="Georgia" panose="020F050202020403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9F650FB-0E74-1C4E-96C2-DA552C92EC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8910" y="3429000"/>
            <a:ext cx="10058400" cy="3931920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ru-RU" b="0" i="0" dirty="0">
                <a:solidFill>
                  <a:srgbClr val="333333"/>
                </a:solidFill>
                <a:effectLst/>
                <a:latin typeface="Georgia" panose="02040502050405020303" pitchFamily="18" charset="0"/>
              </a:rPr>
              <a:t>«Семейное образование — это не какое-нибудь отдельно взятое решение, но выбор всего направления жизни. Это то, что заставляет старших размышлять и искать, переустраивать себя самих. О нешкольной учебе детей не может идти речи, пока в доме не установлена положительная и плодотворная среда, пока нормой не стали тесные, дружеские отношения с родителем, самостоятельность и сотрудничество, настрой на получение конечного результата.»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b="0" i="0" dirty="0">
                <a:solidFill>
                  <a:srgbClr val="333333"/>
                </a:solidFill>
                <a:effectLst/>
                <a:latin typeface="Georgia" panose="02040502050405020303" pitchFamily="18" charset="0"/>
              </a:rPr>
              <a:t>«А что, если, в том и соль — чтобы домашней школе выступить заданием, позитивным вызовом, общим для всех? Дорогу осилит идущий, и самостоятельность и товарищество не берутся сами собой, из ниоткуда. Они зарождаются в самоопределении и развитии. Это достойная награда за месяцы и годы совместного труда.»</a:t>
            </a:r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1ECFF7-947B-4C4D-86DD-EB5728BD346B}"/>
              </a:ext>
            </a:extLst>
          </p:cNvPr>
          <p:cNvSpPr txBox="1"/>
          <p:nvPr/>
        </p:nvSpPr>
        <p:spPr>
          <a:xfrm>
            <a:off x="2407443" y="2014192"/>
            <a:ext cx="6208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dirty="0"/>
              <a:t>Андрей </a:t>
            </a:r>
            <a:r>
              <a:rPr lang="ru-RU" dirty="0" err="1"/>
              <a:t>Рогозянский</a:t>
            </a:r>
            <a:r>
              <a:rPr lang="ru-RU" dirty="0"/>
              <a:t>, папа, обучающий своих детей дома, делится впечатлениями и выводами о возможностях, которые дает форма семейного образования. Православный журнал «Фома». </a:t>
            </a:r>
          </a:p>
        </p:txBody>
      </p:sp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DD06D924-2493-DF42-A8E1-0DAADD4718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2014193"/>
            <a:ext cx="1200329" cy="1200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445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F8EC91-8CA5-234D-9D19-EEABDC6F1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3406" y="318963"/>
            <a:ext cx="11394282" cy="1303732"/>
          </a:xfrm>
        </p:spPr>
        <p:txBody>
          <a:bodyPr>
            <a:normAutofit/>
          </a:bodyPr>
          <a:lstStyle/>
          <a:p>
            <a:r>
              <a:rPr lang="ru-RU" sz="1400" i="1"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17 и статья 63 Федерального закона от 29.12.2012 № 273-ФЗ «Об образовании в Российской Федерации» (далее – Федеральный закон № 273-ФЗ), на территории Российской Федерации ребенок может получить образование вне организаций, осуществляющих образовательную деятельность. Такая форма получения образования называется «семейное образование» или «самообразование».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F4FD9BC-FDBC-0B4D-8F4C-EA0A215178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406" y="1622695"/>
            <a:ext cx="10058400" cy="3931920"/>
          </a:xfrm>
        </p:spPr>
        <p:txBody>
          <a:bodyPr/>
          <a:lstStyle/>
          <a:p>
            <a:pPr marL="0" indent="0">
              <a:buNone/>
            </a:pPr>
            <a:r>
              <a:rPr lang="ru-RU" b="1" i="0" dirty="0">
                <a:solidFill>
                  <a:schemeClr val="accent5">
                    <a:lumMod val="50000"/>
                  </a:schemeClr>
                </a:solidFill>
                <a:effectLst/>
                <a:latin typeface="Roboto"/>
              </a:rPr>
              <a:t>Семейное образование</a:t>
            </a:r>
            <a:r>
              <a:rPr lang="ru-RU" b="0" i="0" dirty="0">
                <a:solidFill>
                  <a:schemeClr val="accent5">
                    <a:lumMod val="50000"/>
                  </a:schemeClr>
                </a:solidFill>
                <a:effectLst/>
                <a:latin typeface="Roboto"/>
              </a:rPr>
              <a:t> </a:t>
            </a:r>
            <a:r>
              <a:rPr lang="ru-RU" b="0" i="0" dirty="0">
                <a:solidFill>
                  <a:srgbClr val="3C4043"/>
                </a:solidFill>
                <a:effectLst/>
                <a:latin typeface="Roboto"/>
              </a:rPr>
              <a:t>— форма обучения, предусмотренная законодательством Российской Федерации. </a:t>
            </a:r>
          </a:p>
          <a:p>
            <a:pPr marL="0" indent="0">
              <a:buNone/>
            </a:pPr>
            <a:r>
              <a:rPr lang="ru-RU" b="1" i="0" dirty="0">
                <a:solidFill>
                  <a:schemeClr val="accent5">
                    <a:lumMod val="50000"/>
                  </a:schemeClr>
                </a:solidFill>
                <a:effectLst/>
                <a:latin typeface="Roboto"/>
              </a:rPr>
              <a:t>Домашнее обучение </a:t>
            </a:r>
            <a:r>
              <a:rPr lang="ru-RU" b="0" i="0" dirty="0">
                <a:solidFill>
                  <a:srgbClr val="3C4043"/>
                </a:solidFill>
                <a:effectLst/>
                <a:latin typeface="Roboto"/>
              </a:rPr>
              <a:t>— процесс получения </a:t>
            </a:r>
            <a:r>
              <a:rPr lang="ru-RU" b="1" i="0" dirty="0">
                <a:solidFill>
                  <a:srgbClr val="00B050"/>
                </a:solidFill>
                <a:effectLst/>
                <a:latin typeface="Roboto"/>
              </a:rPr>
              <a:t>семейного образования</a:t>
            </a:r>
            <a:r>
              <a:rPr lang="ru-RU" b="0" i="0" dirty="0">
                <a:solidFill>
                  <a:srgbClr val="00B050"/>
                </a:solidFill>
                <a:effectLst/>
                <a:latin typeface="Roboto"/>
              </a:rPr>
              <a:t>.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57D5B099-8891-144E-BB66-FBEEE3F1A8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406" y="3271121"/>
            <a:ext cx="5809628" cy="3267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164A338D-E930-6748-9118-9C0BA0C0A7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4166" y="3253266"/>
            <a:ext cx="5244428" cy="3267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D89061D-4DB5-BD49-8D28-6D07C7ADBE63}"/>
              </a:ext>
            </a:extLst>
          </p:cNvPr>
          <p:cNvSpPr txBox="1"/>
          <p:nvPr/>
        </p:nvSpPr>
        <p:spPr>
          <a:xfrm>
            <a:off x="5184576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4057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E8E223-8087-984A-8A43-2CBE52687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/>
              <a:t>Причины выбора семейного образования 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BEAE9176-A9D7-C94C-8C4F-08A203691E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8974" y="4275717"/>
            <a:ext cx="2763441" cy="2220430"/>
          </a:xfrm>
          <a:prstGeom prst="rect">
            <a:avLst/>
          </a:prstGeom>
        </p:spPr>
      </p:pic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D6784FD3-24F9-F044-B800-66634F4F7CE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667" r="10871" b="-3385"/>
          <a:stretch/>
        </p:blipFill>
        <p:spPr>
          <a:xfrm>
            <a:off x="9130742" y="2015638"/>
            <a:ext cx="2434510" cy="2017922"/>
          </a:xfrm>
          <a:prstGeom prst="rect">
            <a:avLst/>
          </a:prstGeom>
        </p:spPr>
      </p:pic>
      <p:pic>
        <p:nvPicPr>
          <p:cNvPr id="8" name="Рисунок 8">
            <a:extLst>
              <a:ext uri="{FF2B5EF4-FFF2-40B4-BE49-F238E27FC236}">
                <a16:creationId xmlns:a16="http://schemas.microsoft.com/office/drawing/2014/main" id="{CAD64ED0-F60A-2341-9CC3-FE789EA054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6970" y="1941133"/>
            <a:ext cx="2220429" cy="2220429"/>
          </a:xfrm>
          <a:prstGeom prst="rect">
            <a:avLst/>
          </a:prstGeom>
        </p:spPr>
      </p:pic>
      <p:pic>
        <p:nvPicPr>
          <p:cNvPr id="10" name="Рисунок 10">
            <a:extLst>
              <a:ext uri="{FF2B5EF4-FFF2-40B4-BE49-F238E27FC236}">
                <a16:creationId xmlns:a16="http://schemas.microsoft.com/office/drawing/2014/main" id="{5EC09E4A-27CB-1246-AC41-476BF149A3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83151" y="4341795"/>
            <a:ext cx="3025698" cy="2154352"/>
          </a:xfrm>
          <a:prstGeom prst="rect">
            <a:avLst/>
          </a:prstGeom>
        </p:spPr>
      </p:pic>
      <p:pic>
        <p:nvPicPr>
          <p:cNvPr id="12" name="Рисунок 12">
            <a:extLst>
              <a:ext uri="{FF2B5EF4-FFF2-40B4-BE49-F238E27FC236}">
                <a16:creationId xmlns:a16="http://schemas.microsoft.com/office/drawing/2014/main" id="{CE589454-E9BD-0D42-9A42-EBC49D256E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1154" y="4224263"/>
            <a:ext cx="3343705" cy="2220429"/>
          </a:xfrm>
          <a:prstGeom prst="rect">
            <a:avLst/>
          </a:prstGeom>
        </p:spPr>
      </p:pic>
      <p:pic>
        <p:nvPicPr>
          <p:cNvPr id="14" name="Рисунок 14">
            <a:extLst>
              <a:ext uri="{FF2B5EF4-FFF2-40B4-BE49-F238E27FC236}">
                <a16:creationId xmlns:a16="http://schemas.microsoft.com/office/drawing/2014/main" id="{8E9CEDD1-CAE0-954A-ACB7-021F8D4FD3E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17350" y="2048059"/>
            <a:ext cx="2763441" cy="1964427"/>
          </a:xfrm>
          <a:prstGeom prst="rect">
            <a:avLst/>
          </a:prstGeom>
        </p:spPr>
      </p:pic>
      <p:pic>
        <p:nvPicPr>
          <p:cNvPr id="16" name="Рисунок 16">
            <a:extLst>
              <a:ext uri="{FF2B5EF4-FFF2-40B4-BE49-F238E27FC236}">
                <a16:creationId xmlns:a16="http://schemas.microsoft.com/office/drawing/2014/main" id="{F126FE6D-B3B2-2443-A67D-7043F4E24D1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7960" y="1887364"/>
            <a:ext cx="2763441" cy="214857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1D603E3-044A-CA41-BA0E-57F12B0A5F2A}"/>
              </a:ext>
            </a:extLst>
          </p:cNvPr>
          <p:cNvSpPr txBox="1"/>
          <p:nvPr/>
        </p:nvSpPr>
        <p:spPr>
          <a:xfrm>
            <a:off x="1066800" y="3577932"/>
            <a:ext cx="30256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b="1"/>
              <a:t>Религиозные</a:t>
            </a:r>
          </a:p>
          <a:p>
            <a:pPr algn="l"/>
            <a:endParaRPr lang="ru-RU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21BC64B-F5B9-0940-8B81-4836F34FCE8C}"/>
              </a:ext>
            </a:extLst>
          </p:cNvPr>
          <p:cNvSpPr txBox="1"/>
          <p:nvPr/>
        </p:nvSpPr>
        <p:spPr>
          <a:xfrm>
            <a:off x="3619871" y="2574866"/>
            <a:ext cx="22204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/>
              <a:t>Проживание в другой стране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BB53EDE-D7C8-6F40-9879-8FBB77DE1303}"/>
              </a:ext>
            </a:extLst>
          </p:cNvPr>
          <p:cNvSpPr txBox="1"/>
          <p:nvPr/>
        </p:nvSpPr>
        <p:spPr>
          <a:xfrm>
            <a:off x="6117350" y="3525904"/>
            <a:ext cx="26765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/>
              <a:t>Профессиональное занятие спортом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D2882B0-AC41-F040-83FE-28FAF5E620FF}"/>
              </a:ext>
            </a:extLst>
          </p:cNvPr>
          <p:cNvSpPr txBox="1"/>
          <p:nvPr/>
        </p:nvSpPr>
        <p:spPr>
          <a:xfrm>
            <a:off x="8730018" y="3465535"/>
            <a:ext cx="3235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/>
              <a:t>Трудности с адаптацией и сложности в обучении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8407E1-0B85-304E-B47E-D9E7A81A3733}"/>
              </a:ext>
            </a:extLst>
          </p:cNvPr>
          <p:cNvSpPr txBox="1"/>
          <p:nvPr/>
        </p:nvSpPr>
        <p:spPr>
          <a:xfrm>
            <a:off x="5202950" y="3131951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EB8931-C43C-914E-8948-E876F1F75C7A}"/>
              </a:ext>
            </a:extLst>
          </p:cNvPr>
          <p:cNvSpPr txBox="1"/>
          <p:nvPr/>
        </p:nvSpPr>
        <p:spPr>
          <a:xfrm>
            <a:off x="591154" y="4177936"/>
            <a:ext cx="30256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/>
              <a:t>Раннее интеллектуальное развитие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9E5E3A-23F0-C743-A0FD-285E1F4A3E7F}"/>
              </a:ext>
            </a:extLst>
          </p:cNvPr>
          <p:cNvSpPr txBox="1"/>
          <p:nvPr/>
        </p:nvSpPr>
        <p:spPr>
          <a:xfrm>
            <a:off x="4143027" y="5915376"/>
            <a:ext cx="3954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удовлетворённость качеством образования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FD304EB-8072-B94E-B518-12419F5B9E47}"/>
              </a:ext>
            </a:extLst>
          </p:cNvPr>
          <p:cNvSpPr txBox="1"/>
          <p:nvPr/>
        </p:nvSpPr>
        <p:spPr>
          <a:xfrm flipH="1">
            <a:off x="7913838" y="5757483"/>
            <a:ext cx="289857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/>
              <a:t>Физические и психологические особенности </a:t>
            </a:r>
          </a:p>
        </p:txBody>
      </p:sp>
    </p:spTree>
    <p:extLst>
      <p:ext uri="{BB962C8B-B14F-4D97-AF65-F5344CB8AC3E}">
        <p14:creationId xmlns:p14="http://schemas.microsoft.com/office/powerpoint/2010/main" val="4066325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31355E-BA91-F941-9F63-AA02F078E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Проблемы семейного образования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35CF010-790B-454B-9036-B315500B515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/>
              <a:t>1) </a:t>
            </a:r>
            <a:r>
              <a:rPr lang="ru-RU" b="1" dirty="0">
                <a:solidFill>
                  <a:srgbClr val="00B0F0"/>
                </a:solidFill>
              </a:rPr>
              <a:t>Административно–правовые, </a:t>
            </a:r>
            <a:r>
              <a:rPr lang="ru-RU" dirty="0"/>
              <a:t>сопряженные с формальным взаимодействием родителей с органом местного самоуправления муниципального района или городского округа, на территориях которых они проживают, и с выбранным образовательным учреждением для заключения договора о прохождения ребенком промежуточных и итоговых аттестаций;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5DF1AF3-DB2D-E04F-8138-F1E220FD58E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/>
              <a:t>2) </a:t>
            </a:r>
            <a:r>
              <a:rPr lang="ru-RU" b="1" dirty="0">
                <a:solidFill>
                  <a:srgbClr val="00B0F0"/>
                </a:solidFill>
              </a:rPr>
              <a:t>Дидактические</a:t>
            </a:r>
            <a:r>
              <a:rPr lang="ru-RU" dirty="0">
                <a:solidFill>
                  <a:srgbClr val="00B0F0"/>
                </a:solidFill>
              </a:rPr>
              <a:t>, </a:t>
            </a:r>
            <a:r>
              <a:rPr lang="ru-RU" dirty="0"/>
              <a:t>связанные с самим процессом обучения, организацией этого процесса дома, выбором содержания, методов, средств обучения, так как родителю приходится выполнять не только роль учителя, но и методиста, разрабатывающего план и стратегию обучения своего ребенка.</a:t>
            </a:r>
          </a:p>
        </p:txBody>
      </p:sp>
    </p:spTree>
    <p:extLst>
      <p:ext uri="{BB962C8B-B14F-4D97-AF65-F5344CB8AC3E}">
        <p14:creationId xmlns:p14="http://schemas.microsoft.com/office/powerpoint/2010/main" val="15116931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D396DC-0CF8-C340-932F-28CC8D067F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Основные подходы семейного образования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85F4051-00A1-F947-8D71-24B8593B3E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9706" y="2258086"/>
            <a:ext cx="10058400" cy="393192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Структурированный подход (</a:t>
            </a:r>
            <a:r>
              <a:rPr lang="af-ZA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structured </a:t>
            </a:r>
            <a:r>
              <a:rPr lang="ru-RU" sz="24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approach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блоками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unit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studies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
Классический подход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classical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approach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
Подход Шарлотты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Мейсон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Charlotte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Mason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approach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Погружение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immersion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Эклектический подход </a:t>
            </a:r>
          </a:p>
          <a:p>
            <a:pPr marL="0" indent="0">
              <a:buNone/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eclectic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home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education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72433489-1003-BF4F-BE35-895781B854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6719" y="4224046"/>
            <a:ext cx="6021387" cy="2137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0621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EE0303-F2FB-DB44-BB3C-064BC5F5C8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0324" y="248919"/>
            <a:ext cx="9553575" cy="1858089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Главные принципы семейного образования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3DB2D47-E358-B048-B81D-C709AAD7D0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1461" y="2107008"/>
            <a:ext cx="9131300" cy="3876040"/>
          </a:xfrm>
        </p:spPr>
        <p:txBody>
          <a:bodyPr>
            <a:noAutofit/>
          </a:bodyPr>
          <a:lstStyle/>
          <a:p>
            <a:pPr algn="just" fontAlgn="base">
              <a:buFont typeface="Wingdings" panose="05000000000000000000" pitchFamily="2" charset="2"/>
              <a:buChar char="Ø"/>
            </a:pPr>
            <a:r>
              <a:rPr lang="ru-RU" sz="2000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риоритет семьи в образовании ребёнка, право семьи выстраивать образовательную стратегию обучения;</a:t>
            </a:r>
          </a:p>
          <a:p>
            <a:pPr algn="just" fontAlgn="base">
              <a:buFont typeface="Wingdings" panose="05000000000000000000" pitchFamily="2" charset="2"/>
              <a:buChar char="Ø"/>
            </a:pPr>
            <a:r>
              <a:rPr lang="en-US" sz="2000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 ребёнка должно определяться в первую очередь индивидуальными интересами, особенностями ребёнка, а не только школьной программой;</a:t>
            </a:r>
          </a:p>
          <a:p>
            <a:pPr algn="just" fontAlgn="base">
              <a:buFont typeface="Wingdings" panose="05000000000000000000" pitchFamily="2" charset="2"/>
              <a:buChar char="Ø"/>
            </a:pPr>
            <a:r>
              <a:rPr lang="ru-RU" sz="2000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 основе обучения ребёнка лежит индивидуальный план обучения и самоорганизация с учётом индивидуальных психофизиологических параметров;</a:t>
            </a:r>
          </a:p>
          <a:p>
            <a:pPr algn="just" fontAlgn="base">
              <a:buFont typeface="Wingdings" panose="05000000000000000000" pitchFamily="2" charset="2"/>
              <a:buChar char="Ø"/>
            </a:pPr>
            <a:r>
              <a:rPr lang="ru-RU" sz="2000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Главное не оценки, главное — сохранение интереса к знаниям;</a:t>
            </a:r>
          </a:p>
          <a:p>
            <a:pPr algn="just" fontAlgn="base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</a:t>
            </a:r>
            <a:r>
              <a:rPr lang="ru-RU" sz="2000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емейное образование опирается на способность ученика к самостоятельному поиску и усваиванию информации.</a:t>
            </a:r>
          </a:p>
        </p:txBody>
      </p:sp>
    </p:spTree>
    <p:extLst>
      <p:ext uri="{BB962C8B-B14F-4D97-AF65-F5344CB8AC3E}">
        <p14:creationId xmlns:p14="http://schemas.microsoft.com/office/powerpoint/2010/main" val="13302597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E21136-A9EF-6B48-BE16-BDE6287350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/>
              <a:t>Перспективы (плюсы) семейного образования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B0E3B0-7856-3341-B520-9E1889EBF2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63898" y="1905000"/>
            <a:ext cx="10693202" cy="4460214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ru-RU" sz="2100" b="1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темп обучения;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100" b="1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Исключается </a:t>
            </a:r>
            <a:r>
              <a:rPr lang="ru-RU" sz="21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насилие со стороны педагогов и сверстников;</a:t>
            </a:r>
            <a:endParaRPr lang="ru-RU" sz="2100" b="0" dirty="0">
              <a:solidFill>
                <a:schemeClr val="accent5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sz="2100" b="1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может жить по естественным биологическим часам;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100" b="1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и учителя смогут выявить таланты ребенка;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100" b="1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 ребенка появляется возможность изучить редкие предметы;</a:t>
            </a:r>
            <a:endParaRPr lang="ru-RU" sz="2100" b="0" dirty="0">
              <a:solidFill>
                <a:schemeClr val="accent5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sz="2100" b="1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обучение поможет ребенку в будущем справиться с трудным выбором профессии;</a:t>
            </a:r>
            <a:endParaRPr lang="ru-RU" sz="2100" b="0" dirty="0">
              <a:solidFill>
                <a:schemeClr val="accent5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sz="2100" b="1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Можно освоить школьную программу менее чем за 10 лет;</a:t>
            </a:r>
            <a:endParaRPr lang="ru-RU" sz="2100" b="0" dirty="0">
              <a:solidFill>
                <a:schemeClr val="accent5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sz="2100" b="1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проходит в домашней обстановке</a:t>
            </a:r>
            <a:r>
              <a:rPr lang="ru-RU" sz="21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100" b="0" dirty="0">
              <a:solidFill>
                <a:schemeClr val="accent5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sz="2100" b="1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воспитать личность;</a:t>
            </a:r>
            <a:endParaRPr lang="ru-RU" sz="2100" b="0" dirty="0">
              <a:solidFill>
                <a:schemeClr val="accent5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sz="2100" b="1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Обучению не будут мешать сверстники</a:t>
            </a:r>
            <a:r>
              <a:rPr lang="ru-RU" sz="2100" b="0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100" b="1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распределить оставшееся время</a:t>
            </a:r>
            <a:r>
              <a:rPr lang="ru-RU" sz="21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100" b="0" dirty="0">
              <a:solidFill>
                <a:schemeClr val="accent5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sz="2100" b="1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смогут контролировать процесс развития ребёнка;</a:t>
            </a:r>
            <a:endParaRPr lang="ru-RU" sz="2100" b="0" dirty="0">
              <a:solidFill>
                <a:schemeClr val="accent5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sz="2100" b="1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Кроме того, они смогут определять его питание.</a:t>
            </a:r>
            <a:endParaRPr lang="ru-RU" sz="2100" b="0" dirty="0">
              <a:solidFill>
                <a:schemeClr val="accent5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B2E39984-CD1F-CB4D-A511-9B8F3355DB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5390" y="3980154"/>
            <a:ext cx="2238708" cy="2100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7626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850426294"/>
              </p:ext>
            </p:extLst>
          </p:nvPr>
        </p:nvGraphicFramePr>
        <p:xfrm>
          <a:off x="2032000" y="5545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485066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AF2C16-1804-9547-B7E0-8C93CEF2E7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/>
              <a:t>Трудности (минусы) семейного образования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7E5ADB6-BBB6-E341-A523-1CFB35E148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0072" y="2014194"/>
            <a:ext cx="10245527" cy="4373906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ru-RU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будет чувствовать себя отчужденно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Возможно, из ребенка получится не тот человек с лидерскими качествами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коммуникации могут быть сведены к нулю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влияет и на характер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не привыкает к дисциплине, а она требуется каждому.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 детьми на домашнем обучении требуется постоянный контроль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Могут возникнуть трудности с обучением в вузах, колледжах, техникумах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Чрезмерная опека может привести к инфантилизму ребенка.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Отсутствие опыта, необходимого для самостоятельной жизни.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навязывании своих взглядов, жизненных и религиозных ценностей.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Трата денежных средств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A9082219-54E4-194D-AD2F-B917589CB6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6695" y="4344379"/>
            <a:ext cx="2361178" cy="2201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988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694</Words>
  <Application>Microsoft Office PowerPoint</Application>
  <PresentationFormat>Widescreen</PresentationFormat>
  <Paragraphs>60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Century</vt:lpstr>
      <vt:lpstr>Century Gothic</vt:lpstr>
      <vt:lpstr>Garamond</vt:lpstr>
      <vt:lpstr>Georgia</vt:lpstr>
      <vt:lpstr>Roboto</vt:lpstr>
      <vt:lpstr>Times New Roman</vt:lpstr>
      <vt:lpstr>Wingdings</vt:lpstr>
      <vt:lpstr>Савон</vt:lpstr>
      <vt:lpstr>Семейное образование: трудности и перспективы </vt:lpstr>
      <vt:lpstr>Статья 17 и статья 63 Федерального закона от 29.12.2012 № 273-ФЗ «Об образовании в Российской Федерации» (далее – Федеральный закон № 273-ФЗ), на территории Российской Федерации ребенок может получить образование вне организаций, осуществляющих образовательную деятельность. Такая форма получения образования называется «семейное образование» или «самообразование».</vt:lpstr>
      <vt:lpstr>Причины выбора семейного образования </vt:lpstr>
      <vt:lpstr>Проблемы семейного образования </vt:lpstr>
      <vt:lpstr>Основные подходы семейного образования </vt:lpstr>
      <vt:lpstr>Главные принципы семейного образования </vt:lpstr>
      <vt:lpstr>Перспективы (плюсы) семейного образования </vt:lpstr>
      <vt:lpstr>PowerPoint Presentation</vt:lpstr>
      <vt:lpstr>Трудности (минусы) семейного образования </vt:lpstr>
      <vt:lpstr>Стать семьей благодаря семейному обучению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Семейное образование: трудности и перспективы </dc:title>
  <dc:creator>79774876741</dc:creator>
  <cp:lastModifiedBy>Владислав Котькин</cp:lastModifiedBy>
  <cp:revision>20</cp:revision>
  <dcterms:created xsi:type="dcterms:W3CDTF">2019-06-19T16:58:41Z</dcterms:created>
  <dcterms:modified xsi:type="dcterms:W3CDTF">2023-07-08T03:04:39Z</dcterms:modified>
</cp:coreProperties>
</file>