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7/8/2023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A3039-469C-4676-8530-153FD485B4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Охрана видов  и популяций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3FAC58-EAED-46C1-A712-15203D5A4B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Учитель химии и биологии ГБОУ ПМКК Запорожец </a:t>
            </a:r>
            <a:r>
              <a:rPr lang="ru-RU"/>
              <a:t>Людмила Юрьевна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520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3629D-DC85-4306-9DA4-5DD704C8D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Генетический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DF40CA-D2A9-46CA-B3CF-31D37D857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Особи одного вида сходны по строению и числу хромосом. Этот критерий также не абсолютный, у разных видов число хромосом может быть одинаково: в клетках гориллы, картошки и ужовника по 48 хромосом.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433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33BD75-C607-49E0-B093-E5E7972B3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6C39FD5-178C-44F1-84AD-9517827B13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52" y="110490"/>
            <a:ext cx="9525000" cy="663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280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0143A-A95D-4C92-A12B-5C39E8A84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Экологический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2E086B-683A-46D5-93C6-AA50676FC6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Каждый вид занимает в природе определенную экологическую нишу - образ жизни, который ведет данный вид в экосистеме. Понятие "экологическая ниша" - весьма широкое, и включает не только пространственное местообитание вида, но и его место в пищевых цепях, роль вида в межвидовых взаимодействиях и создании органического вещества.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993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027E0-123B-4EAA-BC0A-641A31DF5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1653032"/>
            <a:ext cx="10058400" cy="16093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AACFE0-88D8-4B49-8555-2BEF0C790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333" y="531367"/>
            <a:ext cx="9313333" cy="584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59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FC52D-5616-4139-B8E7-C2B965E70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Этологический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D4F482-4F9A-4CF6-A408-C30B0BC5A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Этот критерий акцентирует внимание на сходстве в поведении животных одного вида. Однако нельзя забывать, что разные виды могут проявлять схожее поведение.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095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14D4A-D4B9-484A-8B82-DD0AF112C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E6BC988-9FEF-4B98-A7DA-5DF3670B5C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68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0902EF-1C25-4DE6-897C-7C52C72D7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Географический</a:t>
            </a:r>
            <a:br>
              <a:rPr lang="ru-RU" b="0" i="0" dirty="0">
                <a:solidFill>
                  <a:srgbClr val="000000"/>
                </a:solidFill>
                <a:effectLst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2B8DF9-D15F-40EC-B4B2-EFD1C0D3D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Распространение вида на определенном ареале (территории).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54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60B81-8A61-4184-8A35-E03BC3754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47C82D0-1DA3-46FD-A5A9-68C0BEAAA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44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34FBC-0C7C-4B6C-8393-6D14B679C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</a:rPr>
              <a:t>Популяция (лат. </a:t>
            </a:r>
            <a:r>
              <a:rPr lang="en-US" b="1" i="0" dirty="0" err="1">
                <a:solidFill>
                  <a:srgbClr val="000000"/>
                </a:solidFill>
                <a:effectLst/>
              </a:rPr>
              <a:t>populatio</a:t>
            </a:r>
            <a:r>
              <a:rPr lang="en-US" b="1" i="0" dirty="0">
                <a:solidFill>
                  <a:srgbClr val="000000"/>
                </a:solidFill>
                <a:effectLst/>
              </a:rPr>
              <a:t> — </a:t>
            </a:r>
            <a:r>
              <a:rPr lang="ru-RU" b="1" i="0" dirty="0">
                <a:solidFill>
                  <a:srgbClr val="000000"/>
                </a:solidFill>
                <a:effectLst/>
              </a:rPr>
              <a:t>население)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8031E-FEB8-4D8E-889D-0083171CD3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Популяция - совокупность особей одного вида, свободно скрещивающихся между собой, занимающих определенный ареал обитания и частично изолированных от других популяций. Популяцию можно назвать основной единицей существования, воспроизведения и эволюции вида.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</a:rPr>
              <a:t>Эволюционный процесс следует рассматривать на двух различных уровнях: внутривидовом и </a:t>
            </a:r>
            <a:r>
              <a:rPr lang="ru-RU" b="0" i="0" dirty="0" err="1">
                <a:solidFill>
                  <a:srgbClr val="000000"/>
                </a:solidFill>
                <a:effectLst/>
              </a:rPr>
              <a:t>надвидовом</a:t>
            </a:r>
            <a:r>
              <a:rPr lang="ru-RU" b="0" i="0" dirty="0">
                <a:solidFill>
                  <a:srgbClr val="000000"/>
                </a:solidFill>
                <a:effectLst/>
              </a:rPr>
              <a:t>, в соответствии с которыми различают: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 err="1">
                <a:solidFill>
                  <a:srgbClr val="000000"/>
                </a:solidFill>
                <a:effectLst/>
              </a:rPr>
              <a:t>Микроэволюцию</a:t>
            </a:r>
            <a:r>
              <a:rPr lang="ru-RU" b="0" i="0" dirty="0">
                <a:solidFill>
                  <a:srgbClr val="000000"/>
                </a:solidFill>
                <a:effectLst/>
              </a:rPr>
              <a:t> - образования новых видов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</a:rPr>
              <a:t>Макроэволюцию - образование новых </a:t>
            </a:r>
            <a:r>
              <a:rPr lang="ru-RU" b="0" i="0" dirty="0" err="1">
                <a:solidFill>
                  <a:srgbClr val="000000"/>
                </a:solidFill>
                <a:effectLst/>
              </a:rPr>
              <a:t>надвидовых</a:t>
            </a:r>
            <a:r>
              <a:rPr lang="ru-RU" b="0" i="0" dirty="0">
                <a:solidFill>
                  <a:srgbClr val="000000"/>
                </a:solidFill>
                <a:effectLst/>
              </a:rPr>
              <a:t> таксонов: род, семейство, отряд, класс, тип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381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CE4CD-B0D5-449A-AD7F-E37C62EB3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4B20FE7-CF4C-44F9-9F60-3690FE163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80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C876F-DED3-44D2-A411-01E29B10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</a:rPr>
              <a:t>Вид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15FEC0-0428-4C1B-B716-A6DB168A5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Видом называют совокупность особей, которых объединяет сходство морфологических, физиологических и биохимических особенностей, общее происхождение, способные скрещиваться между собой и давать плодовитое потомство, занимающие определенный ареал.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702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81A72-F477-4699-9A39-5279FF3D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Чтобы сохранить виды и популяции создали красную книгу а также заповедные зоны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CC96024-BED9-486F-9D8D-E6A8503C2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4682" y="2120900"/>
            <a:ext cx="7208986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38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AEB3D-F18F-4D3A-B308-A31B72E65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</a:rPr>
              <a:t>Критерии вида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DB9E31-B422-48A7-A86E-0421EAA48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Морфологический (греч. </a:t>
            </a:r>
            <a:r>
              <a:rPr lang="en-US" b="0" i="0" dirty="0">
                <a:solidFill>
                  <a:srgbClr val="000000"/>
                </a:solidFill>
                <a:effectLst/>
              </a:rPr>
              <a:t>morphos - </a:t>
            </a:r>
            <a:r>
              <a:rPr lang="ru-RU" b="0" i="0" dirty="0">
                <a:solidFill>
                  <a:srgbClr val="000000"/>
                </a:solidFill>
                <a:effectLst/>
              </a:rPr>
              <a:t>форма)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Физиологический (греч. </a:t>
            </a:r>
            <a:r>
              <a:rPr lang="el-GR" b="0" i="0" dirty="0">
                <a:solidFill>
                  <a:srgbClr val="000000"/>
                </a:solidFill>
                <a:effectLst/>
              </a:rPr>
              <a:t>φύσις - </a:t>
            </a:r>
            <a:r>
              <a:rPr lang="ru-RU" b="0" i="0" dirty="0">
                <a:solidFill>
                  <a:srgbClr val="000000"/>
                </a:solidFill>
                <a:effectLst/>
              </a:rPr>
              <a:t>природа)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Биохимический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Генетический (греч. </a:t>
            </a:r>
            <a:r>
              <a:rPr lang="el-GR" b="0" i="0" dirty="0">
                <a:solidFill>
                  <a:srgbClr val="000000"/>
                </a:solidFill>
                <a:effectLst/>
              </a:rPr>
              <a:t>γενητως — </a:t>
            </a:r>
            <a:r>
              <a:rPr lang="ru-RU" b="0" i="0" dirty="0">
                <a:solidFill>
                  <a:srgbClr val="000000"/>
                </a:solidFill>
                <a:effectLst/>
              </a:rPr>
              <a:t>порождающий)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Экологический (греч. </a:t>
            </a:r>
            <a:r>
              <a:rPr lang="ru-RU" b="0" i="0" dirty="0" err="1">
                <a:solidFill>
                  <a:srgbClr val="000000"/>
                </a:solidFill>
                <a:effectLst/>
              </a:rPr>
              <a:t>οἶκος</a:t>
            </a:r>
            <a:r>
              <a:rPr lang="ru-RU" b="0" i="0" dirty="0">
                <a:solidFill>
                  <a:srgbClr val="000000"/>
                </a:solidFill>
                <a:effectLst/>
              </a:rPr>
              <a:t> — обиталище, жилище, дом)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Этологический (греч. </a:t>
            </a:r>
            <a:r>
              <a:rPr lang="ru-RU" b="0" i="0" dirty="0" err="1">
                <a:solidFill>
                  <a:srgbClr val="000000"/>
                </a:solidFill>
                <a:effectLst/>
              </a:rPr>
              <a:t>ethos</a:t>
            </a:r>
            <a:r>
              <a:rPr lang="ru-RU" b="0" i="0" dirty="0">
                <a:solidFill>
                  <a:srgbClr val="000000"/>
                </a:solidFill>
                <a:effectLst/>
              </a:rPr>
              <a:t> – образ жизни)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</a:rPr>
              <a:t>Географический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334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19016-72C0-4324-9FEB-4171D386B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36776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Морфологический</a:t>
            </a:r>
            <a:br>
              <a:rPr lang="ru-RU" b="0" i="0" dirty="0">
                <a:solidFill>
                  <a:srgbClr val="000000"/>
                </a:solidFill>
                <a:effectLst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69096F-5D9B-4905-8BCA-A84F1582B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Этот критерий определяет сходство внутреннего и внешнего строения. Однако в природе существуют виды-двойники, которые сходны морфологически, но репродуктивно изолированы. Также особи одного вида могут сильно отличаться морфологически, к примеру, половой диморфизм - отличия в строении мужских и женских особей.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735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A5832-C4EB-45AA-8C6C-C484CDE61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5C90394-61EE-4C3D-9D53-ADC7332EA1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2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66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ED1246-E5A2-433F-8B98-41E7C418A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Физиологический</a:t>
            </a:r>
            <a:br>
              <a:rPr lang="ru-RU" b="0" i="0" dirty="0">
                <a:solidFill>
                  <a:srgbClr val="000000"/>
                </a:solidFill>
                <a:effectLst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B2186A-089D-4698-AB52-B08237EB1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Данный критерий свидетельствует о сходстве процессов жизнедеятельности среди особей одного вида. К такому критерию можно отнести, к примеру, продолжительность беременности, периоды миграции и спячки у особей.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161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B1420-A37C-47D8-8609-E2489CE06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69BF780-AC68-40DC-A765-4E7A91E08F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4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8A8ED-DF54-4D75-B122-B0D908E24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Биохимический</a:t>
            </a:r>
            <a:br>
              <a:rPr lang="ru-RU" b="0" i="0" dirty="0">
                <a:solidFill>
                  <a:srgbClr val="000000"/>
                </a:solidFill>
                <a:effectLst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89E285-BDB6-4155-811E-91FF3CDF5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Белки и нуклеиновые кислоты у особей одного вида являются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видоспецифичными</a:t>
            </a:r>
            <a:r>
              <a:rPr lang="ru-RU" b="0" i="0" dirty="0"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 Это связано с уникальной последовательностью генов в ДНК.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21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14C07-6580-409C-ADE5-D4CEA2A1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E1CB56-EDF0-4115-880F-1B994AEEF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0331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41</TotalTime>
  <Words>419</Words>
  <Application>Microsoft Office PowerPoint</Application>
  <PresentationFormat>Широкоэкранный</PresentationFormat>
  <Paragraphs>32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Cambria</vt:lpstr>
      <vt:lpstr>Rockwell</vt:lpstr>
      <vt:lpstr>Rockwell Condensed</vt:lpstr>
      <vt:lpstr>Segoe Print</vt:lpstr>
      <vt:lpstr>Wingdings</vt:lpstr>
      <vt:lpstr>Дерево</vt:lpstr>
      <vt:lpstr>Охрана видов  и популяций</vt:lpstr>
      <vt:lpstr>Вид</vt:lpstr>
      <vt:lpstr>Критерии вида</vt:lpstr>
      <vt:lpstr>Морфологический </vt:lpstr>
      <vt:lpstr>Презентация PowerPoint</vt:lpstr>
      <vt:lpstr>Физиологический </vt:lpstr>
      <vt:lpstr>Презентация PowerPoint</vt:lpstr>
      <vt:lpstr>Биохимический </vt:lpstr>
      <vt:lpstr>Презентация PowerPoint</vt:lpstr>
      <vt:lpstr>Генетический</vt:lpstr>
      <vt:lpstr>Презентация PowerPoint</vt:lpstr>
      <vt:lpstr>Экологический</vt:lpstr>
      <vt:lpstr>Презентация PowerPoint</vt:lpstr>
      <vt:lpstr>Этологический</vt:lpstr>
      <vt:lpstr>Презентация PowerPoint</vt:lpstr>
      <vt:lpstr>Географический </vt:lpstr>
      <vt:lpstr>Презентация PowerPoint</vt:lpstr>
      <vt:lpstr>Популяция (лат. populatio — население)</vt:lpstr>
      <vt:lpstr>Презентация PowerPoint</vt:lpstr>
      <vt:lpstr>Чтобы сохранить виды и популяции создали красную книгу а также заповедные зоны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видов  и популяций</dc:title>
  <dc:creator>Александр Пасюра</dc:creator>
  <cp:lastModifiedBy>PonyLand</cp:lastModifiedBy>
  <cp:revision>7</cp:revision>
  <dcterms:created xsi:type="dcterms:W3CDTF">2023-03-08T09:09:25Z</dcterms:created>
  <dcterms:modified xsi:type="dcterms:W3CDTF">2023-07-08T08:36:05Z</dcterms:modified>
</cp:coreProperties>
</file>