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95" r:id="rId27"/>
    <p:sldId id="296" r:id="rId28"/>
    <p:sldId id="298" r:id="rId29"/>
    <p:sldId id="299" r:id="rId30"/>
    <p:sldId id="300" r:id="rId31"/>
    <p:sldId id="281" r:id="rId32"/>
    <p:sldId id="297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2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EB624-7B0D-4AA4-8BB9-D3A5ED154D12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DF062-0DC2-4794-9C4F-9050E8548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ocuments\Даровской\x_f96fb1ac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551993"/>
            <a:ext cx="8001055" cy="56630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spc="0" normalizeH="0" baseline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Педагогический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spc="0" normalizeH="0" baseline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500" b="1" i="0" u="none" strike="noStrike" cap="none" spc="0" normalizeH="0" baseline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«Мой дом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500" b="1" i="0" u="none" strike="noStrike" cap="none" spc="0" normalizeH="0" baseline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 город»</a:t>
            </a:r>
            <a:endParaRPr lang="ru-RU" sz="115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571481"/>
            <a:ext cx="8429684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*** Настольно-печатная игра «Город», 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лото  «Профессии».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воспитывать любовь и уважение к окружающим нас людям, расширять кругозор и обогащать словарный запас детей новыми терминами, развивать связную речь.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*** Словесные игры «Путь - дорога»,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«Доскажи словечко»,  «Ты мне – я тебе».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расширить у детей знания об улицах города, научить их правильно произносить, продолжать развивать умение слушать и слышать собеседника, развивать речь, память, образное мышление.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386815"/>
            <a:ext cx="842968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3.2. Художественно-речевая деятельность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формировать у детей понятие «малая родина», расширить словарный запас, воспитывать любовь  к  родному краю, воспитывать бережное отношение к окружающей природе, учить внимательно наблюдать и слушать, развивать речь и память.</a:t>
            </a:r>
          </a:p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Чтение стихов и небольших рассказов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даровских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писателей.</a:t>
            </a:r>
          </a:p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Беседа: «Кто где живёт?», «Где родился, там и пригодился», «Чем помочь родному городу?», «Достопримечательности родного города», «Улочки - закоулочки.</a:t>
            </a:r>
          </a:p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Чтение пословиц и поговорок о доме, о семье, о родине, загадки, стихи, рассказы.</a:t>
            </a:r>
          </a:p>
        </p:txBody>
      </p:sp>
    </p:spTree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428604"/>
            <a:ext cx="8429684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3.3. Музыкально-театрализованная деятельность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учить слушать импровизировать, развивать ритмику движений, учить соответствовать выбранной роли.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3.4. Художественно-эстетическая деятельность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развивать творческие способности детей, прививать аккуратность в работе, воспитывать любовь к труду.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Изготовление коллективных работ «Березовая  роща»,  «Любимый сердцу уголок».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583901"/>
            <a:ext cx="842968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3.5. Фотовыставки «Природа родного края», «С чего начинается Родина»</a:t>
            </a: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воспитывать патриотические чувства, чувство гордости за родной край, учить видеть прекрасное в простых вещах .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3.6. Продуктивная деятельность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Рисование: «Русская березка», «Мой дом»,  «Моя семья».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Аппликации: «Детский сад», «С чего начинается Родина».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Лепка: «Деревья вокруг»,  «Домик в деревне».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23528" y="476672"/>
            <a:ext cx="8429684" cy="564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3.7. Экскурсии по городу</a:t>
            </a:r>
          </a:p>
          <a:p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продолжать расширять кругозор детей, прививать любовь к родному городу.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«Здравствуй роща», «Идём в библиотеку», 	«Городской музей», «Наш центр- площадь 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3.8. Оформление нравственно-патриотического уголка в группе.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Цель: развивать кругозор детей к народному творчеству, дать представление о старинных предметах (самовар, лапти, деревянные ложки плошки, кринки…), привлечь родителей к оформлению уголка.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607055"/>
            <a:ext cx="842968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 этап.   Продукт проектной деятельности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4.1. Коллективная работа  «Березовая роща».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4.2. Коллективная работа «С чего начинается Родина»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4.3. Выставка в группе «Писатели о родном городе», «Генетическое древо семьи», «Достопримечательности нашего города».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4.4. Фотовыставки в группе «Природа родного города», «Город глазами детей»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4.5. Оформление газеты «Шагая по улицам города»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4.6. Буклет «Нравственно-патриотическое воспитание в семье»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7095530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3643306" y="4500570"/>
            <a:ext cx="2301875" cy="1727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41" name="Picture 17" descr="Фотографии А. Кокорина_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3357562"/>
            <a:ext cx="2081213" cy="155733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34" name="Picture 10" descr="%20ez%20innl%20sfxp%20dqwe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42892"/>
            <a:ext cx="1428760" cy="18431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37" name="Picture 13" descr="image?view=image&amp;format=raw&amp;type=img&amp;id=2"/>
          <p:cNvPicPr>
            <a:picLocks noChangeAspect="1" noChangeArrowheads="1"/>
          </p:cNvPicPr>
          <p:nvPr/>
        </p:nvPicPr>
        <p:blipFill>
          <a:blip r:embed="rId5"/>
          <a:srcRect l="24286" r="27142" b="10638"/>
          <a:stretch>
            <a:fillRect/>
          </a:stretch>
        </p:blipFill>
        <p:spPr bwMode="auto">
          <a:xfrm>
            <a:off x="133335" y="2119326"/>
            <a:ext cx="2295525" cy="31670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39" name="Picture 15" descr="29310_20141004_0751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857760"/>
            <a:ext cx="2339975" cy="17113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1035" name="WordArt 11"/>
          <p:cNvSpPr>
            <a:spLocks noChangeArrowheads="1" noChangeShapeType="1" noTextEdit="1"/>
          </p:cNvSpPr>
          <p:nvPr/>
        </p:nvSpPr>
        <p:spPr bwMode="auto">
          <a:xfrm>
            <a:off x="3143240" y="452428"/>
            <a:ext cx="4895850" cy="21907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12700" algn="ctr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chemeClr val="bg2"/>
                </a:solidFill>
                <a:effectLst/>
                <a:latin typeface="Bookman Old Style"/>
              </a:rPr>
              <a:t>ИСТОРИЯ</a:t>
            </a:r>
          </a:p>
          <a:p>
            <a:pPr algn="ctr" rtl="0"/>
            <a:r>
              <a:rPr lang="ru-RU" sz="3600" b="1" kern="10" spc="0" dirty="0" smtClean="0">
                <a:ln w="12700" algn="ctr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chemeClr val="bg2"/>
                </a:solidFill>
                <a:effectLst/>
                <a:latin typeface="Bookman Old Style"/>
              </a:rPr>
              <a:t>РОДНОГО</a:t>
            </a:r>
          </a:p>
          <a:p>
            <a:pPr algn="ctr" rtl="0"/>
            <a:r>
              <a:rPr lang="ru-RU" sz="3600" b="1" kern="10" spc="0" dirty="0" smtClean="0">
                <a:ln w="12700" algn="ctr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chemeClr val="bg2"/>
                </a:solidFill>
                <a:effectLst/>
                <a:latin typeface="Bookman Old Style"/>
              </a:rPr>
              <a:t>ПОСЕЛКА</a:t>
            </a:r>
            <a:endParaRPr lang="ru-RU" sz="3600" b="1" kern="10" spc="0" dirty="0">
              <a:ln w="12700" algn="ctr">
                <a:solidFill>
                  <a:srgbClr val="FF6600"/>
                </a:solidFill>
                <a:round/>
                <a:headEnd/>
                <a:tailEnd/>
              </a:ln>
              <a:solidFill>
                <a:schemeClr val="bg2"/>
              </a:solidFill>
              <a:effectLst/>
              <a:latin typeface="Bookman Old Style"/>
            </a:endParaRPr>
          </a:p>
        </p:txBody>
      </p:sp>
      <p:sp>
        <p:nvSpPr>
          <p:cNvPr id="1036" name="WordArt 12"/>
          <p:cNvSpPr>
            <a:spLocks noChangeArrowheads="1" noChangeShapeType="1" noTextEdit="1"/>
          </p:cNvSpPr>
          <p:nvPr/>
        </p:nvSpPr>
        <p:spPr bwMode="auto">
          <a:xfrm>
            <a:off x="2558771" y="3038729"/>
            <a:ext cx="4895850" cy="1116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Bookman Old Style"/>
              </a:rPr>
              <a:t>ДАРОВСКОЙ</a:t>
            </a:r>
            <a:endParaRPr lang="ru-RU" sz="3600" b="1" kern="10" spc="0" dirty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FF6600"/>
              </a:solidFill>
              <a:effectLst/>
              <a:latin typeface="Bookman Old Style"/>
            </a:endParaRPr>
          </a:p>
        </p:txBody>
      </p:sp>
      <p:pic>
        <p:nvPicPr>
          <p:cNvPr id="1038" name="Picture 14" descr="5rddCYSjRtY"/>
          <p:cNvPicPr>
            <a:picLocks noChangeAspect="1" noChangeArrowheads="1"/>
          </p:cNvPicPr>
          <p:nvPr/>
        </p:nvPicPr>
        <p:blipFill>
          <a:blip r:embed="rId7"/>
          <a:srcRect b="20000"/>
          <a:stretch>
            <a:fillRect/>
          </a:stretch>
        </p:blipFill>
        <p:spPr bwMode="auto">
          <a:xfrm>
            <a:off x="1500166" y="5072074"/>
            <a:ext cx="2447925" cy="146843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1472" y="928670"/>
            <a:ext cx="81439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Даровской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основан в октябре 1717 года в связи с прошением жителей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Торощиной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слободки о построении церкви и основании села Даровского. В XVIII веке небольшое (15-20 домов) село с деревенской церковью. </a:t>
            </a:r>
          </a:p>
          <a:p>
            <a:pPr indent="457200"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Жители занимались главным образом земледелием. </a:t>
            </a:r>
          </a:p>
          <a:p>
            <a:pPr indent="457200"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 1965 поселок городского типа.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2928934"/>
            <a:ext cx="4900612" cy="36703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428596" y="500042"/>
            <a:ext cx="5929354" cy="335758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spc="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/>
                <a:latin typeface="Bookman Old Style"/>
              </a:rPr>
              <a:t>ПРИРОДА</a:t>
            </a:r>
          </a:p>
          <a:p>
            <a:pPr rtl="0"/>
            <a:r>
              <a:rPr lang="ru-RU" sz="3600" b="1" kern="10" spc="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/>
                <a:latin typeface="Bookman Old Style"/>
              </a:rPr>
              <a:t>РОДНОГО</a:t>
            </a:r>
          </a:p>
          <a:p>
            <a:pPr rtl="0"/>
            <a:r>
              <a:rPr lang="ru-RU" sz="3600" b="1" kern="10" spc="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/>
                <a:latin typeface="Bookman Old Style"/>
              </a:rPr>
              <a:t>КРАЯ</a:t>
            </a:r>
            <a:endParaRPr lang="ru-RU" sz="3600" b="1" kern="10" spc="0" dirty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Николай\Pictures\img062.jpg"/>
          <p:cNvPicPr>
            <a:picLocks noChangeAspect="1" noChangeArrowheads="1"/>
          </p:cNvPicPr>
          <p:nvPr/>
        </p:nvPicPr>
        <p:blipFill>
          <a:blip r:embed="rId2" cstate="print"/>
          <a:srcRect t="50704" b="2179"/>
          <a:stretch>
            <a:fillRect/>
          </a:stretch>
        </p:blipFill>
        <p:spPr bwMode="auto">
          <a:xfrm>
            <a:off x="4429124" y="379246"/>
            <a:ext cx="4427225" cy="2978316"/>
          </a:xfrm>
          <a:prstGeom prst="rect">
            <a:avLst/>
          </a:prstGeom>
          <a:noFill/>
        </p:spPr>
      </p:pic>
      <p:pic>
        <p:nvPicPr>
          <p:cNvPr id="3075" name="Picture 3" descr="C:\Users\Николай\Pictures\img063.jpg"/>
          <p:cNvPicPr>
            <a:picLocks noChangeAspect="1" noChangeArrowheads="1"/>
          </p:cNvPicPr>
          <p:nvPr/>
        </p:nvPicPr>
        <p:blipFill>
          <a:blip r:embed="rId3" cstate="print"/>
          <a:srcRect l="16953" t="31255" r="14634" b="33264"/>
          <a:stretch>
            <a:fillRect/>
          </a:stretch>
        </p:blipFill>
        <p:spPr bwMode="auto">
          <a:xfrm>
            <a:off x="285720" y="2971443"/>
            <a:ext cx="4643470" cy="3438465"/>
          </a:xfrm>
          <a:prstGeom prst="rect">
            <a:avLst/>
          </a:prstGeom>
          <a:noFill/>
        </p:spPr>
      </p:pic>
      <p:pic>
        <p:nvPicPr>
          <p:cNvPr id="5" name="Рисунок 4" descr="img061.jpg"/>
          <p:cNvPicPr>
            <a:picLocks noChangeAspect="1"/>
          </p:cNvPicPr>
          <p:nvPr/>
        </p:nvPicPr>
        <p:blipFill>
          <a:blip r:embed="rId4" cstate="print"/>
          <a:srcRect t="56250" b="2083"/>
          <a:stretch>
            <a:fillRect/>
          </a:stretch>
        </p:blipFill>
        <p:spPr>
          <a:xfrm>
            <a:off x="4199133" y="3214686"/>
            <a:ext cx="4641695" cy="3214710"/>
          </a:xfrm>
          <a:prstGeom prst="rect">
            <a:avLst/>
          </a:prstGeom>
        </p:spPr>
      </p:pic>
      <p:pic>
        <p:nvPicPr>
          <p:cNvPr id="4" name="Рисунок 3" descr="img061.jpg"/>
          <p:cNvPicPr>
            <a:picLocks noChangeAspect="1"/>
          </p:cNvPicPr>
          <p:nvPr/>
        </p:nvPicPr>
        <p:blipFill>
          <a:blip r:embed="rId5" cstate="print"/>
          <a:srcRect b="58333"/>
          <a:stretch>
            <a:fillRect/>
          </a:stretch>
        </p:blipFill>
        <p:spPr>
          <a:xfrm>
            <a:off x="285720" y="367065"/>
            <a:ext cx="4214842" cy="2919059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571480"/>
            <a:ext cx="842968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Данный проект – это начальная ступень патриотического воспитания дошкольников. </a:t>
            </a:r>
          </a:p>
          <a:p>
            <a:pPr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Оптимальный сроки реализации проекта – май месяц, и завершить его разумно 12 июня – в День России.</a:t>
            </a:r>
          </a:p>
          <a:p>
            <a:pPr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Автор: Мочалова Вера Михайловна, воспитатель, высшая квалификационная категория, педагогический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стаж 37лет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428596" y="500042"/>
            <a:ext cx="8072494" cy="56436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6000" b="1" kern="10" dirty="0" err="1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Даровляне</a:t>
            </a:r>
            <a:r>
              <a:rPr lang="ru-RU" sz="60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 </a:t>
            </a:r>
          </a:p>
          <a:p>
            <a:pPr algn="ctr" rtl="0"/>
            <a:r>
              <a:rPr lang="ru-RU" sz="60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актёры</a:t>
            </a:r>
            <a:endParaRPr lang="ru-RU" sz="60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Григорий Бушуев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1714512" cy="240031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4199" y="428604"/>
            <a:ext cx="472706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Бушуев </a:t>
            </a:r>
          </a:p>
          <a:p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Григорий Максимович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pic>
        <p:nvPicPr>
          <p:cNvPr id="4100" name="Picture 4" descr="http://www.kino-teatr.ru/acter/album/27317/459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643050"/>
            <a:ext cx="3000396" cy="223285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14678" y="2643182"/>
            <a:ext cx="249183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Вишняков</a:t>
            </a:r>
          </a:p>
          <a:p>
            <a:pPr algn="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Пётр Ильич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5143512"/>
            <a:ext cx="4319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Паршуто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 (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Юсовских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)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Ирина Николаевна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pic>
        <p:nvPicPr>
          <p:cNvPr id="8" name="Рисунок 7" descr="D:\Знаменитые даровляне\Актеры\Ирина Юсовских (Паршуто)\img069.jpg"/>
          <p:cNvPicPr/>
          <p:nvPr/>
        </p:nvPicPr>
        <p:blipFill>
          <a:blip r:embed="rId4"/>
          <a:srcRect l="21492" t="23483" r="18472" b="8971"/>
          <a:stretch>
            <a:fillRect/>
          </a:stretch>
        </p:blipFill>
        <p:spPr bwMode="auto">
          <a:xfrm>
            <a:off x="285720" y="4214818"/>
            <a:ext cx="35719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7554" y="3000372"/>
            <a:ext cx="499425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Иванникова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(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Мельничекно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) Наталья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6211669"/>
            <a:ext cx="30920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Уткина Ксения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4357694"/>
            <a:ext cx="323037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Скачков </a:t>
            </a:r>
          </a:p>
          <a:p>
            <a:pPr algn="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Олег</a:t>
            </a:r>
          </a:p>
          <a:p>
            <a:pPr algn="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Владимирович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132" y="3000372"/>
            <a:ext cx="35936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Паршуто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  Никита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pic>
        <p:nvPicPr>
          <p:cNvPr id="10" name="Рисунок 9" descr="https://pp.vk.me/c629317/v629317153/4618c/x6VM8G6XyeQ.jpg"/>
          <p:cNvPicPr/>
          <p:nvPr/>
        </p:nvPicPr>
        <p:blipFill>
          <a:blip r:embed="rId2"/>
          <a:srcRect l="23556" t="2000" r="9778" b="21000"/>
          <a:stretch>
            <a:fillRect/>
          </a:stretch>
        </p:blipFill>
        <p:spPr bwMode="auto">
          <a:xfrm>
            <a:off x="928662" y="357166"/>
            <a:ext cx="171451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Знаменитые даровляне\Актеры\Наталья Мельниченко\IMG_20160330_222014.jpg"/>
          <p:cNvPicPr/>
          <p:nvPr/>
        </p:nvPicPr>
        <p:blipFill>
          <a:blip r:embed="rId3" cstate="print"/>
          <a:srcRect l="20698" t="15745" r="5372" b="3314"/>
          <a:stretch>
            <a:fillRect/>
          </a:stretch>
        </p:blipFill>
        <p:spPr bwMode="auto">
          <a:xfrm>
            <a:off x="3714744" y="357166"/>
            <a:ext cx="428628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загрузки с яндекса\THsGZsx4ME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929066"/>
            <a:ext cx="150019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www.nabludatel.ru/new/wp-content/uploads/2013/09/%D0%A1%D0%BA%D0%B0%D1%87%D0%BA%D0%BE%D0%B2_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4286256"/>
            <a:ext cx="233800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428604"/>
            <a:ext cx="24397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Дальская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 </a:t>
            </a: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(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Метелева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)</a:t>
            </a:r>
          </a:p>
          <a:p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Наталья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1643050"/>
            <a:ext cx="21515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Одегов</a:t>
            </a: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  <a:p>
            <a:pPr algn="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Геннадий</a:t>
            </a:r>
          </a:p>
          <a:p>
            <a:pPr algn="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Иванович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3357562"/>
            <a:ext cx="30443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Игошин Игорь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0772" y="5429264"/>
            <a:ext cx="16780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Уткина </a:t>
            </a:r>
          </a:p>
          <a:p>
            <a:pPr algn="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Марта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4857760"/>
            <a:ext cx="34143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Мухачев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 </a:t>
            </a:r>
          </a:p>
          <a:p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Анатолий</a:t>
            </a:r>
          </a:p>
          <a:p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Александрович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pic>
        <p:nvPicPr>
          <p:cNvPr id="12" name="Рисунок 11" descr="D:\Знаменитые даровляне\Актеры\Наталья Дальская (Метелева)\YzqWlOD7kw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2015139" cy="263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D:\загрузки с яндекса\photo_1459350861.jpg"/>
          <p:cNvPicPr/>
          <p:nvPr/>
        </p:nvPicPr>
        <p:blipFill>
          <a:blip r:embed="rId3"/>
          <a:srcRect l="44950" r="26107" b="19747"/>
          <a:stretch>
            <a:fillRect/>
          </a:stretch>
        </p:blipFill>
        <p:spPr bwMode="auto">
          <a:xfrm>
            <a:off x="7000892" y="285728"/>
            <a:ext cx="183833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J:\06_78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286124"/>
            <a:ext cx="248793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F:\2016-05-06 Мухачев\Мухачев 001.jpg"/>
          <p:cNvPicPr/>
          <p:nvPr/>
        </p:nvPicPr>
        <p:blipFill>
          <a:blip r:embed="rId5" cstate="print"/>
          <a:srcRect l="10619" t="6355" r="8850" b="31402"/>
          <a:stretch>
            <a:fillRect/>
          </a:stretch>
        </p:blipFill>
        <p:spPr bwMode="auto">
          <a:xfrm>
            <a:off x="6786578" y="3429001"/>
            <a:ext cx="1957383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D:\Знаменитые даровляне\Актеры\Ксения Уткина\13wpqzGoh-I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4286256"/>
            <a:ext cx="1928826" cy="229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Писатели </a:t>
            </a:r>
            <a:r>
              <a:rPr lang="ru-RU" sz="3600" b="1" kern="10" spc="0" dirty="0" err="1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/>
                <a:latin typeface="Bookman Old Style"/>
              </a:rPr>
              <a:t>пгт</a:t>
            </a:r>
            <a:r>
              <a:rPr lang="ru-RU" sz="3600" b="1" kern="10" spc="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/>
                <a:latin typeface="Bookman Old Style"/>
              </a:rPr>
              <a:t> </a:t>
            </a:r>
            <a:r>
              <a:rPr lang="ru-RU" sz="3600" b="1" kern="10" spc="0" dirty="0" err="1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/>
                <a:latin typeface="Bookman Old Style"/>
              </a:rPr>
              <a:t>Даровской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2071679"/>
            <a:ext cx="814393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Антон Смердов		Александр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Небылицын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Николай Новосёлов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Елена Смирнова		Надежда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Пупова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Иван Жилин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Иван Мочалов		Елена Арбузова		Иосиф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Суевалов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Вадим Разумов		Елена Черножукова	Ирина Селезнёва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Владимир Курбатов	Владимир Женихов	Марина Гущина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Василий Дубровин	Анатолий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Одегов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Любовь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Яганова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Михаил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Метелёв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Михаил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Копосв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Лидия Рыкова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Владимир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Корюгтин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Аркадий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Норкин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Ольга Малкова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Михаил Зимин		Вера Казакова		Надежда Щербина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Николай Вечер		Иван Суворов		Сергей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Щербинин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Татьяна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Градобоева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Мария Бушуева		Светлана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Баталина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Ольга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Аммосова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Виталий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Елькин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 Елена Афанасьева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Максим Лазарев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Улочки-закоулочки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500306"/>
            <a:ext cx="814393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Высоцкого		Гагарина		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Есенина		Загребина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Лермонтова		Мелентьева		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Мичурина		Пушкина		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Цоя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	Чайковского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Чехова			Чапаева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Чкалова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Имени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земляков-кировчан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Кирова, Халтурина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Имени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земляков-даровлян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Загребина, Мелентьева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428596" y="1857364"/>
            <a:ext cx="835824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man Old Style"/>
              </a:rPr>
              <a:t>Носящие имена знаменитых людей: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Bookman Old Style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Улочки-закоулочки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500306"/>
            <a:ext cx="82153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марта	70 лет Октября	Октябрьская	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Майская	Первомайская	пер.Первомайский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Победы 	Рождественская	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428596" y="1857364"/>
            <a:ext cx="835824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man Old Style"/>
              </a:rPr>
              <a:t>Названы в честь праздников: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Bookman Old Style"/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428596" y="4143380"/>
            <a:ext cx="685804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man Old Style"/>
              </a:rPr>
              <a:t>Астрономия и география: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Bookman Old Styl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4768532"/>
            <a:ext cx="82153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Восточная		Звездная		пер.Лунный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Северная		Солнечная		Южная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пер.Южный	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Улочки-закоулочки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708972"/>
            <a:ext cx="82153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Коммунистическая		Коммуны		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Мопра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Солидарности		Пролетарская	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428596" y="2071678"/>
            <a:ext cx="835824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man Old Style"/>
              </a:rPr>
              <a:t>Связанные с международными отношениями: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Bookman Old Style"/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428596" y="4000504"/>
            <a:ext cx="7286676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man Old Style"/>
              </a:rPr>
              <a:t>Оставлены названия деревень, </a:t>
            </a:r>
          </a:p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man Old Style"/>
              </a:rPr>
              <a:t>вошедших в состав поселка: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Bookman Old Styl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5066426"/>
            <a:ext cx="82153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Дымковская		Новый Мир		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Окуловская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Поздины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Щегоричи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Чибенская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Улочки-закоулочки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3214686"/>
            <a:ext cx="821537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Береговая		Боровая		Весенняя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Заречная		Зеленая		Ключевая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Лесная		Набережная		Нагорная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Луговая		Моховая		Парковая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Песчаная		Полевая		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Прудная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Родниковая		Садовая		пер.Садовый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Речная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428596" y="2071678"/>
            <a:ext cx="835824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man Old Style"/>
              </a:rPr>
              <a:t>Названия, связанные с природой: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Bookman Old Style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Улочки-закоулочки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3214686"/>
            <a:ext cx="821537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Большевиков		Вятская		Гражданская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Детская		Дружбы		Комсомольская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Молодежная		Молодая Гвардия	Мира		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Надежды		Новая			Пионерская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Профсоюзная		Российская		Свободы	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Советская		2-яСоветская		пер.Советский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Труда			Энтузиастов		Юбилейная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428596" y="2071678"/>
            <a:ext cx="835824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man Old Style"/>
              </a:rPr>
              <a:t>Советские и российские названия: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Bookman Old Style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428604"/>
            <a:ext cx="8429684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Актуальность реализации проекта:</a:t>
            </a:r>
          </a:p>
          <a:p>
            <a:pPr indent="457200" algn="just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Дети- это наше будущее, а значит будущее нашей страны. Каждый из нас должен любить свою страну. Но маленьким детям непонятны понятия страна, патриотизм, Родина……  Но наша задача -  воспитать настоящего патриота своей страны, ведь за ними будущее!</a:t>
            </a:r>
          </a:p>
          <a:p>
            <a:pPr indent="457200" algn="just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Начинать воспитание любви к своей родине нужно с малого. С любви к своему городу. Ведь каждый город в России уникален, необычен по- своему. И показать ребёнку красоту родного города – задача не такая уж и сложная. Стоит только начать!</a:t>
            </a:r>
          </a:p>
          <a:p>
            <a:pPr indent="457200" algn="just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Данный проект: «Мой дом – мой город» поможет ребятам узнать историю города, увидеть его с другой стороны, снова с ним познакомиться!</a:t>
            </a:r>
          </a:p>
        </p:txBody>
      </p:sp>
    </p:spTree>
  </p:cSld>
  <p:clrMapOvr>
    <a:masterClrMapping/>
  </p:clrMapOvr>
  <p:transition spd="slow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Улочки-закоулочки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3214686"/>
            <a:ext cx="821537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Базарная		Базовая		Больничная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Взлетная		Водопроводная	Дорожная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Заводская		Кооперативная	Колхозная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Лесная		пер.Фабричный	Энергетиков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пер.Энергетиков	Мелиораторов	Мельничная	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Механизаторов	Промышленная	пер.Рабочий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Совхозная		Спортивная		Строителей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Текстильная	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	Театральная		Цеховая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428596" y="2071678"/>
            <a:ext cx="835824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man Old Style"/>
              </a:rPr>
              <a:t>По видам деятельности: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Bookman Old Style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Дидактические игры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2500306"/>
            <a:ext cx="692948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«Ты мне – я тебе»	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«Отбери нужный предмет»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«Слова наоборот»	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«Антонимы»		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«Что не так»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«Закончи фразу»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Пословицы </a:t>
            </a:r>
          </a:p>
          <a:p>
            <a:pPr algn="ctr"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и поговорки о доме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2428868"/>
            <a:ext cx="828680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Мой дом – моя крепость.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 каждой избушке свои погремушки.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 гостях хорошо, а дома лучше.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 своём доме и углы помогают.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Без троицы дом не строится.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Всякий дом хозяином держится.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Не дом хозяина красит, а хозяин дом.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065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tretch>
            <a:fillRect/>
          </a:stretch>
        </p:blipFill>
        <p:spPr>
          <a:xfrm rot="5400000">
            <a:off x="1684103" y="-755464"/>
            <a:ext cx="5869405" cy="8380418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иколай\Pictures\img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378034" y="-998638"/>
            <a:ext cx="6338755" cy="90503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1071538" y="428604"/>
            <a:ext cx="6929486" cy="12144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Загадки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143116"/>
            <a:ext cx="27860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Днем работает она,</a:t>
            </a:r>
          </a:p>
          <a:p>
            <a:r>
              <a:rPr lang="ru-RU" dirty="0" smtClean="0"/>
              <a:t>Вечером она – жена,</a:t>
            </a:r>
          </a:p>
          <a:p>
            <a:r>
              <a:rPr lang="ru-RU" dirty="0" smtClean="0"/>
              <a:t>Если праздник, она – дама,</a:t>
            </a:r>
          </a:p>
          <a:p>
            <a:r>
              <a:rPr lang="ru-RU" dirty="0" smtClean="0"/>
              <a:t>Кто же это? Моя… (мама)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2214554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Черненька собачка</a:t>
            </a:r>
            <a:br>
              <a:rPr lang="ru-RU" dirty="0" smtClean="0"/>
            </a:br>
            <a:r>
              <a:rPr lang="ru-RU" dirty="0" smtClean="0"/>
              <a:t>Свернувшись лежит,</a:t>
            </a:r>
          </a:p>
          <a:p>
            <a:r>
              <a:rPr lang="ru-RU" dirty="0" smtClean="0"/>
              <a:t>Не лает, не кусает,</a:t>
            </a:r>
          </a:p>
          <a:p>
            <a:r>
              <a:rPr lang="ru-RU" dirty="0" smtClean="0"/>
              <a:t>А в дом не пускает.  (замок)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3857628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Кто любить не устает,</a:t>
            </a:r>
          </a:p>
          <a:p>
            <a:r>
              <a:rPr lang="ru-RU" dirty="0" smtClean="0"/>
              <a:t>Пироги для нас печет,</a:t>
            </a:r>
          </a:p>
          <a:p>
            <a:r>
              <a:rPr lang="ru-RU" dirty="0" smtClean="0"/>
              <a:t>Вкусные оладушки?</a:t>
            </a:r>
          </a:p>
          <a:p>
            <a:r>
              <a:rPr lang="ru-RU" dirty="0" smtClean="0"/>
              <a:t>Это наша… (бабушка)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14942" y="3786190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Всех кормлю с охотою,</a:t>
            </a:r>
          </a:p>
          <a:p>
            <a:r>
              <a:rPr lang="ru-RU" dirty="0" smtClean="0"/>
              <a:t>А сама </a:t>
            </a:r>
            <a:r>
              <a:rPr lang="ru-RU" dirty="0" err="1" smtClean="0"/>
              <a:t>безротая</a:t>
            </a:r>
            <a:r>
              <a:rPr lang="ru-RU" dirty="0" smtClean="0"/>
              <a:t>. (ложка)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4348" y="5354437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Кто в дом не идёт,</a:t>
            </a:r>
          </a:p>
          <a:p>
            <a:r>
              <a:rPr lang="ru-RU" dirty="0" smtClean="0"/>
              <a:t>Меня за руку берет. (дверь)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14876" y="4857760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Что за чудо, что за ящик?</a:t>
            </a:r>
          </a:p>
          <a:p>
            <a:r>
              <a:rPr lang="ru-RU" dirty="0" smtClean="0"/>
              <a:t>Сам певец и сам – рассказчик,</a:t>
            </a:r>
          </a:p>
          <a:p>
            <a:r>
              <a:rPr lang="ru-RU" dirty="0" smtClean="0"/>
              <a:t>И к тому же заодно</a:t>
            </a:r>
          </a:p>
          <a:p>
            <a:r>
              <a:rPr lang="ru-RU" dirty="0" smtClean="0"/>
              <a:t>Демонстрирует кино. (телевизор)</a:t>
            </a:r>
            <a:endParaRPr lang="ru-RU" dirty="0"/>
          </a:p>
        </p:txBody>
      </p:sp>
    </p:spTree>
  </p:cSld>
  <p:clrMapOvr>
    <a:masterClrMapping/>
  </p:clrMapOvr>
  <p:transition spd="slow"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1071538" y="428604"/>
            <a:ext cx="6929486" cy="12144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Стихи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pic>
        <p:nvPicPr>
          <p:cNvPr id="3074" name="Picture 2" descr="https://2.bp.blogspot.com/-4SQEN8EgNkg/V0H7f1SZcjI/AAAAAAAACSc/1BJ1VDQUiw4n0YhNMgeSod2xdSVsAxU0ACLcB/s640/scrn_big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3188338" cy="4595803"/>
          </a:xfrm>
          <a:prstGeom prst="rect">
            <a:avLst/>
          </a:prstGeom>
          <a:noFill/>
        </p:spPr>
      </p:pic>
      <p:pic>
        <p:nvPicPr>
          <p:cNvPr id="3076" name="Picture 4" descr="https://fs00.infourok.ru/images/doc/280/285273/1/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357430"/>
            <a:ext cx="5214974" cy="39112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285720" y="285728"/>
            <a:ext cx="8429684" cy="22860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Достопримечательности </a:t>
            </a:r>
          </a:p>
          <a:p>
            <a:pPr algn="ctr" rtl="0"/>
            <a:r>
              <a:rPr lang="ru-RU" sz="3600" b="1" kern="10" spc="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/>
                <a:latin typeface="Bookman Old Style"/>
              </a:rPr>
              <a:t>родного поселка</a:t>
            </a:r>
          </a:p>
        </p:txBody>
      </p:sp>
      <p:pic>
        <p:nvPicPr>
          <p:cNvPr id="45058" name="Picture 2" descr="http://static.panoramio.com/photos/original/48675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14620"/>
            <a:ext cx="4331840" cy="27146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5643578"/>
            <a:ext cx="435771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Дом благочинного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(ул.Советская, 16)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</a:endParaRPr>
          </a:p>
        </p:txBody>
      </p:sp>
      <p:pic>
        <p:nvPicPr>
          <p:cNvPr id="45060" name="Picture 4" descr="http://echr-pashukov.ru/img/1382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7" y="2667472"/>
            <a:ext cx="4184534" cy="276179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0" y="5637930"/>
            <a:ext cx="435771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Здание больницы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(ул.Советская, 35)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286412" y="644894"/>
            <a:ext cx="40004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Дом торговца </a:t>
            </a:r>
          </a:p>
          <a:p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И.И. Игошина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(ул.Советская, 28)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572008"/>
            <a:ext cx="38576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Магазин </a:t>
            </a:r>
          </a:p>
          <a:p>
            <a:pPr algn="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Д.А. Ларионова</a:t>
            </a:r>
          </a:p>
          <a:p>
            <a:pPr algn="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(ул.Советская, 31)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</a:endParaRPr>
          </a:p>
        </p:txBody>
      </p:sp>
      <p:pic>
        <p:nvPicPr>
          <p:cNvPr id="46082" name="Picture 2" descr="http://vyatkamuseums.ru/darovskoy/images/gallery/zdani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4918681" cy="3000396"/>
          </a:xfrm>
          <a:prstGeom prst="rect">
            <a:avLst/>
          </a:prstGeom>
          <a:noFill/>
        </p:spPr>
      </p:pic>
      <p:pic>
        <p:nvPicPr>
          <p:cNvPr id="1026" name="Picture 2" descr="D:\д.сад\здания Даровского\img780.jpg"/>
          <p:cNvPicPr>
            <a:picLocks noChangeAspect="1" noChangeArrowheads="1"/>
          </p:cNvPicPr>
          <p:nvPr/>
        </p:nvPicPr>
        <p:blipFill>
          <a:blip r:embed="rId3" cstate="print"/>
          <a:srcRect l="42974" t="51002" b="4393"/>
          <a:stretch>
            <a:fillRect/>
          </a:stretch>
        </p:blipFill>
        <p:spPr bwMode="auto">
          <a:xfrm>
            <a:off x="4144781" y="3643314"/>
            <a:ext cx="4743743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429288" y="1000108"/>
            <a:ext cx="37147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Дом детского </a:t>
            </a:r>
          </a:p>
          <a:p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творчества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(ул.Советская, 2)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143040" y="4786322"/>
            <a:ext cx="507209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Магазин </a:t>
            </a:r>
          </a:p>
          <a:p>
            <a:pPr algn="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П.А. </a:t>
            </a:r>
            <a:r>
              <a:rPr lang="ru-RU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Шильникова</a:t>
            </a:r>
            <a:endParaRPr lang="ru-RU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</a:endParaRPr>
          </a:p>
          <a:p>
            <a:pPr algn="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(ул.2-Советская, 2)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</a:endParaRPr>
          </a:p>
        </p:txBody>
      </p:sp>
      <p:pic>
        <p:nvPicPr>
          <p:cNvPr id="47106" name="Picture 2" descr="http://static.panoramio.com/photos/large/486750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285728"/>
            <a:ext cx="4884586" cy="3000396"/>
          </a:xfrm>
          <a:prstGeom prst="rect">
            <a:avLst/>
          </a:prstGeom>
          <a:noFill/>
        </p:spPr>
      </p:pic>
      <p:pic>
        <p:nvPicPr>
          <p:cNvPr id="2050" name="Picture 2" descr="D:\д.сад\здания Даровского\img7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2241" y="3429000"/>
            <a:ext cx="4845871" cy="31247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611289"/>
            <a:ext cx="8429684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Тип проекта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творческий, информационно-исследовательский,  краткосрочный.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семейный, групповой.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Проблема: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Дети не задумываются о том, что город, в котором они живут – это их малая родина. Не знают ничего об его истории, достопримечательностях.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 дети имеют начальные знания об истории родного города, могут рассказать об интересных, исторических местах своей малой родины, умеют опыт совместной деятельности с родителями.</a:t>
            </a:r>
          </a:p>
          <a:p>
            <a:pPr algn="ctr"/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static.panoramio.com/photos/original/84216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1" y="3213811"/>
            <a:ext cx="4572031" cy="34298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429288" y="1000108"/>
            <a:ext cx="371471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j-lt"/>
              </a:rPr>
              <a:t>Памятник погибшим воинам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j-lt"/>
            </a:endParaRPr>
          </a:p>
        </p:txBody>
      </p:sp>
      <p:pic>
        <p:nvPicPr>
          <p:cNvPr id="3074" name="Picture 2" descr="http://i.ytimg.com/vi/j_fINjNjhIM/hq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4572000" cy="3429001"/>
          </a:xfrm>
          <a:prstGeom prst="rect">
            <a:avLst/>
          </a:prstGeom>
          <a:noFill/>
        </p:spPr>
      </p:pic>
      <p:pic>
        <p:nvPicPr>
          <p:cNvPr id="3076" name="Picture 4" descr="http://static.panoramio.com/photos/large/7095536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929066"/>
            <a:ext cx="3571900" cy="26789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D:\д.сад\газета\IMG_17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983" y="3501008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4553396" y="188640"/>
            <a:ext cx="4357686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Занятия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465" y="188640"/>
            <a:ext cx="3807747" cy="2855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80711" y="1642785"/>
            <a:ext cx="3025179" cy="2268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2"/>
          <a:stretch/>
        </p:blipFill>
        <p:spPr>
          <a:xfrm rot="5400000">
            <a:off x="3797689" y="1554398"/>
            <a:ext cx="2726133" cy="2617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8"/>
          <a:stretch/>
        </p:blipFill>
        <p:spPr>
          <a:xfrm rot="10800000">
            <a:off x="3869764" y="4216057"/>
            <a:ext cx="4023426" cy="2641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4643438" y="84180"/>
            <a:ext cx="4357686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Занятия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80773" y="1164676"/>
            <a:ext cx="4643438" cy="3482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08736" y="1985800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252183" y="4205136"/>
            <a:ext cx="3515883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867" y="1163560"/>
            <a:ext cx="2288310" cy="3041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 descr="C:\Users\Николай\Pictures\img067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r="33456" b="31305"/>
          <a:stretch>
            <a:fillRect/>
          </a:stretch>
        </p:blipFill>
        <p:spPr bwMode="auto">
          <a:xfrm>
            <a:off x="3643306" y="1500174"/>
            <a:ext cx="2011625" cy="2857520"/>
          </a:xfrm>
          <a:prstGeom prst="rect">
            <a:avLst/>
          </a:prstGeom>
          <a:noFill/>
        </p:spPr>
      </p:pic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285720" y="285728"/>
            <a:ext cx="4929190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Bookman Old Style"/>
              </a:rPr>
              <a:t>Книги о поселке</a:t>
            </a:r>
            <a:endParaRPr lang="ru-RU" sz="3600" b="1" kern="10" spc="0" dirty="0" smtClean="0">
              <a:ln w="12700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CC00"/>
              </a:solidFill>
              <a:effectLst/>
              <a:latin typeface="Bookman Old Style"/>
            </a:endParaRPr>
          </a:p>
        </p:txBody>
      </p:sp>
      <p:pic>
        <p:nvPicPr>
          <p:cNvPr id="51202" name="Picture 2" descr="https://pp.userapi.com/c626523/v626523462/f449/WhDTZzwGJB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786190"/>
            <a:ext cx="1969848" cy="2786082"/>
          </a:xfrm>
          <a:prstGeom prst="rect">
            <a:avLst/>
          </a:prstGeom>
          <a:noFill/>
        </p:spPr>
      </p:pic>
      <p:pic>
        <p:nvPicPr>
          <p:cNvPr id="51204" name="Picture 4" descr="C:\Users\Николай\Pictures\img068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r="34375" b="31973"/>
          <a:stretch>
            <a:fillRect/>
          </a:stretch>
        </p:blipFill>
        <p:spPr bwMode="auto">
          <a:xfrm>
            <a:off x="357158" y="1500174"/>
            <a:ext cx="1953235" cy="2786082"/>
          </a:xfrm>
          <a:prstGeom prst="rect">
            <a:avLst/>
          </a:prstGeom>
          <a:noFill/>
        </p:spPr>
      </p:pic>
      <p:pic>
        <p:nvPicPr>
          <p:cNvPr id="51205" name="Picture 5" descr="C:\Users\Николай\Pictures\img069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r="36213" b="31973"/>
          <a:stretch>
            <a:fillRect/>
          </a:stretch>
        </p:blipFill>
        <p:spPr bwMode="auto">
          <a:xfrm>
            <a:off x="5072066" y="3714752"/>
            <a:ext cx="1928826" cy="2830552"/>
          </a:xfrm>
          <a:prstGeom prst="rect">
            <a:avLst/>
          </a:prstGeom>
          <a:noFill/>
        </p:spPr>
      </p:pic>
      <p:pic>
        <p:nvPicPr>
          <p:cNvPr id="1026" name="Picture 2" descr="C:\Users\1\Desktop\img785.jpg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 t="432"/>
          <a:stretch>
            <a:fillRect/>
          </a:stretch>
        </p:blipFill>
        <p:spPr bwMode="auto">
          <a:xfrm>
            <a:off x="6858016" y="1500173"/>
            <a:ext cx="1953359" cy="28989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785786" y="1000108"/>
            <a:ext cx="7572428" cy="47863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/>
                <a:latin typeface="Bookman Old Style"/>
              </a:rPr>
              <a:t>Спасибо </a:t>
            </a:r>
          </a:p>
          <a:p>
            <a:pPr algn="ctr" rtl="0"/>
            <a:r>
              <a:rPr lang="ru-RU" sz="3600" b="1" kern="10" spc="0" dirty="0" smtClean="0">
                <a:ln w="12700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CC00"/>
                </a:solidFill>
                <a:effectLst/>
                <a:latin typeface="Bookman Old Style"/>
              </a:rPr>
              <a:t>за внимание!</a:t>
            </a:r>
          </a:p>
        </p:txBody>
      </p:sp>
    </p:spTree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856103"/>
            <a:ext cx="8429684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Место проведения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	МКДОУ ДС№1пгт Даровской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				1 младшая группа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Сроки проведения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май - июнь 2023года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Режим работы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	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 время и вне занятий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Количество участников проекта: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воспитатель: Мочалова В.М., высшая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кв..категория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педагогический стаж 37лет.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  дети - 20 чел., 	родители - 39 чел.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Возраст детей: 2-3года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335420"/>
            <a:ext cx="8429684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этап. 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-45720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создать условия для развития у детей патриотических чувств, для повышения активности участия родителей в жизни группы.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	- воспитательная: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воспитать у детей любовь  к родному городу;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- о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бучающая: 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формировать у детей начальные представления об истории родного города, его достопримечательностях, расширить кругозор детей и  словарный запас;</a:t>
            </a:r>
          </a:p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	- развивающая: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развивать патриотические чувства у детей, продолжить работу над развитием творческих способностей детей.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335420"/>
            <a:ext cx="842968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 этап. Разработка проекта</a:t>
            </a:r>
          </a:p>
          <a:p>
            <a:pPr algn="just"/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Подобрать необходимую литературу, иллюстрационный материал, материал для игровой деятельности детей для успешной реализации проекта.</a:t>
            </a:r>
          </a:p>
          <a:p>
            <a:pPr indent="45720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2. Заинтересовать детей и родителей темой проекта, привлечь их к совместной деятельности, направленной на достижение цели проекта.</a:t>
            </a:r>
          </a:p>
          <a:p>
            <a:pPr indent="45720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3. Создать необходимую базу для продуктивной и творческой деятельности детей.</a:t>
            </a:r>
          </a:p>
          <a:p>
            <a:pPr indent="45720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4. Составить перспективный план мероприятий.</a:t>
            </a:r>
          </a:p>
          <a:p>
            <a:pPr algn="ctr"/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371704"/>
            <a:ext cx="8429684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 этап. Реализация  проекта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Организация деятельности проекта.</a:t>
            </a:r>
          </a:p>
          <a:p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3.1. Игровая деятельность.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	3.2. Художественно-речевая деятельность.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3.3.Музыкально-театрализованная деятельность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	3.4. Художественно-эстетическая 	 		       деятельность.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	3.5. Фотовыставки «Природа родного края», 	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	3.6. Продуктивная деятельность.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	3.7. Экскурсии по городу.</a:t>
            </a:r>
          </a:p>
          <a:p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 3.8. Оформить нравственно-патриотический</a:t>
            </a:r>
          </a:p>
          <a:p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         уголок в группе.               </a:t>
            </a:r>
            <a:endParaRPr lang="ru-RU" sz="3200" dirty="0" smtClean="0"/>
          </a:p>
          <a:p>
            <a:pPr algn="ctr"/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785794"/>
            <a:ext cx="842968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3.1. Игровая деятельность</a:t>
            </a: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***  Сюжетно-ролевая игра «Идём в детский сад»,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«Семья». «Экскурсия по городу»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развивать у детей патриотические чувства, учить подражать взрослым: маме, папе, бабушке, дедушке; воспитывать любовь к родному дому, городу; продолжать учить играть всем вместе, дружеским взаимоотношениям со сверстниками.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684</Words>
  <Application>Microsoft Office PowerPoint</Application>
  <PresentationFormat>Экран (4:3)</PresentationFormat>
  <Paragraphs>284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9" baseType="lpstr">
      <vt:lpstr>Arial</vt:lpstr>
      <vt:lpstr>Bookman Old Style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 Windows</cp:lastModifiedBy>
  <cp:revision>62</cp:revision>
  <dcterms:created xsi:type="dcterms:W3CDTF">2017-09-29T14:22:46Z</dcterms:created>
  <dcterms:modified xsi:type="dcterms:W3CDTF">2023-07-08T08:09:05Z</dcterms:modified>
</cp:coreProperties>
</file>