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4"/>
  </p:notesMasterIdLst>
  <p:sldIdLst>
    <p:sldId id="320" r:id="rId2"/>
    <p:sldId id="256" r:id="rId3"/>
    <p:sldId id="257" r:id="rId4"/>
    <p:sldId id="258" r:id="rId5"/>
    <p:sldId id="261" r:id="rId6"/>
    <p:sldId id="341" r:id="rId7"/>
    <p:sldId id="262" r:id="rId8"/>
    <p:sldId id="260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343" r:id="rId19"/>
    <p:sldId id="273" r:id="rId20"/>
    <p:sldId id="274" r:id="rId21"/>
    <p:sldId id="275" r:id="rId22"/>
    <p:sldId id="318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342" r:id="rId31"/>
    <p:sldId id="285" r:id="rId32"/>
    <p:sldId id="286" r:id="rId33"/>
    <p:sldId id="321" r:id="rId34"/>
    <p:sldId id="322" r:id="rId35"/>
    <p:sldId id="323" r:id="rId36"/>
    <p:sldId id="324" r:id="rId37"/>
    <p:sldId id="325" r:id="rId38"/>
    <p:sldId id="340" r:id="rId39"/>
    <p:sldId id="327" r:id="rId40"/>
    <p:sldId id="328" r:id="rId41"/>
    <p:sldId id="329" r:id="rId42"/>
    <p:sldId id="344" r:id="rId43"/>
    <p:sldId id="331" r:id="rId44"/>
    <p:sldId id="332" r:id="rId45"/>
    <p:sldId id="333" r:id="rId46"/>
    <p:sldId id="334" r:id="rId47"/>
    <p:sldId id="335" r:id="rId48"/>
    <p:sldId id="336" r:id="rId49"/>
    <p:sldId id="337" r:id="rId50"/>
    <p:sldId id="338" r:id="rId51"/>
    <p:sldId id="339" r:id="rId52"/>
    <p:sldId id="345" r:id="rId5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94624" autoAdjust="0"/>
  </p:normalViewPr>
  <p:slideViewPr>
    <p:cSldViewPr>
      <p:cViewPr varScale="1">
        <p:scale>
          <a:sx n="87" d="100"/>
          <a:sy n="87" d="100"/>
        </p:scale>
        <p:origin x="154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CAB59-38E3-4FB9-AE22-5A8BC07C785E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21E399-4A99-4655-9AB7-28C4CD7C9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816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1E399-4A99-4655-9AB7-28C4CD7C9A2A}" type="slidenum">
              <a:rPr lang="ru-RU" smtClean="0"/>
              <a:t>50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420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25.xml"/><Relationship Id="rId18" Type="http://schemas.openxmlformats.org/officeDocument/2006/relationships/slide" Target="slide35.xml"/><Relationship Id="rId26" Type="http://schemas.openxmlformats.org/officeDocument/2006/relationships/slide" Target="slide51.xml"/><Relationship Id="rId3" Type="http://schemas.openxmlformats.org/officeDocument/2006/relationships/slide" Target="slide5.xml"/><Relationship Id="rId21" Type="http://schemas.openxmlformats.org/officeDocument/2006/relationships/slide" Target="slide41.xml"/><Relationship Id="rId7" Type="http://schemas.openxmlformats.org/officeDocument/2006/relationships/slide" Target="slide15.xml"/><Relationship Id="rId12" Type="http://schemas.openxmlformats.org/officeDocument/2006/relationships/slide" Target="slide23.xml"/><Relationship Id="rId17" Type="http://schemas.openxmlformats.org/officeDocument/2006/relationships/slide" Target="slide33.xml"/><Relationship Id="rId25" Type="http://schemas.openxmlformats.org/officeDocument/2006/relationships/slide" Target="slide49.xml"/><Relationship Id="rId2" Type="http://schemas.openxmlformats.org/officeDocument/2006/relationships/slide" Target="slide3.xml"/><Relationship Id="rId16" Type="http://schemas.openxmlformats.org/officeDocument/2006/relationships/slide" Target="slide31.xml"/><Relationship Id="rId20" Type="http://schemas.openxmlformats.org/officeDocument/2006/relationships/slide" Target="slide3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slide" Target="slide13.xml"/><Relationship Id="rId24" Type="http://schemas.openxmlformats.org/officeDocument/2006/relationships/slide" Target="slide47.xml"/><Relationship Id="rId5" Type="http://schemas.openxmlformats.org/officeDocument/2006/relationships/slide" Target="slide9.xml"/><Relationship Id="rId15" Type="http://schemas.openxmlformats.org/officeDocument/2006/relationships/slide" Target="slide29.xml"/><Relationship Id="rId23" Type="http://schemas.openxmlformats.org/officeDocument/2006/relationships/slide" Target="slide45.xml"/><Relationship Id="rId10" Type="http://schemas.openxmlformats.org/officeDocument/2006/relationships/slide" Target="slide21.xml"/><Relationship Id="rId19" Type="http://schemas.openxmlformats.org/officeDocument/2006/relationships/slide" Target="slide37.xml"/><Relationship Id="rId4" Type="http://schemas.openxmlformats.org/officeDocument/2006/relationships/slide" Target="slide7.xml"/><Relationship Id="rId9" Type="http://schemas.openxmlformats.org/officeDocument/2006/relationships/slide" Target="slide19.xml"/><Relationship Id="rId14" Type="http://schemas.openxmlformats.org/officeDocument/2006/relationships/slide" Target="slide27.xml"/><Relationship Id="rId22" Type="http://schemas.openxmlformats.org/officeDocument/2006/relationships/slide" Target="slide4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556792"/>
            <a:ext cx="7344816" cy="3744416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b="1" dirty="0">
                <a:solidFill>
                  <a:srgbClr val="FF0000"/>
                </a:solidFill>
              </a:rPr>
              <a:t>«Своя игра»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7030A0"/>
                </a:solidFill>
              </a:rPr>
              <a:t>Чем выше стоимость вопроса, тем сложнее вопрос.</a:t>
            </a:r>
            <a:br>
              <a:rPr lang="ru-RU" b="1" dirty="0">
                <a:solidFill>
                  <a:srgbClr val="7030A0"/>
                </a:solidFill>
              </a:rPr>
            </a:br>
            <a:endParaRPr lang="ru-RU" dirty="0"/>
          </a:p>
        </p:txBody>
      </p:sp>
      <p:pic>
        <p:nvPicPr>
          <p:cNvPr id="6" name="И пусть удача всегда будет с вами (256  kbps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39552" y="56612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32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3000"/>
    </mc:Choice>
    <mc:Fallback xmlns="">
      <p:transition advClick="0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2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127"/>
                            </p:stCondLst>
                            <p:childTnLst>
                              <p:par>
                                <p:cTn id="8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9268" y="257172"/>
            <a:ext cx="82655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Ответ «Перестановки»</a:t>
            </a:r>
            <a:r>
              <a:rPr lang="en-US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400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39268" y="1152824"/>
            <a:ext cx="802116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Сначала фиксируем на последнем месте старшего брата, тогда 4 предшествующих членов семьи  можно переставить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Р4 = 4! = 24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различными способами; 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Затем фиксируем на последнем месте младшего, получим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Р4 = 4! = 24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различных перестановок трех членов семьи.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Общее количество вариантов очередности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24 + 24 = 48.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Ответ: 48 вариантов</a:t>
            </a:r>
            <a:endParaRPr lang="ru-RU" sz="4800" b="1" i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7812360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288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0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Перестановка 500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733246"/>
            <a:ext cx="89649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 владельцу ресторана «Уральские пельмени» на собеседование в один день с целью трудоустройства должны приехать 7 поваров. Вячеслав Мясников и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Илана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Юрьева приедут на собеседование вместе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  должны пройти собеседование друг за другом в любой  очередности. Сколькими способами работодатель может составить очередность обслуживания всех 7 кандидатов при наличии такого условия</a:t>
            </a:r>
            <a:r>
              <a:rPr lang="ru-RU" sz="3600" dirty="0">
                <a:solidFill>
                  <a:srgbClr val="181818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340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Ответ «Перестановки» 500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980728"/>
            <a:ext cx="8352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Всего 7 актеров, из них Мясников и Юрьева  в очередности должны стоять рядом.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«Склеиваем» двух актеров (Мясников  и Юрьева) сначала в порядке МЮ, затем в порядке ЮМ. При каждом варианте «склеивания» получаем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Р6 = 6! = 120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вариантов расписания. Общее число способов составить расписание равно 720 (ЮМ) +720 (МЮ) = 1440.</a:t>
            </a:r>
          </a:p>
          <a:p>
            <a:pPr algn="just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Ответ: 1440 способов.</a:t>
            </a:r>
            <a:endParaRPr lang="ru-RU" sz="4800" b="1" i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настраиваемая 4">
            <a:hlinkClick r:id="rId2" action="ppaction://hlinksldjump" highlightClick="1"/>
          </p:cNvPr>
          <p:cNvSpPr/>
          <p:nvPr/>
        </p:nvSpPr>
        <p:spPr>
          <a:xfrm>
            <a:off x="7812360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713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0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Сочетания 100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23528" y="917913"/>
            <a:ext cx="7992888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Преподавателю поварского  искусства для проведения мастер-класса  по приготовлению блюд потребуется два помощника.</a:t>
            </a:r>
            <a:r>
              <a:rPr kumimoji="0" lang="ru-RU" sz="4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Стать помощниками для этих целей согласились четыре студента</a:t>
            </a:r>
            <a:r>
              <a:rPr kumimoji="0" lang="ru-RU" sz="4000" b="0" i="0" u="none" strike="noStrike" cap="none" normalizeH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Сколько</a:t>
            </a:r>
            <a:r>
              <a:rPr kumimoji="0" lang="ru-RU" sz="4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существует вариантов выбора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2 помощников из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этих 4 студентов.</a:t>
            </a:r>
            <a:endParaRPr kumimoji="0" lang="ru-RU" sz="40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357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4211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Ответ «Сочетания» 100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1"/>
              <p:cNvSpPr>
                <a:spLocks noChangeArrowheads="1"/>
              </p:cNvSpPr>
              <p:nvPr/>
            </p:nvSpPr>
            <p:spPr bwMode="auto">
              <a:xfrm>
                <a:off x="748740" y="1628800"/>
                <a:ext cx="7704856" cy="22235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ru-RU" sz="3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ru-RU" sz="3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С</m:t>
                        </m:r>
                      </m:e>
                      <m:sub>
                        <m:r>
                          <a:rPr lang="ru-RU" sz="3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sub>
                      <m:sup>
                        <m:r>
                          <a:rPr lang="ru-RU" sz="3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ru-RU" sz="3600" dirty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4!</m:t>
                        </m:r>
                      </m:num>
                      <m:den>
                        <m:d>
                          <m:dPr>
                            <m:ctrlPr>
                              <a:rPr lang="ru-RU" sz="3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sz="36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4−2</m:t>
                            </m:r>
                          </m:e>
                        </m:d>
                        <m:r>
                          <a:rPr lang="ru-RU" sz="36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!</m:t>
                        </m:r>
                        <m:r>
                          <m:rPr>
                            <m:nor/>
                          </m:rPr>
                          <a:rPr lang="ru-RU" sz="3600">
                            <a:solidFill>
                              <a:schemeClr val="tx1"/>
                            </a:solidFill>
                            <a:sym typeface="Wingdings"/>
                          </a:rPr>
                          <m:t></m:t>
                        </m:r>
                        <m:r>
                          <a:rPr lang="ru-RU" sz="36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2!</m:t>
                        </m:r>
                      </m:den>
                    </m:f>
                    <m:r>
                      <a:rPr lang="ru-RU" sz="3600" b="0" i="0" dirty="0" smtClean="0">
                        <a:solidFill>
                          <a:schemeClr val="tx1"/>
                        </a:solidFill>
                        <a:latin typeface="Cambria Math"/>
                      </a:rPr>
                      <m:t>=6</m:t>
                    </m:r>
                  </m:oMath>
                </a14:m>
                <a:endParaRPr lang="ru-RU" sz="3600" dirty="0">
                  <a:solidFill>
                    <a:schemeClr val="tx1"/>
                  </a:solidFill>
                </a:endParaRPr>
              </a:p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2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4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Ответ: 6 вариантов</a:t>
                </a:r>
                <a:r>
                  <a:rPr kumimoji="0" lang="ru-RU" sz="54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5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8740" y="1628800"/>
                <a:ext cx="7704856" cy="2223557"/>
              </a:xfrm>
              <a:prstGeom prst="rect">
                <a:avLst/>
              </a:prstGeom>
              <a:blipFill rotWithShape="1">
                <a:blip r:embed="rId2"/>
                <a:stretch>
                  <a:fillRect l="-4272" b="-1589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7812360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4847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0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Сочетания 200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908720"/>
            <a:ext cx="878497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Для участия в конкурсе «Молодые повара - 2023» организатор конкурса попросил выслать три фотографии с разными блюдами от каждой студенческой группы. Преподаватель для участия в конкурсе выбрал в одной из групп четырех студентов, каждый из которых приготовил одно блюдо. С каждого блюда  была сделана одна фотография.  Сколько существует способов выбрать 3 фотографии из 4 для отправки организатору конкурса?</a:t>
            </a:r>
          </a:p>
        </p:txBody>
      </p:sp>
    </p:spTree>
    <p:extLst>
      <p:ext uri="{BB962C8B-B14F-4D97-AF65-F5344CB8AC3E}">
        <p14:creationId xmlns:p14="http://schemas.microsoft.com/office/powerpoint/2010/main" val="3491534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Ответ «Сочетания» 200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1"/>
              <p:cNvSpPr>
                <a:spLocks noChangeArrowheads="1"/>
              </p:cNvSpPr>
              <p:nvPr/>
            </p:nvSpPr>
            <p:spPr bwMode="auto">
              <a:xfrm>
                <a:off x="401934" y="1558521"/>
                <a:ext cx="8280920" cy="25809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ru-RU" sz="4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С</m:t>
                        </m:r>
                      </m:e>
                      <m:sub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sub>
                      <m:sup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sup>
                    </m:sSubSup>
                    <m:r>
                      <a:rPr kumimoji="0" lang="ru-RU" sz="4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kumimoji="0" lang="ru-RU" sz="40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kumimoji="0" lang="ru-RU" sz="40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4!</m:t>
                        </m:r>
                      </m:num>
                      <m:den>
                        <m:r>
                          <a:rPr kumimoji="0" lang="ru-RU" sz="40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3!</m:t>
                        </m:r>
                        <m:d>
                          <m:dPr>
                            <m:ctrlPr>
                              <a:rPr kumimoji="0" lang="ru-RU" sz="40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kumimoji="0" lang="ru-RU" sz="40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  <m:t>4−3</m:t>
                            </m:r>
                          </m:e>
                        </m:d>
                        <m:r>
                          <a:rPr kumimoji="0" lang="ru-RU" sz="40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kumimoji="0" lang="ru-RU" sz="4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=4</a:t>
                </a:r>
              </a:p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4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60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Ответ: 4 способа.</a:t>
                </a:r>
              </a:p>
            </p:txBody>
          </p:sp>
        </mc:Choice>
        <mc:Fallback xmlns="">
          <p:sp>
            <p:nvSpPr>
              <p:cNvPr id="4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1934" y="1558521"/>
                <a:ext cx="8280920" cy="2580963"/>
              </a:xfrm>
              <a:prstGeom prst="rect">
                <a:avLst/>
              </a:prstGeom>
              <a:blipFill rotWithShape="1">
                <a:blip r:embed="rId2"/>
                <a:stretch>
                  <a:fillRect l="-4492" b="-1560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7812360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848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2304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 Сочетание 300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610136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318022"/>
            <a:ext cx="87129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 группе учатся 13 мальчиков и 16 девочек. Для уборки территории требуется выделить четырех мальчиков и трех девочек. Сколькими способами это можно сделать?</a:t>
            </a:r>
          </a:p>
        </p:txBody>
      </p:sp>
    </p:spTree>
    <p:extLst>
      <p:ext uri="{BB962C8B-B14F-4D97-AF65-F5344CB8AC3E}">
        <p14:creationId xmlns:p14="http://schemas.microsoft.com/office/powerpoint/2010/main" val="3418705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Ответ «Сочетания» 300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755576" y="1340768"/>
                <a:ext cx="7488832" cy="4896544"/>
              </a:xfrm>
            </p:spPr>
            <p:txBody>
              <a:bodyPr>
                <a:normAutofit fontScale="25000" lnSpcReduction="20000"/>
              </a:bodyPr>
              <a:lstStyle/>
              <a:p>
                <a:pPr marL="0" indent="0">
                  <a:buNone/>
                </a:pPr>
                <a:r>
                  <a:rPr lang="ru-RU" sz="14400" dirty="0">
                    <a:latin typeface="Times New Roman" pitchFamily="18" charset="0"/>
                    <a:cs typeface="Times New Roman" pitchFamily="18" charset="0"/>
                  </a:rPr>
                  <a:t>1)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14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ru-RU" sz="14400" i="1">
                            <a:latin typeface="Cambria Math"/>
                          </a:rPr>
                          <m:t>С</m:t>
                        </m:r>
                      </m:e>
                      <m:sub>
                        <m:r>
                          <a:rPr lang="ru-RU" sz="14400" i="1">
                            <a:latin typeface="Cambria Math"/>
                          </a:rPr>
                          <m:t>13</m:t>
                        </m:r>
                      </m:sub>
                      <m:sup>
                        <m:r>
                          <a:rPr lang="ru-RU" sz="14400" i="1">
                            <a:latin typeface="Cambria Math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ru-RU" sz="14400" dirty="0"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4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14400" b="0" i="1" dirty="0" smtClean="0">
                            <a:latin typeface="Cambria Math"/>
                          </a:rPr>
                          <m:t>13!</m:t>
                        </m:r>
                      </m:num>
                      <m:den>
                        <m:r>
                          <a:rPr lang="ru-RU" sz="14400" b="0" i="1" dirty="0" smtClean="0">
                            <a:latin typeface="Cambria Math"/>
                          </a:rPr>
                          <m:t>4!</m:t>
                        </m:r>
                        <m:d>
                          <m:dPr>
                            <m:ctrlPr>
                              <a:rPr lang="ru-RU" sz="144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sz="14400" b="0" i="1" dirty="0" smtClean="0">
                                <a:latin typeface="Cambria Math"/>
                              </a:rPr>
                              <m:t>13−4</m:t>
                            </m:r>
                          </m:e>
                        </m:d>
                        <m:r>
                          <a:rPr lang="ru-RU" sz="14400" b="0" i="1" dirty="0" smtClean="0">
                            <a:latin typeface="Cambria Math"/>
                          </a:rPr>
                          <m:t>!</m:t>
                        </m:r>
                      </m:den>
                    </m:f>
                    <m:r>
                      <a:rPr lang="ru-RU" sz="14400" b="0" i="1" dirty="0" smtClean="0">
                        <a:latin typeface="Cambria Math"/>
                      </a:rPr>
                      <m:t>=</m:t>
                    </m:r>
                  </m:oMath>
                </a14:m>
                <a:r>
                  <a:rPr lang="ru-RU" sz="14400" dirty="0">
                    <a:latin typeface="Times New Roman" pitchFamily="18" charset="0"/>
                    <a:cs typeface="Times New Roman" pitchFamily="18" charset="0"/>
                  </a:rPr>
                  <a:t>715 </a:t>
                </a:r>
              </a:p>
              <a:p>
                <a:pPr marL="0" indent="0">
                  <a:buNone/>
                </a:pPr>
                <a:endParaRPr lang="ru-RU" sz="144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ru-RU" sz="14400" dirty="0">
                    <a:latin typeface="Times New Roman" pitchFamily="18" charset="0"/>
                    <a:cs typeface="Times New Roman" pitchFamily="18" charset="0"/>
                  </a:rPr>
                  <a:t>2)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14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ru-RU" sz="14400" i="1">
                            <a:latin typeface="Cambria Math"/>
                          </a:rPr>
                          <m:t>С</m:t>
                        </m:r>
                      </m:e>
                      <m:sub>
                        <m:r>
                          <a:rPr lang="ru-RU" sz="14400" i="1">
                            <a:latin typeface="Cambria Math"/>
                          </a:rPr>
                          <m:t>16</m:t>
                        </m:r>
                      </m:sub>
                      <m:sup>
                        <m:r>
                          <a:rPr lang="ru-RU" sz="14400" i="1">
                            <a:latin typeface="Cambria Math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ru-RU" sz="14400" dirty="0"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4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14400" b="0" i="1" dirty="0" smtClean="0">
                            <a:latin typeface="Cambria Math"/>
                          </a:rPr>
                          <m:t>16!</m:t>
                        </m:r>
                      </m:num>
                      <m:den>
                        <m:r>
                          <a:rPr lang="ru-RU" sz="14400" b="0" i="1" dirty="0" smtClean="0">
                            <a:latin typeface="Cambria Math"/>
                          </a:rPr>
                          <m:t>3!</m:t>
                        </m:r>
                        <m:d>
                          <m:dPr>
                            <m:ctrlPr>
                              <a:rPr lang="ru-RU" sz="144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sz="14400" b="0" i="1" dirty="0" smtClean="0">
                                <a:latin typeface="Cambria Math"/>
                              </a:rPr>
                              <m:t>16−3</m:t>
                            </m:r>
                          </m:e>
                        </m:d>
                        <m:r>
                          <a:rPr lang="ru-RU" sz="14400" b="0" i="1" dirty="0" smtClean="0">
                            <a:latin typeface="Cambria Math"/>
                          </a:rPr>
                          <m:t>!</m:t>
                        </m:r>
                      </m:den>
                    </m:f>
                  </m:oMath>
                </a14:m>
                <a:r>
                  <a:rPr lang="ru-RU" sz="14400" dirty="0">
                    <a:latin typeface="Times New Roman" pitchFamily="18" charset="0"/>
                    <a:cs typeface="Times New Roman" pitchFamily="18" charset="0"/>
                  </a:rPr>
                  <a:t>=560 </a:t>
                </a:r>
              </a:p>
              <a:p>
                <a:pPr marL="0" indent="0">
                  <a:buNone/>
                </a:pPr>
                <a:endParaRPr lang="ru-RU" sz="144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ru-RU" sz="14400" dirty="0">
                    <a:latin typeface="Times New Roman" pitchFamily="18" charset="0"/>
                    <a:cs typeface="Times New Roman" pitchFamily="18" charset="0"/>
                  </a:rPr>
                  <a:t>3) 715</a:t>
                </a:r>
                <a:r>
                  <a:rPr lang="ru-RU" sz="14400" dirty="0">
                    <a:latin typeface="Times New Roman" pitchFamily="18" charset="0"/>
                    <a:cs typeface="Times New Roman" pitchFamily="18" charset="0"/>
                    <a:sym typeface="Wingdings"/>
                  </a:rPr>
                  <a:t></a:t>
                </a:r>
                <a:r>
                  <a:rPr lang="ru-RU" sz="14400" dirty="0">
                    <a:latin typeface="Times New Roman" pitchFamily="18" charset="0"/>
                    <a:cs typeface="Times New Roman" pitchFamily="18" charset="0"/>
                  </a:rPr>
                  <a:t>560=400400</a:t>
                </a:r>
              </a:p>
              <a:p>
                <a:pPr marL="0" indent="0">
                  <a:buNone/>
                </a:pPr>
                <a:endParaRPr lang="ru-RU" sz="144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ru-RU" sz="14400" b="1" dirty="0">
                    <a:latin typeface="Times New Roman" pitchFamily="18" charset="0"/>
                    <a:cs typeface="Times New Roman" pitchFamily="18" charset="0"/>
                  </a:rPr>
                  <a:t>Ответ: 400400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755576" y="1340768"/>
                <a:ext cx="7488832" cy="4896544"/>
              </a:xfrm>
              <a:blipFill rotWithShape="1">
                <a:blip r:embed="rId2"/>
                <a:stretch>
                  <a:fillRect l="-2524" t="-21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9167" y="5706765"/>
            <a:ext cx="1103313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42148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 Сочетание 400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71691"/>
            <a:ext cx="871296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техникуме на </a:t>
            </a: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втором курсе учатся 5 студенток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которые хорошо владеют поварским искусством, а на </a:t>
            </a:r>
            <a:r>
              <a:rPr 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третьем курсе   таких студенток - 8</a:t>
            </a:r>
            <a:r>
              <a:rPr lang="ru-RU" sz="3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Краевой конкурс  проходит в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номинациях для студенток второго курса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номинациях для студенток третьего  курса.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Сколькими способами может быть сделан выбор студенток для участия в конкурсе, если одна студентка может участвовать </a:t>
            </a: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конкурсе только в одной номинации?</a:t>
            </a:r>
          </a:p>
        </p:txBody>
      </p:sp>
    </p:spTree>
    <p:extLst>
      <p:ext uri="{BB962C8B-B14F-4D97-AF65-F5344CB8AC3E}">
        <p14:creationId xmlns:p14="http://schemas.microsoft.com/office/powerpoint/2010/main" val="300140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194654"/>
              </p:ext>
            </p:extLst>
          </p:nvPr>
        </p:nvGraphicFramePr>
        <p:xfrm>
          <a:off x="2" y="2"/>
          <a:ext cx="9143998" cy="5715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197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7240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724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7240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7240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7240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1143000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Перестановки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43000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Сочетания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43000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Размещения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43000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Произведение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143000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6000">
                          <a:schemeClr val="accent1">
                            <a:shade val="67500"/>
                            <a:satMod val="115000"/>
                          </a:schemeClr>
                        </a:gs>
                        <a:gs pos="31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Управляющая кнопка: настраиваемая 3">
            <a:hlinkClick r:id="rId2" action="ppaction://hlinksldjump" highlightClick="1"/>
          </p:cNvPr>
          <p:cNvSpPr/>
          <p:nvPr/>
        </p:nvSpPr>
        <p:spPr>
          <a:xfrm>
            <a:off x="2375756" y="105351"/>
            <a:ext cx="1116124" cy="914041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3774167" y="105350"/>
            <a:ext cx="1135498" cy="87537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200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Управляющая кнопка: настраиваемая 10">
            <a:hlinkClick r:id="rId4" action="ppaction://hlinksldjump" highlightClick="1"/>
          </p:cNvPr>
          <p:cNvSpPr/>
          <p:nvPr/>
        </p:nvSpPr>
        <p:spPr>
          <a:xfrm>
            <a:off x="5192383" y="105350"/>
            <a:ext cx="1008112" cy="87537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300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настраиваемая 12">
            <a:hlinkClick r:id="rId5" action="ppaction://hlinksldjump" highlightClick="1"/>
          </p:cNvPr>
          <p:cNvSpPr/>
          <p:nvPr/>
        </p:nvSpPr>
        <p:spPr>
          <a:xfrm>
            <a:off x="6632542" y="105350"/>
            <a:ext cx="963793" cy="87537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400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Управляющая кнопка: настраиваемая 13">
            <a:hlinkClick r:id="rId6" action="ppaction://hlinksldjump" highlightClick="1"/>
          </p:cNvPr>
          <p:cNvSpPr/>
          <p:nvPr/>
        </p:nvSpPr>
        <p:spPr>
          <a:xfrm>
            <a:off x="7956376" y="105350"/>
            <a:ext cx="1008112" cy="87537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500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настраиваемая 15">
            <a:hlinkClick r:id="rId7" action="ppaction://hlinksldjump" highlightClick="1"/>
          </p:cNvPr>
          <p:cNvSpPr/>
          <p:nvPr/>
        </p:nvSpPr>
        <p:spPr>
          <a:xfrm>
            <a:off x="3774167" y="1268760"/>
            <a:ext cx="1135497" cy="79208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200</a:t>
            </a:r>
          </a:p>
        </p:txBody>
      </p:sp>
      <p:sp>
        <p:nvSpPr>
          <p:cNvPr id="17" name="Управляющая кнопка: настраиваемая 16">
            <a:hlinkClick r:id="rId8" action="ppaction://hlinksldjump" highlightClick="1"/>
          </p:cNvPr>
          <p:cNvSpPr/>
          <p:nvPr/>
        </p:nvSpPr>
        <p:spPr>
          <a:xfrm>
            <a:off x="5192383" y="1268760"/>
            <a:ext cx="1008112" cy="79208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300</a:t>
            </a:r>
          </a:p>
        </p:txBody>
      </p:sp>
      <p:sp>
        <p:nvSpPr>
          <p:cNvPr id="18" name="Управляющая кнопка: настраиваемая 17">
            <a:hlinkClick r:id="rId9" action="ppaction://hlinksldjump" highlightClick="1"/>
          </p:cNvPr>
          <p:cNvSpPr/>
          <p:nvPr/>
        </p:nvSpPr>
        <p:spPr>
          <a:xfrm>
            <a:off x="6588224" y="1268760"/>
            <a:ext cx="1008111" cy="79208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400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Управляющая кнопка: настраиваемая 18">
            <a:hlinkClick r:id="rId10" action="ppaction://hlinksldjump" highlightClick="1"/>
          </p:cNvPr>
          <p:cNvSpPr/>
          <p:nvPr/>
        </p:nvSpPr>
        <p:spPr>
          <a:xfrm>
            <a:off x="7956376" y="1268760"/>
            <a:ext cx="1008112" cy="79208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500</a:t>
            </a:r>
          </a:p>
        </p:txBody>
      </p:sp>
      <p:sp>
        <p:nvSpPr>
          <p:cNvPr id="20" name="Управляющая кнопка: настраиваемая 19">
            <a:hlinkClick r:id="rId11" action="ppaction://hlinksldjump" highlightClick="1"/>
          </p:cNvPr>
          <p:cNvSpPr/>
          <p:nvPr/>
        </p:nvSpPr>
        <p:spPr>
          <a:xfrm>
            <a:off x="2375756" y="1268760"/>
            <a:ext cx="1116124" cy="79208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100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Управляющая кнопка: настраиваемая 20">
            <a:hlinkClick r:id="rId12" action="ppaction://hlinksldjump" highlightClick="1"/>
          </p:cNvPr>
          <p:cNvSpPr/>
          <p:nvPr/>
        </p:nvSpPr>
        <p:spPr>
          <a:xfrm>
            <a:off x="2375756" y="2420888"/>
            <a:ext cx="1116124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100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Управляющая кнопка: настраиваемая 21">
            <a:hlinkClick r:id="rId13" action="ppaction://hlinksldjump" highlightClick="1"/>
          </p:cNvPr>
          <p:cNvSpPr/>
          <p:nvPr/>
        </p:nvSpPr>
        <p:spPr>
          <a:xfrm>
            <a:off x="3774166" y="2420888"/>
            <a:ext cx="1135499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200</a:t>
            </a:r>
          </a:p>
        </p:txBody>
      </p:sp>
      <p:sp>
        <p:nvSpPr>
          <p:cNvPr id="23" name="Управляющая кнопка: настраиваемая 22">
            <a:hlinkClick r:id="rId14" action="ppaction://hlinksldjump" highlightClick="1"/>
          </p:cNvPr>
          <p:cNvSpPr/>
          <p:nvPr/>
        </p:nvSpPr>
        <p:spPr>
          <a:xfrm>
            <a:off x="5192383" y="2420888"/>
            <a:ext cx="1008112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300</a:t>
            </a:r>
          </a:p>
        </p:txBody>
      </p:sp>
      <p:sp>
        <p:nvSpPr>
          <p:cNvPr id="24" name="Управляющая кнопка: настраиваемая 23">
            <a:hlinkClick r:id="rId15" action="ppaction://hlinksldjump" highlightClick="1"/>
          </p:cNvPr>
          <p:cNvSpPr/>
          <p:nvPr/>
        </p:nvSpPr>
        <p:spPr>
          <a:xfrm>
            <a:off x="6588224" y="2420888"/>
            <a:ext cx="1008111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400</a:t>
            </a:r>
          </a:p>
        </p:txBody>
      </p:sp>
      <p:sp>
        <p:nvSpPr>
          <p:cNvPr id="25" name="Управляющая кнопка: настраиваемая 24">
            <a:hlinkClick r:id="rId16" action="ppaction://hlinksldjump" highlightClick="1"/>
          </p:cNvPr>
          <p:cNvSpPr/>
          <p:nvPr/>
        </p:nvSpPr>
        <p:spPr>
          <a:xfrm>
            <a:off x="7956376" y="2420888"/>
            <a:ext cx="1008112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500</a:t>
            </a:r>
          </a:p>
        </p:txBody>
      </p:sp>
      <p:sp>
        <p:nvSpPr>
          <p:cNvPr id="5" name="Управляющая кнопка: настраиваемая 4">
            <a:hlinkClick r:id="rId17" action="ppaction://hlinksldjump" highlightClick="1"/>
          </p:cNvPr>
          <p:cNvSpPr/>
          <p:nvPr/>
        </p:nvSpPr>
        <p:spPr>
          <a:xfrm>
            <a:off x="2375756" y="3681028"/>
            <a:ext cx="1116124" cy="73808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100</a:t>
            </a:r>
          </a:p>
        </p:txBody>
      </p:sp>
      <p:sp>
        <p:nvSpPr>
          <p:cNvPr id="7" name="Управляющая кнопка: настраиваемая 6">
            <a:hlinkClick r:id="rId18" action="ppaction://hlinksldjump" highlightClick="1"/>
          </p:cNvPr>
          <p:cNvSpPr/>
          <p:nvPr/>
        </p:nvSpPr>
        <p:spPr>
          <a:xfrm>
            <a:off x="3774166" y="3681028"/>
            <a:ext cx="1135499" cy="7560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200</a:t>
            </a:r>
          </a:p>
        </p:txBody>
      </p:sp>
      <p:sp>
        <p:nvSpPr>
          <p:cNvPr id="8" name="Управляющая кнопка: настраиваемая 7">
            <a:hlinkClick r:id="rId19" action="ppaction://hlinksldjump" highlightClick="1"/>
          </p:cNvPr>
          <p:cNvSpPr/>
          <p:nvPr/>
        </p:nvSpPr>
        <p:spPr>
          <a:xfrm>
            <a:off x="5192383" y="3681028"/>
            <a:ext cx="1008112" cy="7560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300</a:t>
            </a:r>
          </a:p>
        </p:txBody>
      </p:sp>
      <p:sp>
        <p:nvSpPr>
          <p:cNvPr id="9" name="Управляющая кнопка: настраиваемая 8">
            <a:hlinkClick r:id="rId20" action="ppaction://hlinksldjump" highlightClick="1"/>
          </p:cNvPr>
          <p:cNvSpPr/>
          <p:nvPr/>
        </p:nvSpPr>
        <p:spPr>
          <a:xfrm>
            <a:off x="6632542" y="3681028"/>
            <a:ext cx="963793" cy="7560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400</a:t>
            </a:r>
          </a:p>
        </p:txBody>
      </p:sp>
      <p:sp>
        <p:nvSpPr>
          <p:cNvPr id="10" name="Управляющая кнопка: настраиваемая 9">
            <a:hlinkClick r:id="rId21" action="ppaction://hlinksldjump" highlightClick="1"/>
          </p:cNvPr>
          <p:cNvSpPr/>
          <p:nvPr/>
        </p:nvSpPr>
        <p:spPr>
          <a:xfrm>
            <a:off x="7956376" y="3681028"/>
            <a:ext cx="1008112" cy="7560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500</a:t>
            </a:r>
          </a:p>
        </p:txBody>
      </p:sp>
      <p:sp>
        <p:nvSpPr>
          <p:cNvPr id="12" name="Управляющая кнопка: настраиваемая 11">
            <a:hlinkClick r:id="rId22" action="ppaction://hlinksldjump" highlightClick="1"/>
          </p:cNvPr>
          <p:cNvSpPr/>
          <p:nvPr/>
        </p:nvSpPr>
        <p:spPr>
          <a:xfrm>
            <a:off x="2375756" y="4797152"/>
            <a:ext cx="1116124" cy="79208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100</a:t>
            </a:r>
          </a:p>
        </p:txBody>
      </p:sp>
      <p:sp>
        <p:nvSpPr>
          <p:cNvPr id="15" name="Управляющая кнопка: настраиваемая 14">
            <a:hlinkClick r:id="rId23" action="ppaction://hlinksldjump" highlightClick="1"/>
          </p:cNvPr>
          <p:cNvSpPr/>
          <p:nvPr/>
        </p:nvSpPr>
        <p:spPr>
          <a:xfrm>
            <a:off x="3774167" y="4797152"/>
            <a:ext cx="1135499" cy="79208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200</a:t>
            </a:r>
          </a:p>
        </p:txBody>
      </p:sp>
      <p:sp>
        <p:nvSpPr>
          <p:cNvPr id="37" name="Управляющая кнопка: настраиваемая 36">
            <a:hlinkClick r:id="rId24" action="ppaction://hlinksldjump" highlightClick="1"/>
          </p:cNvPr>
          <p:cNvSpPr/>
          <p:nvPr/>
        </p:nvSpPr>
        <p:spPr>
          <a:xfrm>
            <a:off x="5192383" y="4833156"/>
            <a:ext cx="1008112" cy="7560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300</a:t>
            </a:r>
          </a:p>
        </p:txBody>
      </p:sp>
      <p:sp>
        <p:nvSpPr>
          <p:cNvPr id="38" name="Управляющая кнопка: настраиваемая 37">
            <a:hlinkClick r:id="rId25" action="ppaction://hlinksldjump" highlightClick="1"/>
          </p:cNvPr>
          <p:cNvSpPr/>
          <p:nvPr/>
        </p:nvSpPr>
        <p:spPr>
          <a:xfrm>
            <a:off x="6632544" y="4833156"/>
            <a:ext cx="963792" cy="7560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400</a:t>
            </a:r>
          </a:p>
        </p:txBody>
      </p:sp>
      <p:sp>
        <p:nvSpPr>
          <p:cNvPr id="39" name="Управляющая кнопка: настраиваемая 38">
            <a:hlinkClick r:id="rId26" action="ppaction://hlinksldjump" highlightClick="1"/>
          </p:cNvPr>
          <p:cNvSpPr/>
          <p:nvPr/>
        </p:nvSpPr>
        <p:spPr>
          <a:xfrm>
            <a:off x="7956376" y="4833156"/>
            <a:ext cx="1008112" cy="75608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500</a:t>
            </a:r>
          </a:p>
        </p:txBody>
      </p:sp>
    </p:spTree>
    <p:extLst>
      <p:ext uri="{BB962C8B-B14F-4D97-AF65-F5344CB8AC3E}">
        <p14:creationId xmlns:p14="http://schemas.microsoft.com/office/powerpoint/2010/main" val="131618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404664"/>
            <a:ext cx="48089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Ответ Сочетания 400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95536" y="1120299"/>
            <a:ext cx="8208911" cy="5139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Выбор из двух разных совокупностей без учета порядка; каж­дый вариант выбора из первой совокупности (их 10  ) может соче­таться с каждым вариантом выбора из второй совокупности (их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56</a:t>
            </a:r>
            <a:r>
              <a:rPr kumimoji="0" lang="ru-RU" sz="3200" b="1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), по правилу произведения общее число способов выбрать студенток</a:t>
            </a:r>
            <a:r>
              <a:rPr kumimoji="0" lang="ru-RU" sz="3200" b="1" u="none" strike="noStrike" cap="none" normalizeH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для участия в конкурсе</a:t>
            </a:r>
            <a:r>
              <a:rPr kumimoji="0" lang="ru-RU" sz="3200" b="1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, равно: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 = 560 способов.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Ответ: 560 способов.</a:t>
            </a:r>
          </a:p>
        </p:txBody>
      </p:sp>
      <p:pic>
        <p:nvPicPr>
          <p:cNvPr id="10242" name="Picture 2" descr="https://xn--j1ahfl.xn--p1ai/data/edu/images/5812_n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963" y="-136525"/>
            <a:ext cx="57150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https://xn--j1ahfl.xn--p1ai/data/edu/images/5812_o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2138" y="-136525"/>
            <a:ext cx="85725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xn--j1ahfl.xn--p1ai/data/edu/images/5812_p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91" y="4797152"/>
            <a:ext cx="2899170" cy="808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Управляющая кнопка: настраиваемая 7">
            <a:hlinkClick r:id="rId5" action="ppaction://hlinksldjump" highlightClick="1"/>
          </p:cNvPr>
          <p:cNvSpPr/>
          <p:nvPr/>
        </p:nvSpPr>
        <p:spPr>
          <a:xfrm>
            <a:off x="7812360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0904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Сочетание 500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756" y="908720"/>
            <a:ext cx="89644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dirty="0"/>
              <a:t>В ресторане висят фотографии 7 первых блюд, 10 вторых блюд и 2 поваров.  Дизайнер для создания рекламного буклета запросил фотографии 2 первых блюд, 3 вторых блюд и  1 повара.  Сколько вариантов буклета можно составить </a:t>
            </a:r>
          </a:p>
          <a:p>
            <a:pPr algn="ctr"/>
            <a:r>
              <a:rPr lang="ru-RU" altLang="ru-RU" sz="4000" dirty="0"/>
              <a:t>из имеющихся фотографий?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9241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16633"/>
            <a:ext cx="8928992" cy="936104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altLang="ru-RU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сочетания 500</a:t>
            </a:r>
            <a:r>
              <a:rPr lang="ru-RU" altLang="ru-RU" b="1" i="1" dirty="0">
                <a:solidFill>
                  <a:srgbClr val="FF0000"/>
                </a:solidFill>
              </a:rPr>
              <a:t/>
            </a:r>
            <a:br>
              <a:rPr lang="ru-RU" altLang="ru-RU" b="1" i="1" dirty="0">
                <a:solidFill>
                  <a:srgbClr val="FF0000"/>
                </a:solidFill>
              </a:rPr>
            </a:br>
            <a:endParaRPr lang="ru-RU" altLang="ru-RU" dirty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86569" y="3140968"/>
            <a:ext cx="6949727" cy="3384376"/>
          </a:xfrm>
        </p:spPr>
        <p:txBody>
          <a:bodyPr>
            <a:normAutofit/>
          </a:bodyPr>
          <a:lstStyle/>
          <a:p>
            <a:pPr marL="45720" indent="0" eaLnBrk="1" hangingPunct="1">
              <a:buNone/>
              <a:defRPr/>
            </a:pPr>
            <a:r>
              <a:rPr lang="ru-RU" altLang="ru-RU" dirty="0"/>
              <a:t>Всего, по правилу произведения, существует </a:t>
            </a:r>
          </a:p>
          <a:p>
            <a:pPr marL="45720" indent="0" eaLnBrk="1" hangingPunct="1">
              <a:buNone/>
              <a:defRPr/>
            </a:pPr>
            <a:r>
              <a:rPr lang="ru-RU" altLang="ru-RU" dirty="0"/>
              <a:t>2 · 21 · 120 = 5040 способов выбора фотографий для буклета.</a:t>
            </a:r>
            <a:endParaRPr lang="ru-RU" altLang="ru-RU" u="sng" dirty="0"/>
          </a:p>
          <a:p>
            <a:pPr marL="0" indent="0" eaLnBrk="1" hangingPunct="1">
              <a:buNone/>
              <a:defRPr/>
            </a:pPr>
            <a:endParaRPr lang="ru-RU" altLang="ru-RU" sz="6400" b="1" dirty="0"/>
          </a:p>
          <a:p>
            <a:pPr marL="0" indent="0" eaLnBrk="1" hangingPunct="1">
              <a:buNone/>
              <a:defRPr/>
            </a:pPr>
            <a:r>
              <a:rPr lang="ru-RU" altLang="ru-RU" sz="4800" b="1" dirty="0"/>
              <a:t>Ответ: 5040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96752"/>
            <a:ext cx="13684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42865"/>
            <a:ext cx="20161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331815"/>
            <a:ext cx="2160588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настраиваемая 8">
            <a:hlinkClick r:id="rId5" action="ppaction://hlinksldjump" highlightClick="1"/>
          </p:cNvPr>
          <p:cNvSpPr/>
          <p:nvPr/>
        </p:nvSpPr>
        <p:spPr>
          <a:xfrm>
            <a:off x="7812360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Размещение100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856774"/>
            <a:ext cx="903649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 классном часе 1 сентября в группе  обучающихся по специальности «Поварское и кондитерское дело» предстоит выбрать старосту, заместителя старосты и ответственного за профессиональное мастерство. Сколькими  способами  можно сделать этот  выбор, если выполнять </a:t>
            </a: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различные административные функции </a:t>
            </a: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согласились только 4 студентки</a:t>
            </a: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1840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332656"/>
            <a:ext cx="76585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Ответ Размещения 100</a:t>
            </a:r>
          </a:p>
        </p:txBody>
      </p:sp>
      <p:pic>
        <p:nvPicPr>
          <p:cNvPr id="15362" name="Picture 2" descr="https://xn--j1ahfl.xn--p1ai/data/edu/images/6051_z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750" y="212725"/>
            <a:ext cx="75247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51984" y="4581128"/>
            <a:ext cx="592662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Ответ: 24 способа</a:t>
            </a:r>
            <a:r>
              <a:rPr lang="ru-RU" sz="5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812360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468734" y="2636912"/>
                <a:ext cx="6895579" cy="10289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ru-RU" sz="60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ru-RU" sz="60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А</m:t>
                        </m:r>
                      </m:e>
                      <m:sub>
                        <m:r>
                          <a:rPr lang="ru-RU" sz="60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4</m:t>
                        </m:r>
                      </m:sub>
                      <m:sup>
                        <m:r>
                          <a:rPr lang="ru-RU" sz="60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3</m:t>
                        </m:r>
                      </m:sup>
                    </m:sSubSup>
                    <m:r>
                      <a:rPr lang="ru-RU" sz="6000" b="0" i="1" smtClean="0">
                        <a:effectLst/>
                        <a:latin typeface="Cambria Math"/>
                        <a:ea typeface="Calibri"/>
                        <a:cs typeface="Times New Roman"/>
                      </a:rPr>
                      <m:t>=4!=24</m:t>
                    </m:r>
                  </m:oMath>
                </a14:m>
                <a:r>
                  <a:rPr lang="ru-RU" sz="4000" dirty="0">
                    <a:latin typeface="Times New Roman" pitchFamily="18" charset="0"/>
                    <a:cs typeface="Times New Roman" pitchFamily="18" charset="0"/>
                  </a:rPr>
                  <a:t>   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734" y="2636912"/>
                <a:ext cx="6895579" cy="10289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71476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0"/>
            <a:ext cx="87849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Размещение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200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20688"/>
            <a:ext cx="84249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связи с падением выручки  владелец кофейни вынужден был сокращать расходы. В связи с этим были уволены кассир и администратор, а их функции планируется распределить между двумя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баристами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(с небольшой  доплатой). При этом один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бариста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берет на себя функции кассира, а второй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бариста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– функции администратора. Сколько вариантов такого распределения функций существует, если в кофейне работает  4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бариста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32456222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332656"/>
            <a:ext cx="7704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Размещения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200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915" name="Rectangle 3"/>
              <p:cNvSpPr>
                <a:spLocks noChangeArrowheads="1"/>
              </p:cNvSpPr>
              <p:nvPr/>
            </p:nvSpPr>
            <p:spPr bwMode="auto">
              <a:xfrm>
                <a:off x="251520" y="2035296"/>
                <a:ext cx="7416824" cy="13746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ru-RU" sz="5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ru-RU" sz="5400" i="1">
                            <a:latin typeface="Cambria Math"/>
                          </a:rPr>
                          <m:t>А</m:t>
                        </m:r>
                      </m:e>
                      <m:sub>
                        <m:r>
                          <a:rPr lang="ru-RU" sz="5400" i="1">
                            <a:latin typeface="Cambria Math"/>
                          </a:rPr>
                          <m:t>4</m:t>
                        </m:r>
                      </m:sub>
                      <m:sup>
                        <m:r>
                          <a:rPr lang="ru-RU" sz="5400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kumimoji="0" lang="ru-RU" sz="5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5400" b="0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kumimoji="0" lang="ru-RU" sz="5400" b="0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itchFamily="18" charset="0"/>
                          </a:rPr>
                          <m:t>4!</m:t>
                        </m:r>
                      </m:num>
                      <m:den>
                        <m:d>
                          <m:dPr>
                            <m:ctrlPr>
                              <a:rPr kumimoji="0" lang="ru-RU" sz="5400" b="0" i="1" u="none" strike="noStrike" cap="none" normalizeH="0" baseline="0" dirty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kumimoji="0" lang="ru-RU" sz="5400" b="0" i="1" u="none" strike="noStrike" cap="none" normalizeH="0" baseline="0" dirty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cs typeface="Times New Roman" pitchFamily="18" charset="0"/>
                              </a:rPr>
                              <m:t>4−2</m:t>
                            </m:r>
                          </m:e>
                        </m:d>
                        <m:r>
                          <a:rPr kumimoji="0" lang="ru-RU" sz="5400" b="0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kumimoji="0" lang="ru-RU" sz="5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=24:2=12</a:t>
                </a:r>
                <a:endParaRPr kumimoji="0" lang="ru-RU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891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1520" y="2035296"/>
                <a:ext cx="7416824" cy="1374607"/>
              </a:xfrm>
              <a:prstGeom prst="rect">
                <a:avLst/>
              </a:prstGeom>
              <a:blipFill rotWithShape="1">
                <a:blip r:embed="rId2"/>
                <a:stretch>
                  <a:fillRect b="-666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Прямоугольник 10"/>
          <p:cNvSpPr/>
          <p:nvPr/>
        </p:nvSpPr>
        <p:spPr>
          <a:xfrm>
            <a:off x="107504" y="4509120"/>
            <a:ext cx="677416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Ответ: 12 вариантов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812360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1547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260648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Размещение 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300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484784"/>
            <a:ext cx="82089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Сколькими способами могут распределить между собой  первое, второе и третье места 8 участника  финального этапа конкурса «Повар от бога»?</a:t>
            </a:r>
          </a:p>
        </p:txBody>
      </p:sp>
    </p:spTree>
    <p:extLst>
      <p:ext uri="{BB962C8B-B14F-4D97-AF65-F5344CB8AC3E}">
        <p14:creationId xmlns:p14="http://schemas.microsoft.com/office/powerpoint/2010/main" val="16791885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260648"/>
            <a:ext cx="76585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Ответ Размещения 300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1"/>
              <p:cNvSpPr>
                <a:spLocks noChangeArrowheads="1"/>
              </p:cNvSpPr>
              <p:nvPr/>
            </p:nvSpPr>
            <p:spPr bwMode="auto">
              <a:xfrm>
                <a:off x="251520" y="1568449"/>
                <a:ext cx="8162563" cy="33144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ru-RU" sz="4000" b="0" i="0" u="none" strike="noStrike" cap="none" normalizeH="0" baseline="0" dirty="0">
                    <a:ln>
                      <a:noFill/>
                    </a:ln>
                    <a:effectLst/>
                    <a:latin typeface="Times New Roman" pitchFamily="18" charset="0"/>
                    <a:cs typeface="Times New Roman" pitchFamily="18" charset="0"/>
                  </a:rPr>
                  <a:t>Выбор из 8 по 3 с учетом порядка:</a:t>
                </a:r>
              </a:p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ru-RU" sz="4000" b="0" i="0" u="none" strike="noStrike" cap="none" normalizeH="0" baseline="0" dirty="0">
                    <a:ln>
                      <a:noFill/>
                    </a:ln>
                    <a:effectLst/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ru-RU" sz="3200" i="1">
                            <a:latin typeface="Cambria Math"/>
                          </a:rPr>
                          <m:t>А</m:t>
                        </m:r>
                      </m:e>
                      <m:sub>
                        <m:r>
                          <a:rPr lang="ru-RU" sz="3200" i="1">
                            <a:latin typeface="Cambria Math"/>
                          </a:rPr>
                          <m:t>8</m:t>
                        </m:r>
                      </m:sub>
                      <m:sup>
                        <m:r>
                          <a:rPr lang="ru-RU" sz="3200" i="1">
                            <a:latin typeface="Cambria Math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ru-RU" sz="32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32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</a:rPr>
                          <m:t>8!</m:t>
                        </m:r>
                      </m:num>
                      <m:den>
                        <m:d>
                          <m:dPr>
                            <m:ctrlPr>
                              <a:rPr lang="ru-RU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sz="3200" b="0" i="1" smtClean="0">
                                <a:latin typeface="Cambria Math"/>
                              </a:rPr>
                              <m:t>8−3</m:t>
                            </m:r>
                          </m:e>
                        </m:d>
                        <m:r>
                          <a:rPr lang="ru-RU" sz="3200" b="0" i="1" smtClean="0">
                            <a:latin typeface="Cambria Math"/>
                          </a:rPr>
                          <m:t>!</m:t>
                        </m:r>
                      </m:den>
                    </m:f>
                    <m:r>
                      <a:rPr lang="ru-RU" sz="32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</a:rPr>
                          <m:t>8!</m:t>
                        </m:r>
                      </m:num>
                      <m:den>
                        <m:r>
                          <a:rPr lang="ru-RU" sz="3200" b="0" i="1" smtClean="0">
                            <a:latin typeface="Cambria Math"/>
                          </a:rPr>
                          <m:t>5!</m:t>
                        </m:r>
                      </m:den>
                    </m:f>
                    <m:r>
                      <a:rPr lang="ru-RU" sz="3200" b="0" i="0" smtClean="0">
                        <a:latin typeface="Cambria Math"/>
                      </a:rPr>
                      <m:t>=</m:t>
                    </m:r>
                  </m:oMath>
                </a14:m>
                <a:r>
                  <a:rPr lang="ru-RU" sz="3200" dirty="0"/>
                  <a:t>8</a:t>
                </a:r>
                <a:r>
                  <a:rPr lang="ru-RU" sz="3200" dirty="0">
                    <a:sym typeface="Wingdings"/>
                  </a:rPr>
                  <a:t></a:t>
                </a:r>
                <a:r>
                  <a:rPr lang="ru-RU" sz="3200" dirty="0"/>
                  <a:t>7</a:t>
                </a:r>
                <a:r>
                  <a:rPr lang="ru-RU" sz="3200" dirty="0">
                    <a:sym typeface="Wingdings"/>
                  </a:rPr>
                  <a:t></a:t>
                </a:r>
                <a:r>
                  <a:rPr lang="ru-RU" sz="3200" dirty="0"/>
                  <a:t>6=336 </a:t>
                </a:r>
                <a:r>
                  <a:rPr kumimoji="0" lang="ru-RU" sz="4000" b="0" i="0" u="none" strike="noStrike" cap="none" normalizeH="0" baseline="0" dirty="0">
                    <a:ln>
                      <a:noFill/>
                    </a:ln>
                    <a:effectLst/>
                    <a:latin typeface="Times New Roman" pitchFamily="18" charset="0"/>
                    <a:cs typeface="Times New Roman" pitchFamily="18" charset="0"/>
                  </a:rPr>
                  <a:t>способов.</a:t>
                </a:r>
              </a:p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0" lang="ru-RU" sz="4000" b="0" i="0" u="none" strike="noStrike" cap="none" normalizeH="0" baseline="0" dirty="0">
                  <a:ln>
                    <a:noFill/>
                  </a:ln>
                  <a:effectLst/>
                  <a:latin typeface="Times New Roman" pitchFamily="18" charset="0"/>
                  <a:cs typeface="Times New Roman" pitchFamily="18" charset="0"/>
                </a:endParaRPr>
              </a:p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4000" b="0" i="0" u="none" strike="noStrike" cap="none" normalizeH="0" baseline="0" dirty="0">
                    <a:ln>
                      <a:noFill/>
                    </a:ln>
                    <a:effectLst/>
                    <a:latin typeface="Times New Roman" pitchFamily="18" charset="0"/>
                    <a:cs typeface="Times New Roman" pitchFamily="18" charset="0"/>
                  </a:rPr>
                  <a:t>Ответ: 336 способов.</a:t>
                </a:r>
              </a:p>
            </p:txBody>
          </p:sp>
        </mc:Choice>
        <mc:Fallback xmlns="">
          <p:sp>
            <p:nvSpPr>
              <p:cNvPr id="4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1520" y="1568449"/>
                <a:ext cx="8162563" cy="3314433"/>
              </a:xfrm>
              <a:prstGeom prst="rect">
                <a:avLst/>
              </a:prstGeom>
              <a:blipFill rotWithShape="1">
                <a:blip r:embed="rId2"/>
                <a:stretch>
                  <a:fillRect l="-2614" t="-2757" b="-753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Управляющая кнопка: настраиваемая 6">
            <a:hlinkClick r:id="rId3" action="ppaction://hlinksldjump" highlightClick="1"/>
          </p:cNvPr>
          <p:cNvSpPr/>
          <p:nvPr/>
        </p:nvSpPr>
        <p:spPr>
          <a:xfrm>
            <a:off x="7812360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1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260648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Размещение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400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700808"/>
            <a:ext cx="79928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ресторане работают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поваров. Надо выбрать одного технолога, одного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шеф-повара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одного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су-шефа.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Сколькими способами может быть сделан выбор, если каждый может занимать лишь один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пост и 2 поваров отказались от назначения на эти должности?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26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476672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Вопрос «Перестановки»: 100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628800"/>
            <a:ext cx="784887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Сколькими способами можно распределить пять заказов между пятью поварами на кухне?</a:t>
            </a:r>
          </a:p>
        </p:txBody>
      </p:sp>
    </p:spTree>
    <p:extLst>
      <p:ext uri="{BB962C8B-B14F-4D97-AF65-F5344CB8AC3E}">
        <p14:creationId xmlns:p14="http://schemas.microsoft.com/office/powerpoint/2010/main" val="16809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7841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Размещение 400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323528" y="1484784"/>
                <a:ext cx="8496944" cy="2088232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ru-RU" sz="3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ru-RU" sz="3200" i="1">
                            <a:latin typeface="Cambria Math"/>
                          </a:rPr>
                          <m:t>А</m:t>
                        </m:r>
                      </m:e>
                      <m:sub>
                        <m:r>
                          <a:rPr lang="ru-RU" sz="3200" b="0" i="1" smtClean="0">
                            <a:latin typeface="Cambria Math"/>
                          </a:rPr>
                          <m:t>15</m:t>
                        </m:r>
                      </m:sub>
                      <m:sup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bSup>
                    <m:r>
                      <m:rPr>
                        <m:nor/>
                      </m:rPr>
                      <a:rPr lang="ru-RU" sz="3200" b="0" i="0" smtClean="0">
                        <a:latin typeface="Cambria Math"/>
                      </a:rPr>
                      <m:t>=</m:t>
                    </m:r>
                  </m:oMath>
                </a14:m>
                <a:r>
                  <a:rPr lang="ru-RU" sz="32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</a:rPr>
                          <m:t>15!</m:t>
                        </m:r>
                      </m:num>
                      <m:den>
                        <m:d>
                          <m:dPr>
                            <m:ctrlPr>
                              <a:rPr lang="ru-RU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sz="3200" b="0" i="1" smtClean="0">
                                <a:latin typeface="Cambria Math"/>
                              </a:rPr>
                              <m:t>15−</m:t>
                            </m:r>
                            <m:r>
                              <a:rPr lang="ru-RU" sz="32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  <m:r>
                          <a:rPr lang="ru-RU" sz="3200" b="0" i="1" smtClean="0">
                            <a:latin typeface="Cambria Math"/>
                          </a:rPr>
                          <m:t>!</m:t>
                        </m:r>
                      </m:den>
                    </m:f>
                    <m:r>
                      <m:rPr>
                        <m:nor/>
                      </m:rPr>
                      <a:rPr lang="ru-RU" sz="3200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</a:rPr>
                          <m:t>15!</m:t>
                        </m:r>
                      </m:num>
                      <m:den>
                        <m:r>
                          <a:rPr lang="ru-RU" sz="3200" b="0" i="1" smtClean="0">
                            <a:latin typeface="Cambria Math"/>
                          </a:rPr>
                          <m:t>1</m:t>
                        </m:r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ru-RU" sz="3200" b="0" i="1" smtClean="0">
                            <a:latin typeface="Cambria Math"/>
                          </a:rPr>
                          <m:t>!</m:t>
                        </m:r>
                      </m:den>
                    </m:f>
                    <m:r>
                      <a:rPr lang="ru-RU" sz="3200" b="0" i="0" smtClean="0">
                        <a:latin typeface="Cambria Math"/>
                      </a:rPr>
                      <m:t>=</m:t>
                    </m:r>
                  </m:oMath>
                </a14:m>
                <a:endParaRPr lang="ru-RU" sz="3200" b="0" i="0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sz="3200">
                        <a:latin typeface="Cambria Math"/>
                      </a:rPr>
                      <m:t>=</m:t>
                    </m:r>
                    <m:r>
                      <a:rPr lang="ru-RU" sz="3200" b="0" i="0" smtClean="0">
                        <a:latin typeface="Cambria Math"/>
                      </a:rPr>
                      <m:t>15</m:t>
                    </m:r>
                    <m:r>
                      <a:rPr lang="ru-RU" sz="3200" i="1">
                        <a:latin typeface="Cambria Math"/>
                      </a:rPr>
                      <m:t>·</m:t>
                    </m:r>
                  </m:oMath>
                </a14:m>
                <a:r>
                  <a:rPr lang="ru-RU" sz="3200" dirty="0" smtClean="0"/>
                  <a:t>14</a:t>
                </a:r>
                <a14:m>
                  <m:oMath xmlns:m="http://schemas.openxmlformats.org/officeDocument/2006/math">
                    <m:r>
                      <a:rPr lang="ru-RU" sz="3200" i="1">
                        <a:latin typeface="Cambria Math"/>
                      </a:rPr>
                      <m:t>·</m:t>
                    </m:r>
                  </m:oMath>
                </a14:m>
                <a:r>
                  <a:rPr lang="ru-RU" sz="3200" dirty="0" smtClean="0"/>
                  <a:t>13</a:t>
                </a:r>
                <a14:m>
                  <m:oMath xmlns:m="http://schemas.openxmlformats.org/officeDocument/2006/math">
                    <m:r>
                      <a:rPr lang="ru-RU" sz="3200" i="1">
                        <a:latin typeface="Cambria Math"/>
                      </a:rPr>
                      <m:t>·</m:t>
                    </m:r>
                  </m:oMath>
                </a14:m>
                <a:r>
                  <a:rPr lang="ru-RU" sz="3200" dirty="0"/>
                  <a:t>12</a:t>
                </a:r>
                <a14:m>
                  <m:oMath xmlns:m="http://schemas.openxmlformats.org/officeDocument/2006/math">
                    <m:r>
                      <a:rPr lang="ru-RU" sz="3200" i="1">
                        <a:latin typeface="Cambria Math"/>
                      </a:rPr>
                      <m:t>·</m:t>
                    </m:r>
                  </m:oMath>
                </a14:m>
                <a:r>
                  <a:rPr lang="ru-RU" sz="3200" dirty="0" smtClean="0"/>
                  <a:t>11</a:t>
                </a:r>
                <a:r>
                  <a:rPr lang="ru-RU" sz="3200" dirty="0"/>
                  <a:t>=3</a:t>
                </a:r>
                <a:r>
                  <a:rPr lang="ru-RU" sz="3200" dirty="0" smtClean="0"/>
                  <a:t>60 360 способами</a:t>
                </a:r>
                <a:endParaRPr lang="ru-RU" sz="3200" dirty="0"/>
              </a:p>
              <a:p>
                <a:pPr marL="0" indent="0">
                  <a:buNone/>
                </a:pPr>
                <a:endParaRPr lang="ru-RU" sz="3200" dirty="0"/>
              </a:p>
              <a:p>
                <a:pPr marL="0" indent="0">
                  <a:buNone/>
                </a:pPr>
                <a:r>
                  <a:rPr lang="ru-RU" sz="3200" dirty="0"/>
                  <a:t>Ответ</a:t>
                </a:r>
                <a:r>
                  <a:rPr lang="ru-RU" sz="3200" smtClean="0"/>
                  <a:t>: </a:t>
                </a:r>
                <a:r>
                  <a:rPr lang="ru-RU" sz="3200" smtClean="0"/>
                  <a:t>360 360 </a:t>
                </a:r>
                <a:r>
                  <a:rPr lang="ru-RU" sz="3200" dirty="0" smtClean="0"/>
                  <a:t>способов</a:t>
                </a:r>
                <a:endParaRPr lang="ru-RU" sz="32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323528" y="1484784"/>
                <a:ext cx="8496944" cy="2088232"/>
              </a:xfrm>
              <a:blipFill rotWithShape="0">
                <a:blip r:embed="rId2"/>
                <a:stretch>
                  <a:fillRect l="-1793" b="-3976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Управляющая кнопка: настраиваемая 3">
            <a:hlinkClick r:id="rId3" action="ppaction://hlinksldjump" highlightClick="1"/>
          </p:cNvPr>
          <p:cNvSpPr/>
          <p:nvPr/>
        </p:nvSpPr>
        <p:spPr>
          <a:xfrm>
            <a:off x="7812360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30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563"/>
            <a:ext cx="91230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 Размещение 500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980728"/>
            <a:ext cx="81369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Кофейня «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Fox house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» имеет только одно рабочее место. Ее штат  состоит  из 5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барист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и работает кофейня  ежедневно в 3 смены. Сколько вариантов рабочего графика на завтрашний можно составить, если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баристы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 один день отрабатывают только одну смену, 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баристу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Максима обязательно нужно включить в график работы на завтра, причем номер смены для Максима может быть выбран в произвольном порядке? </a:t>
            </a:r>
          </a:p>
        </p:txBody>
      </p:sp>
    </p:spTree>
    <p:extLst>
      <p:ext uri="{BB962C8B-B14F-4D97-AF65-F5344CB8AC3E}">
        <p14:creationId xmlns:p14="http://schemas.microsoft.com/office/powerpoint/2010/main" val="290454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09561"/>
            <a:ext cx="91409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Ответ Размещения 500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9552" y="1196752"/>
            <a:ext cx="806489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/>
              <a:t>Бариста</a:t>
            </a:r>
            <a:r>
              <a:rPr lang="ru-RU" sz="2400" dirty="0"/>
              <a:t> Максим может выйти в любую из трех смен.</a:t>
            </a:r>
          </a:p>
          <a:p>
            <a:r>
              <a:rPr lang="ru-RU" sz="2400" dirty="0"/>
              <a:t>Рассмотрим все три случая,</a:t>
            </a:r>
          </a:p>
          <a:p>
            <a:r>
              <a:rPr lang="ru-RU" sz="2400" dirty="0"/>
              <a:t>- Если Максим выходит в первую смену, то остается выбрать 2 </a:t>
            </a:r>
            <a:r>
              <a:rPr lang="ru-RU" sz="2400" dirty="0" err="1"/>
              <a:t>бариста</a:t>
            </a:r>
            <a:r>
              <a:rPr lang="ru-RU" sz="2400" dirty="0"/>
              <a:t> их 4 оставшихся. Порядок в данном случае важен (если не учитывать порядок, то возникнет путаница, кто в какую смену выходит)</a:t>
            </a:r>
          </a:p>
          <a:p>
            <a:pPr marL="342900" indent="-342900"/>
            <a:r>
              <a:rPr lang="ru-RU" sz="2400" dirty="0"/>
              <a:t>      Поэтому используем формулу </a:t>
            </a:r>
          </a:p>
          <a:p>
            <a:pPr marL="342900" indent="-342900"/>
            <a:endParaRPr lang="ru-RU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771" name="Rectangle 3"/>
              <p:cNvSpPr>
                <a:spLocks noChangeArrowheads="1"/>
              </p:cNvSpPr>
              <p:nvPr/>
            </p:nvSpPr>
            <p:spPr bwMode="auto">
              <a:xfrm>
                <a:off x="598240" y="3789040"/>
                <a:ext cx="6912768" cy="9616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ru-RU" sz="3600" i="1">
                            <a:latin typeface="Cambria Math"/>
                          </a:rPr>
                          <m:t>А</m:t>
                        </m:r>
                      </m:e>
                      <m:sub>
                        <m:r>
                          <a:rPr lang="ru-RU" sz="3600" i="1">
                            <a:latin typeface="Cambria Math"/>
                          </a:rPr>
                          <m:t>4</m:t>
                        </m:r>
                      </m:sub>
                      <m:sup>
                        <m:r>
                          <a:rPr lang="ru-RU" sz="3600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kumimoji="0" lang="ru-RU" sz="3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36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kumimoji="0" lang="ru-RU" sz="36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itchFamily="18" charset="0"/>
                          </a:rPr>
                          <m:t>4!</m:t>
                        </m:r>
                      </m:num>
                      <m:den>
                        <m:d>
                          <m:dPr>
                            <m:ctrlPr>
                              <a:rPr kumimoji="0" lang="ru-RU" sz="36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kumimoji="0" lang="ru-RU" sz="36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cs typeface="Times New Roman" pitchFamily="18" charset="0"/>
                              </a:rPr>
                              <m:t>4−2</m:t>
                            </m:r>
                          </m:e>
                        </m:d>
                        <m:r>
                          <a:rPr kumimoji="0" lang="ru-RU" sz="36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kumimoji="0" lang="ru-RU" sz="3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=12 </a:t>
                </a:r>
                <a:endParaRPr kumimoji="0" 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277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8240" y="3789040"/>
                <a:ext cx="6912768" cy="961674"/>
              </a:xfrm>
              <a:prstGeom prst="rect">
                <a:avLst/>
              </a:prstGeom>
              <a:blipFill rotWithShape="1">
                <a:blip r:embed="rId2"/>
                <a:stretch>
                  <a:fillRect b="-5732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611560" y="4653136"/>
            <a:ext cx="669674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400" dirty="0"/>
              <a:t>Аналогично рассчитывается кол-во способов составить график, когда Максим выходит во вторую и третью смену. Общее кол-во способов=12</a:t>
            </a:r>
            <a:r>
              <a:rPr lang="ru-RU" sz="2400" dirty="0">
                <a:sym typeface="Wingdings"/>
              </a:rPr>
              <a:t></a:t>
            </a:r>
            <a:r>
              <a:rPr lang="ru-RU" sz="2400" dirty="0"/>
              <a:t>3=36</a:t>
            </a:r>
          </a:p>
          <a:p>
            <a:r>
              <a:rPr lang="ru-RU" sz="3200" b="1" dirty="0"/>
              <a:t>Ответ: 36 способов </a:t>
            </a:r>
          </a:p>
        </p:txBody>
      </p:sp>
      <p:sp>
        <p:nvSpPr>
          <p:cNvPr id="9" name="Управляющая кнопка: настраиваемая 8">
            <a:hlinkClick r:id="rId3" action="ppaction://hlinksldjump" highlightClick="1"/>
          </p:cNvPr>
          <p:cNvSpPr/>
          <p:nvPr/>
        </p:nvSpPr>
        <p:spPr>
          <a:xfrm>
            <a:off x="7812360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74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08504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Правило Произведения 100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703311"/>
            <a:ext cx="8229600" cy="230175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altLang="ru-RU" sz="4000" dirty="0">
                <a:latin typeface="Times New Roman" pitchFamily="18" charset="0"/>
                <a:cs typeface="Times New Roman" pitchFamily="18" charset="0"/>
              </a:rPr>
              <a:t>В столовой есть 6 первых блюда и 13 вторых. Сколько различных вариантов обеда из 2 блюд можно заказать?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85292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50064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/>
              <a:t>Ответ Правила произведения100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340768"/>
            <a:ext cx="7704856" cy="201622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altLang="ru-RU" sz="4600" dirty="0">
                <a:latin typeface="Times New Roman" pitchFamily="18" charset="0"/>
                <a:cs typeface="Times New Roman" pitchFamily="18" charset="0"/>
              </a:rPr>
              <a:t>Выбирается 2 блюда. Правило произведения 6</a:t>
            </a:r>
            <a:r>
              <a:rPr lang="ru-RU" altLang="ru-RU" sz="4600" baseline="30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altLang="ru-RU" sz="4600" dirty="0">
                <a:latin typeface="Times New Roman" pitchFamily="18" charset="0"/>
                <a:cs typeface="Times New Roman" pitchFamily="18" charset="0"/>
              </a:rPr>
              <a:t>13=78 (вариантов).</a:t>
            </a:r>
          </a:p>
          <a:p>
            <a:pPr marL="0" indent="0">
              <a:buNone/>
            </a:pPr>
            <a:endParaRPr lang="ru-RU" sz="4200" b="1" dirty="0"/>
          </a:p>
          <a:p>
            <a:pPr marL="0" indent="0">
              <a:buNone/>
            </a:pPr>
            <a:r>
              <a:rPr lang="ru-RU" sz="5100" b="1" dirty="0">
                <a:latin typeface="Times New Roman" pitchFamily="18" charset="0"/>
                <a:cs typeface="Times New Roman" pitchFamily="18" charset="0"/>
              </a:rPr>
              <a:t>Ответ: 78 вариантов</a:t>
            </a:r>
          </a:p>
        </p:txBody>
      </p:sp>
      <p:sp>
        <p:nvSpPr>
          <p:cNvPr id="4" name="Управляющая кнопка: настраиваемая 3">
            <a:hlinkClick r:id="rId2" action="ppaction://hlinksldjump" highlightClick="1"/>
          </p:cNvPr>
          <p:cNvSpPr/>
          <p:nvPr/>
        </p:nvSpPr>
        <p:spPr>
          <a:xfrm>
            <a:off x="7812360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7880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23" y="332656"/>
            <a:ext cx="9108504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Произведение 200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772816"/>
            <a:ext cx="8352928" cy="23374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 разносе лежат 3 пиццы, 7 чебуреков и 1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ватружка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 Сколькими способами можно взять: пиццу и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ватружку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пиццу и чебурек, чебурек и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ватружку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57379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899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Ответ Произведения 200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628800"/>
            <a:ext cx="6400800" cy="3474720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dirty="0">
                <a:sym typeface="Wingdings"/>
              </a:rPr>
              <a:t>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7=21 (пицца и ватрушка)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dirty="0">
                <a:sym typeface="Wingdings"/>
              </a:rPr>
              <a:t>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1=3 (пицца и чебурек)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3600" dirty="0">
                <a:sym typeface="Wingdings"/>
              </a:rPr>
              <a:t>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1=7 ( чебурек и ватрушка)</a:t>
            </a:r>
          </a:p>
        </p:txBody>
      </p:sp>
      <p:sp>
        <p:nvSpPr>
          <p:cNvPr id="5" name="Управляющая кнопка: настраиваемая 4">
            <a:hlinkClick r:id="rId2" action="ppaction://hlinksldjump" highlightClick="1"/>
          </p:cNvPr>
          <p:cNvSpPr/>
          <p:nvPr/>
        </p:nvSpPr>
        <p:spPr>
          <a:xfrm>
            <a:off x="7812360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7225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3999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Произведение 300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916832"/>
            <a:ext cx="6400800" cy="34747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Сколько различных 4значных чисел можно составить используя цифры : 0,1,2,3,4,5,6,7,8,9. Если цифры не могут повторяться.</a:t>
            </a:r>
          </a:p>
        </p:txBody>
      </p:sp>
    </p:spTree>
    <p:extLst>
      <p:ext uri="{BB962C8B-B14F-4D97-AF65-F5344CB8AC3E}">
        <p14:creationId xmlns:p14="http://schemas.microsoft.com/office/powerpoint/2010/main" val="34774830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899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Ответ Произведения  300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412776"/>
            <a:ext cx="6400800" cy="129614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9•9•8•7=4536</a:t>
            </a:r>
          </a:p>
          <a:p>
            <a:pPr marL="45720" indent="0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Ответ: 4536</a:t>
            </a:r>
          </a:p>
        </p:txBody>
      </p:sp>
      <p:sp>
        <p:nvSpPr>
          <p:cNvPr id="4" name="Управляющая кнопка: настраиваемая 3">
            <a:hlinkClick r:id="rId2" action="ppaction://hlinksldjump" highlightClick="1"/>
          </p:cNvPr>
          <p:cNvSpPr/>
          <p:nvPr/>
        </p:nvSpPr>
        <p:spPr>
          <a:xfrm>
            <a:off x="7812360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5063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200" y="404664"/>
            <a:ext cx="9036495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Правило произведение 400	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700808"/>
            <a:ext cx="8208912" cy="424847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Декада поварского искусства открывается мастер-классами трёх преподавателей. Один из преподавателей является ведущим и говорит вступительную речь, поэтому не может провести первый мастер-класс. Сколько вариантов очередности мастер-классов можно составить при таких  условиях?</a:t>
            </a:r>
          </a:p>
          <a:p>
            <a:pPr marL="0" indent="0" algn="ctr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276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27891" y="595068"/>
            <a:ext cx="77072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Ответ «Перестановки» 100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5577" y="1772816"/>
            <a:ext cx="75248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Ответ:120 способами</a:t>
            </a: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7795069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72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84975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Ответ произведения 400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844824"/>
            <a:ext cx="7704856" cy="3600400"/>
          </a:xfrm>
        </p:spPr>
        <p:txBody>
          <a:bodyPr>
            <a:normAutofit lnSpcReduction="1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Нам известно что один преподаватель занят, поэтому первый мастер-класс проводят 2 преподавателя, следующий тоже 2 преподавателя, а последний мастер-класс 1 преподаватель.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</a:rPr>
              <a:t>2*2*1= 4 способа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Ответ: 4 способа</a:t>
            </a:r>
          </a:p>
          <a:p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5" name="Управляющая кнопка: настраиваемая 4">
            <a:hlinkClick r:id="rId2" action="ppaction://hlinksldjump" highlightClick="1"/>
          </p:cNvPr>
          <p:cNvSpPr/>
          <p:nvPr/>
        </p:nvSpPr>
        <p:spPr>
          <a:xfrm>
            <a:off x="7812360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1213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68" y="332656"/>
            <a:ext cx="9036495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Правило произведения 500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628800"/>
            <a:ext cx="8064896" cy="3600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Вася придумывает 4-значный пароль</a:t>
            </a:r>
          </a:p>
          <a:p>
            <a:pPr marL="0" indent="0"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для кодового замка. Он не любит цифру 2, поэтому не использует её. Кроме того он не любит, когда две одинаковые цифры стоят рядом. А ещё он хочет, чтобы первая цифра совпадала с последней. Сколько вариантов надо перебрать, чтобы гарантированно угадать Васин пароль?</a:t>
            </a:r>
          </a:p>
        </p:txBody>
      </p:sp>
    </p:spTree>
    <p:extLst>
      <p:ext uri="{BB962C8B-B14F-4D97-AF65-F5344CB8AC3E}">
        <p14:creationId xmlns:p14="http://schemas.microsoft.com/office/powerpoint/2010/main" val="60172662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92899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Ответ произведения 500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1628800"/>
            <a:ext cx="5616624" cy="1944216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3600" dirty="0">
                <a:sym typeface="Wingdings"/>
              </a:rPr>
              <a:t>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3600" dirty="0">
                <a:sym typeface="Wingdings"/>
              </a:rPr>
              <a:t>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7=504 способами.</a:t>
            </a:r>
          </a:p>
          <a:p>
            <a:pPr marL="45720" indent="0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Ответ: 504 способа</a:t>
            </a:r>
          </a:p>
        </p:txBody>
      </p:sp>
      <p:sp>
        <p:nvSpPr>
          <p:cNvPr id="4" name="Управляющая кнопка: настраиваемая 3">
            <a:hlinkClick r:id="rId2" action="ppaction://hlinksldjump" highlightClick="1"/>
          </p:cNvPr>
          <p:cNvSpPr/>
          <p:nvPr/>
        </p:nvSpPr>
        <p:spPr>
          <a:xfrm>
            <a:off x="7812360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59995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56984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Правило суммы 100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628800"/>
            <a:ext cx="7272808" cy="3474720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Сколько существует вариантов покупки одного напитка, если продают 2 газировки, 4 сока и 7 молочных коктейля?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49737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60135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Ответ правила суммы 100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827584" y="1628800"/>
                <a:ext cx="6768752" cy="3474720"/>
              </a:xfrm>
            </p:spPr>
            <p:txBody>
              <a:bodyPr>
                <a:normAutofit fontScale="32500" lnSpcReduction="20000"/>
              </a:bodyPr>
              <a:lstStyle/>
              <a:p>
                <a:pPr marL="0" indent="0">
                  <a:buNone/>
                </a:pPr>
                <a:r>
                  <a:rPr lang="ru-RU" sz="9800" dirty="0">
                    <a:latin typeface="Times New Roman" pitchFamily="18" charset="0"/>
                    <a:cs typeface="Times New Roman" pitchFamily="18" charset="0"/>
                  </a:rPr>
                  <a:t>Выбирается 1 напиток, по правилу суммы 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ru-RU" sz="8600" i="0">
                          <a:latin typeface="Cambria Math" panose="02040503050406030204" pitchFamily="18" charset="0"/>
                        </a:rPr>
                        <m:t>2+4+7=13</m:t>
                      </m:r>
                    </m:oMath>
                  </m:oMathPara>
                </a14:m>
                <a:endParaRPr lang="ru-RU" sz="8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ru-RU" sz="8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ru-RU" sz="8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ru-RU" sz="13500" b="1" dirty="0">
                    <a:latin typeface="Times New Roman" pitchFamily="18" charset="0"/>
                    <a:cs typeface="Times New Roman" pitchFamily="18" charset="0"/>
                  </a:rPr>
                  <a:t>Ответ: 13 способов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827584" y="1628800"/>
                <a:ext cx="6768752" cy="3474720"/>
              </a:xfrm>
              <a:blipFill rotWithShape="1">
                <a:blip r:embed="rId2"/>
                <a:stretch>
                  <a:fillRect l="-3694" t="-5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7812360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60857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92899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Правило суммы 200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556792"/>
            <a:ext cx="8208912" cy="1113304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Сколькими способами можно взять одно блюдо, если подаются 4 первых блюда и 7 вторых блюд?</a:t>
            </a:r>
          </a:p>
        </p:txBody>
      </p:sp>
    </p:spTree>
    <p:extLst>
      <p:ext uri="{BB962C8B-B14F-4D97-AF65-F5344CB8AC3E}">
        <p14:creationId xmlns:p14="http://schemas.microsoft.com/office/powerpoint/2010/main" val="108100907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56983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Ответ правила суммы200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628800"/>
            <a:ext cx="7416824" cy="347472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Как по мне это легкая задача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7+4=11 вариантов</a:t>
            </a:r>
          </a:p>
          <a:p>
            <a:pPr marL="0" indent="0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Ответ: 11 вариантов</a:t>
            </a:r>
          </a:p>
        </p:txBody>
      </p:sp>
      <p:sp>
        <p:nvSpPr>
          <p:cNvPr id="5" name="Управляющая кнопка: настраиваемая 4">
            <a:hlinkClick r:id="rId2" action="ppaction://hlinksldjump" highlightClick="1"/>
          </p:cNvPr>
          <p:cNvSpPr/>
          <p:nvPr/>
        </p:nvSpPr>
        <p:spPr>
          <a:xfrm>
            <a:off x="7812360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68949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92899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Правило суммы 300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700808"/>
            <a:ext cx="7776864" cy="3474720"/>
          </a:xfrm>
        </p:spPr>
        <p:txBody>
          <a:bodyPr/>
          <a:lstStyle/>
          <a:p>
            <a:pPr algn="ctr">
              <a:lnSpc>
                <a:spcPct val="80000"/>
              </a:lnSpc>
              <a:buNone/>
            </a:pPr>
            <a:r>
              <a:rPr lang="ru-RU" altLang="ru-RU" sz="4000" dirty="0">
                <a:latin typeface="Times New Roman" pitchFamily="18" charset="0"/>
                <a:cs typeface="Times New Roman" pitchFamily="18" charset="0"/>
              </a:rPr>
              <a:t>В пакете драже лежат 54 красных, 32 синих и 11 зелёных конфет. Сколькими способами можно взять 1 конфету?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194301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856984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Ответ правила суммы 300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1628800"/>
            <a:ext cx="6400800" cy="347472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altLang="ru-RU" sz="4000" dirty="0">
                <a:latin typeface="Times New Roman" pitchFamily="18" charset="0"/>
                <a:cs typeface="Times New Roman" pitchFamily="18" charset="0"/>
              </a:rPr>
              <a:t>54+32+11=97(способ)</a:t>
            </a:r>
          </a:p>
          <a:p>
            <a:pPr marL="45720" indent="0">
              <a:buNone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Ответ: 97 способов</a:t>
            </a: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7812360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30315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48" y="260648"/>
            <a:ext cx="9036495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Правило суммы 400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1340768"/>
            <a:ext cx="7632848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altLang="ru-RU" sz="3600" dirty="0">
                <a:latin typeface="Times New Roman" pitchFamily="18" charset="0"/>
                <a:cs typeface="Times New Roman" pitchFamily="18" charset="0"/>
              </a:rPr>
              <a:t>На блюде лежат 9 яблок, 4 груши и 11 апельсина, сколькими способами можно взять 2 фрукта с разными названиями?</a:t>
            </a:r>
          </a:p>
          <a:p>
            <a:pPr algn="ctr"/>
            <a:endParaRPr lang="ru-RU" alt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256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5" y="260648"/>
            <a:ext cx="828092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Перестановка 200</a:t>
            </a:r>
          </a:p>
          <a:p>
            <a:pPr algn="ctr"/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 ужин приглашены 7 гостей. Сколькими способами их можно разместить?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3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960" y="260648"/>
            <a:ext cx="892899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Ответ правила суммы 400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412776"/>
            <a:ext cx="7632848" cy="3960440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Применяются оба правила. Сначала - правило произведения (выбирается пара) и затем – правило суммы (эта пара рассматривается как единое целое) 9</a:t>
            </a:r>
            <a:r>
              <a:rPr lang="ru-RU" altLang="ru-RU" sz="3200" baseline="30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4+9</a:t>
            </a:r>
            <a:r>
              <a:rPr lang="ru-RU" altLang="ru-RU" sz="3200" baseline="30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11+4</a:t>
            </a:r>
            <a:r>
              <a:rPr lang="ru-RU" altLang="ru-RU" sz="3200" baseline="30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11=36+99+44=179 (способ ).</a:t>
            </a:r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sz="4000" dirty="0"/>
              <a:t>Ответ: 179 способа</a:t>
            </a:r>
          </a:p>
        </p:txBody>
      </p:sp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7812360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11965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1204" y="332656"/>
            <a:ext cx="914400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Правило сумма 500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700808"/>
            <a:ext cx="7920880" cy="34747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на полке стоит 7 учебников по  истории, 2 детектива, 3 романа, 8  учебников по истории искусств, 2 сборника стихов и справочник по обществознанию. Сколькими способами можно выбрать почитать художественную книгу?</a:t>
            </a:r>
          </a:p>
        </p:txBody>
      </p:sp>
    </p:spTree>
    <p:extLst>
      <p:ext uri="{BB962C8B-B14F-4D97-AF65-F5344CB8AC3E}">
        <p14:creationId xmlns:p14="http://schemas.microsoft.com/office/powerpoint/2010/main" val="401103714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8992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Ответ правила суммы 500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412776"/>
            <a:ext cx="6400800" cy="3474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/>
              <a:t>2+3+2=7</a:t>
            </a:r>
          </a:p>
          <a:p>
            <a:pPr marL="0" indent="0">
              <a:buNone/>
            </a:pPr>
            <a:endParaRPr lang="ru-RU" sz="5400" dirty="0"/>
          </a:p>
          <a:p>
            <a:pPr marL="0" indent="0">
              <a:buNone/>
            </a:pPr>
            <a:r>
              <a:rPr lang="ru-RU" sz="5400" dirty="0"/>
              <a:t>Ответ: 7</a:t>
            </a:r>
          </a:p>
        </p:txBody>
      </p:sp>
      <p:sp>
        <p:nvSpPr>
          <p:cNvPr id="4" name="Управляющая кнопка: настраиваемая 3">
            <a:hlinkClick r:id="rId2" action="ppaction://hlinksldjump" highlightClick="1"/>
          </p:cNvPr>
          <p:cNvSpPr/>
          <p:nvPr/>
        </p:nvSpPr>
        <p:spPr>
          <a:xfrm>
            <a:off x="7812360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085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2000"/>
            <a:ext cx="9143999" cy="900000"/>
          </a:xfrm>
          <a:effectLst>
            <a:glow rad="127000">
              <a:schemeClr val="tx1"/>
            </a:glow>
          </a:effectLst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Ответ «Перестановки» 200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700808"/>
            <a:ext cx="6400800" cy="15841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Р7=7!=5040</a:t>
            </a:r>
          </a:p>
          <a:p>
            <a:pPr marL="0" indent="0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Ответ: 5040 сочетания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9167" y="5706765"/>
            <a:ext cx="1103313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71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"/>
            <a:ext cx="8892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Перестановка 300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671691"/>
            <a:ext cx="835292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Хозяин ресторана дал распоряжение администратору  Матвею вручить карты лояльности четырём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VIP-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клиентам, среди которых лучший друг Матвея. Матвей обязательно вручит своему другу платиновую карту. Оставшиеся золотую, серебряную и бронзовую  карты вручит другим клиентам в произвольном порядке.  Найдите число возможных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вариантов распределения карт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лояльности среди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VIP-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клиентов.</a:t>
            </a:r>
          </a:p>
        </p:txBody>
      </p:sp>
    </p:spTree>
    <p:extLst>
      <p:ext uri="{BB962C8B-B14F-4D97-AF65-F5344CB8AC3E}">
        <p14:creationId xmlns:p14="http://schemas.microsoft.com/office/powerpoint/2010/main" val="51767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260648"/>
            <a:ext cx="78787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Ответ «Перестановки»: 300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1352957"/>
            <a:ext cx="792088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вручения</a:t>
            </a:r>
            <a:r>
              <a:rPr kumimoji="0" lang="ru-RU" sz="4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платиновой</a:t>
            </a:r>
            <a:r>
              <a:rPr kumimoji="0" lang="ru-RU" sz="4000" b="0" i="0" u="none" strike="noStrike" cap="none" normalizeH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карты</a:t>
            </a:r>
            <a:r>
              <a:rPr kumimoji="0" lang="ru-RU" sz="4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своему другу</a:t>
            </a:r>
            <a:r>
              <a:rPr kumimoji="0" lang="ru-RU" sz="4000" b="0" i="0" u="none" strike="noStrike" cap="none" normalizeH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остается распределить 3 карты между</a:t>
            </a:r>
            <a:r>
              <a:rPr kumimoji="0" lang="ru-RU" sz="4000" b="0" i="0" u="none" strike="noStrike" cap="none" normalizeH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3 клиентами. Это  можно сделать </a:t>
            </a:r>
            <a:r>
              <a:rPr kumimoji="0" lang="ru-RU" sz="4000" b="1" i="0" u="none" strike="noStrike" cap="none" normalizeH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3!=3*2*1 </a:t>
            </a:r>
            <a:r>
              <a:rPr kumimoji="0" lang="ru-RU" sz="4000" b="0" i="0" u="none" strike="noStrike" cap="none" normalizeH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способами. </a:t>
            </a:r>
            <a:endParaRPr kumimoji="0" lang="ru-RU" sz="40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Ответ: 6.</a:t>
            </a: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7812360" y="5733256"/>
            <a:ext cx="1080120" cy="86409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163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0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Перестановка 400</a:t>
            </a:r>
          </a:p>
          <a:p>
            <a:pPr algn="ctr"/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980728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кофейню, в которой работает только один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бариста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пришли 5 братьев. Два старших брата предупредили, что деньги есть только у них, поэтому последним нужно обслужить кого-то из них. Сколько  различных вариантов очередности обслуживания всех 5 братьев существует при таком условии?</a:t>
            </a:r>
          </a:p>
        </p:txBody>
      </p:sp>
    </p:spTree>
    <p:extLst>
      <p:ext uri="{BB962C8B-B14F-4D97-AF65-F5344CB8AC3E}">
        <p14:creationId xmlns:p14="http://schemas.microsoft.com/office/powerpoint/2010/main" val="180561859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2490</TotalTime>
  <Words>1578</Words>
  <Application>Microsoft Office PowerPoint</Application>
  <PresentationFormat>Экран (4:3)</PresentationFormat>
  <Paragraphs>213</Paragraphs>
  <Slides>52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60" baseType="lpstr">
      <vt:lpstr>Arial</vt:lpstr>
      <vt:lpstr>Calibri</vt:lpstr>
      <vt:lpstr>Cambria Math</vt:lpstr>
      <vt:lpstr>Georgia</vt:lpstr>
      <vt:lpstr>Times New Roman</vt:lpstr>
      <vt:lpstr>Trebuchet MS</vt:lpstr>
      <vt:lpstr>Wingdings</vt:lpstr>
      <vt:lpstr>Воздушный поток</vt:lpstr>
      <vt:lpstr>«Своя игра» Чем выше стоимость вопроса, тем сложнее вопрос. </vt:lpstr>
      <vt:lpstr>Презентация PowerPoint</vt:lpstr>
      <vt:lpstr>Презентация PowerPoint</vt:lpstr>
      <vt:lpstr>Презентация PowerPoint</vt:lpstr>
      <vt:lpstr>Презентация PowerPoint</vt:lpstr>
      <vt:lpstr>Ответ «Перестановки» 200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Ответ «Сочетания» 300</vt:lpstr>
      <vt:lpstr>Презентация PowerPoint</vt:lpstr>
      <vt:lpstr>Презентация PowerPoint</vt:lpstr>
      <vt:lpstr>Презентация PowerPoint</vt:lpstr>
      <vt:lpstr>Ответ сочетания 500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Размещение 400</vt:lpstr>
      <vt:lpstr>Презентация PowerPoint</vt:lpstr>
      <vt:lpstr>Презентация PowerPoint</vt:lpstr>
      <vt:lpstr>Правило Произведения 100</vt:lpstr>
      <vt:lpstr>Ответ Правила произведения100</vt:lpstr>
      <vt:lpstr>Произведение 200</vt:lpstr>
      <vt:lpstr>Ответ Произведения 200</vt:lpstr>
      <vt:lpstr>Произведение 300</vt:lpstr>
      <vt:lpstr>Ответ Произведения  300</vt:lpstr>
      <vt:lpstr>Правило произведение 400 </vt:lpstr>
      <vt:lpstr>Ответ произведения 400</vt:lpstr>
      <vt:lpstr>Правило произведения 500</vt:lpstr>
      <vt:lpstr>Ответ произведения 500</vt:lpstr>
      <vt:lpstr>Правило суммы 100</vt:lpstr>
      <vt:lpstr>Ответ правила суммы 100</vt:lpstr>
      <vt:lpstr>Правило суммы 200</vt:lpstr>
      <vt:lpstr>Ответ правила суммы200</vt:lpstr>
      <vt:lpstr>Правило суммы 300</vt:lpstr>
      <vt:lpstr>Ответ правила суммы 300</vt:lpstr>
      <vt:lpstr>Правило суммы 400</vt:lpstr>
      <vt:lpstr>Ответ правила суммы 400</vt:lpstr>
      <vt:lpstr>Правило сумма 500</vt:lpstr>
      <vt:lpstr>Ответ правила суммы 500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404</dc:creator>
  <cp:lastModifiedBy>Преподаватель</cp:lastModifiedBy>
  <cp:revision>176</cp:revision>
  <dcterms:created xsi:type="dcterms:W3CDTF">2022-01-19T15:03:59Z</dcterms:created>
  <dcterms:modified xsi:type="dcterms:W3CDTF">2023-06-20T06:32:34Z</dcterms:modified>
</cp:coreProperties>
</file>