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7" r:id="rId1"/>
  </p:sldMasterIdLst>
  <p:sldIdLst>
    <p:sldId id="304" r:id="rId2"/>
    <p:sldId id="270" r:id="rId3"/>
    <p:sldId id="285" r:id="rId4"/>
    <p:sldId id="305" r:id="rId5"/>
    <p:sldId id="306" r:id="rId6"/>
    <p:sldId id="307" r:id="rId7"/>
    <p:sldId id="269" r:id="rId8"/>
    <p:sldId id="276" r:id="rId9"/>
    <p:sldId id="272" r:id="rId10"/>
    <p:sldId id="275" r:id="rId11"/>
    <p:sldId id="287" r:id="rId12"/>
    <p:sldId id="296" r:id="rId13"/>
    <p:sldId id="282" r:id="rId14"/>
    <p:sldId id="291" r:id="rId15"/>
    <p:sldId id="290" r:id="rId16"/>
    <p:sldId id="297" r:id="rId17"/>
    <p:sldId id="277" r:id="rId18"/>
    <p:sldId id="292" r:id="rId19"/>
    <p:sldId id="293" r:id="rId20"/>
    <p:sldId id="298" r:id="rId21"/>
    <p:sldId id="265" r:id="rId22"/>
    <p:sldId id="279" r:id="rId23"/>
    <p:sldId id="278" r:id="rId24"/>
    <p:sldId id="286" r:id="rId25"/>
    <p:sldId id="294" r:id="rId26"/>
    <p:sldId id="288" r:id="rId27"/>
    <p:sldId id="271" r:id="rId28"/>
    <p:sldId id="257" r:id="rId29"/>
    <p:sldId id="281" r:id="rId30"/>
    <p:sldId id="295" r:id="rId31"/>
    <p:sldId id="268" r:id="rId32"/>
    <p:sldId id="302" r:id="rId33"/>
    <p:sldId id="289" r:id="rId3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" lastIdx="1" clrIdx="0"/>
  <p:cmAuthor id="2" name="admin" initials="a" lastIdx="6" clrIdx="1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3589"/>
    <a:srgbClr val="A7F95D"/>
    <a:srgbClr val="DA16BE"/>
    <a:srgbClr val="FF9900"/>
    <a:srgbClr val="08DFFC"/>
    <a:srgbClr val="E10764"/>
    <a:srgbClr val="020AAE"/>
    <a:srgbClr val="6D9391"/>
    <a:srgbClr val="BC2C55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86" autoAdjust="0"/>
    <p:restoredTop sz="92998" autoAdjust="0"/>
  </p:normalViewPr>
  <p:slideViewPr>
    <p:cSldViewPr>
      <p:cViewPr varScale="1">
        <p:scale>
          <a:sx n="90" d="100"/>
          <a:sy n="90" d="100"/>
        </p:scale>
        <p:origin x="12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10-31T09:48:59.397" idx="2">
    <p:pos x="4867" y="1826"/>
    <p:text/>
    <p:extLst>
      <p:ext uri="{C676402C-5697-4E1C-873F-D02D1690AC5C}">
        <p15:threadingInfo xmlns:p15="http://schemas.microsoft.com/office/powerpoint/2012/main" timeZoneBias="-66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>
            <a:extLst>
              <a:ext uri="{FF2B5EF4-FFF2-40B4-BE49-F238E27FC236}">
                <a16:creationId xmlns:a16="http://schemas.microsoft.com/office/drawing/2014/main" id="{942AEEEA-A714-4532-996A-FB1DA016E9ED}"/>
              </a:ext>
            </a:extLst>
          </p:cNvPr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>
              <a:extLst>
                <a:ext uri="{FF2B5EF4-FFF2-40B4-BE49-F238E27FC236}">
                  <a16:creationId xmlns:a16="http://schemas.microsoft.com/office/drawing/2014/main" id="{501E1844-09F0-4816-BC1A-99BBD765EC43}"/>
                </a:ext>
              </a:extLst>
            </p:cNvPr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>
              <a:extLst>
                <a:ext uri="{FF2B5EF4-FFF2-40B4-BE49-F238E27FC236}">
                  <a16:creationId xmlns:a16="http://schemas.microsoft.com/office/drawing/2014/main" id="{1CCD463C-7C20-4CC4-B811-2FDEFE09FEDE}"/>
                </a:ext>
              </a:extLst>
            </p:cNvPr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id="{01B75D15-5CC2-4D6B-B1CB-75D1AB7541A9}"/>
                </a:ext>
              </a:extLst>
            </p:cNvPr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>
              <a:extLst>
                <a:ext uri="{FF2B5EF4-FFF2-40B4-BE49-F238E27FC236}">
                  <a16:creationId xmlns:a16="http://schemas.microsoft.com/office/drawing/2014/main" id="{051E9F51-1B7C-4B1C-85CA-C5E47DA6589D}"/>
                </a:ext>
              </a:extLst>
            </p:cNvPr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>
              <a:extLst>
                <a:ext uri="{FF2B5EF4-FFF2-40B4-BE49-F238E27FC236}">
                  <a16:creationId xmlns:a16="http://schemas.microsoft.com/office/drawing/2014/main" id="{F9979A1E-5047-4174-A47C-37915B165351}"/>
                </a:ext>
              </a:extLst>
            </p:cNvPr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DD59179F-A320-479A-B9AB-55A1C57B7BA3}"/>
                </a:ext>
              </a:extLst>
            </p:cNvPr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F241728F-2090-4DCB-9961-1D24CEC302BE}"/>
                </a:ext>
              </a:extLst>
            </p:cNvPr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>
              <a:extLst>
                <a:ext uri="{FF2B5EF4-FFF2-40B4-BE49-F238E27FC236}">
                  <a16:creationId xmlns:a16="http://schemas.microsoft.com/office/drawing/2014/main" id="{6EFD023F-D484-4D73-B954-8409612E7AD1}"/>
                </a:ext>
              </a:extLst>
            </p:cNvPr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>
              <a:extLst>
                <a:ext uri="{FF2B5EF4-FFF2-40B4-BE49-F238E27FC236}">
                  <a16:creationId xmlns:a16="http://schemas.microsoft.com/office/drawing/2014/main" id="{1EA99BE4-F317-4941-B5D0-5F9E84D2F229}"/>
                </a:ext>
              </a:extLst>
            </p:cNvPr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BD8CAAD6-0855-49A4-98D7-4688E5521D32}"/>
                </a:ext>
              </a:extLst>
            </p:cNvPr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87B71976-0BCC-49D0-883B-FD2A29FD7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298875EE-E0AA-48F9-BC9E-799B00C6D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E55E270-159F-4571-BD61-3537CC368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4FB8B-B2C1-4559-8756-E0B364E72B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7068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538772-F2E3-44FC-9C0E-D0F21D066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01E80-A3F6-4246-AF3D-1FC2C9CAB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760448-2B98-44F6-B020-5B0BFDC1D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B9873-3E68-4FEF-973A-0E61539F48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1400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F4A5AAC-CA97-4CBF-ABD7-EF44B8FDA9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99CF35-7770-42C1-A9EE-EB10C82C8B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76DE820-1139-4922-8DE8-E1AF3C21473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E99984B-C7FF-483F-B719-5749DFF2F89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3737953-F7EB-4EBB-891A-BB600A82462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F34DE-A588-492F-92F3-3A1F62F990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5255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6C51D4-F1CD-4928-8F0B-FC5E3980C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E1C847-77B2-4DDA-A2E4-A04A5FD65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B7FB98-A8A3-4F86-9496-6D08D10F4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B852E-2113-4A84-903C-BE3529AE8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29166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4EA9780-10F2-4F24-A7A5-3E03FEBD29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E216C4-6C57-4217-9725-9062072C9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37E2C12-6261-4CF3-A5D7-DAA2BE35F6B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B0C7718-8D3F-479C-980A-9BCF9219E07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48FEA52-F902-467E-BFBD-620107616FF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23C39-4E79-42CA-B465-05CE061F6D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77071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17DF0D3-3CAF-4685-9E16-F4E642788F2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AB9573F-291A-4E49-942D-64150C5A2D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6C4FB4E-216D-46D3-808E-2CAB89E9240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762DC-8011-470B-B77E-0447C4A264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30682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6C0D41-3105-4C95-A303-3459E663A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F7E573-376E-4ED3-90A0-DD6551365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852689-BA98-40B8-A236-6FC3352AD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7D63F-B57C-476E-B54D-AB69CE40A7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03876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A7548F-0442-4D07-8171-0BCD6020D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97A60-5214-4F5E-BA9A-04E74AD3F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177388-49E3-4185-8642-639607E7F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B52A6-4EAC-478A-9B97-B029A984E2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11883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3C266F-290A-466B-BB4B-399CE6E38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D78715-7835-40F6-9185-C5404C046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220BF-26B0-4E6E-B38D-DBECEB32B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F1120-445B-445A-87C0-2C00155836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1745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2F2342-CD1D-4876-94D1-CAEFE8923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1844D4-206E-4600-ABF6-80156968B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0D9C4-3BFE-4FC7-942A-0A0CC552F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15B4E-F875-4C8D-8087-7A36793CED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919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671E995-2BCC-4B73-B05A-30D32FF7F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FDB7770-82D0-4B8F-8A4B-E741E6E71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A9EFFD-6A2C-4CF4-A20D-3C1A56641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82B9A-A3DB-4DF7-8F3E-2D6AB79001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9684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36294BC-861F-4AFD-8269-8D0F40BC4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DECD769-CDB2-46E7-B7AB-E9FF2B092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B136CF4-34FD-4651-AF08-439A4E42E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A5354-BE65-449E-B932-E2A61AE2C2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0124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D768166-E2B4-408E-B5CE-3566A7D1B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DF899A1-EBC9-41A2-8F16-69CD5FE74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B14D70-7DDE-497E-98A2-5FDF248E2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48153-AACA-4F3B-839A-3415A0BCAD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3146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B4D9DEC-9A8E-4EB0-AC72-34107802E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82D4A05-D85A-454D-A343-4B2FD3C4E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67CDF95-7174-4C18-BF6D-2552CA61D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57049-BF5C-4FA8-9EB4-7961C91C18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662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A3056A9-D957-419B-8A52-96BE025B1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67A37B-9534-4B5C-8209-C507B2F5E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C117B11-1BFE-4057-95DF-8DF071AD8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3B13E-0292-4010-BEA9-39477EFA42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2359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6460A31-5F76-4B47-9DFC-7FD53557E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BC8CB66-6577-4E26-892B-4736817EE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CB43010-9573-4A4D-8647-AD2F0678A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52184-F95C-4031-B06E-4CDEAB87A4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2580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>
            <a:extLst>
              <a:ext uri="{FF2B5EF4-FFF2-40B4-BE49-F238E27FC236}">
                <a16:creationId xmlns:a16="http://schemas.microsoft.com/office/drawing/2014/main" id="{2E00B78B-BFF3-444D-8AE9-4D5ACCB55F32}"/>
              </a:ext>
            </a:extLst>
          </p:cNvPr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07AB020A-5C23-4DB2-8AC5-08829A7BB0E8}"/>
                </a:ext>
              </a:extLst>
            </p:cNvPr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DD60128-E28F-446F-8400-BC3EAEB364FF}"/>
                </a:ext>
              </a:extLst>
            </p:cNvPr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49C2C58-2E36-4773-9AE7-2EA97986D1EA}"/>
                </a:ext>
              </a:extLst>
            </p:cNvPr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5C5C4486-5166-4B2F-9174-1CD3BE36096A}"/>
                </a:ext>
              </a:extLst>
            </p:cNvPr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7B1487A2-55E6-4866-9C36-BBC09342EA5B}"/>
                </a:ext>
              </a:extLst>
            </p:cNvPr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40E8E35-8898-4AE9-BB7B-A0ECBA439977}"/>
                </a:ext>
              </a:extLst>
            </p:cNvPr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CAF7B93-1837-4171-82B5-E9973A7EEFD7}"/>
                </a:ext>
              </a:extLst>
            </p:cNvPr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0A93F717-1AD9-4924-89CF-9500A0A90406}"/>
                </a:ext>
              </a:extLst>
            </p:cNvPr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1EBAB59E-29A3-4F15-BC54-7DEEBF93F92B}"/>
                </a:ext>
              </a:extLst>
            </p:cNvPr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6C18EEC7-AD45-4D30-8868-32E0A429676F}"/>
                </a:ext>
              </a:extLst>
            </p:cNvPr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9B7901E-65F7-49F8-9275-7A0F7D90467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7EA7B5-3C3D-4BFE-A050-269063E5B38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CB75BD-9C59-45AB-B860-47C1AB89A0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637F89-6EFD-4A37-9D0A-6DA6543514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228B36-F9F5-4D00-811B-5860D77813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D2738A0-7680-4D26-AF34-8F52D3710A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1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  <p:sldLayoutId id="2147484032" r:id="rId11"/>
    <p:sldLayoutId id="2147484027" r:id="rId12"/>
    <p:sldLayoutId id="2147484033" r:id="rId13"/>
    <p:sldLayoutId id="2147484028" r:id="rId14"/>
    <p:sldLayoutId id="2147484029" r:id="rId15"/>
    <p:sldLayoutId id="2147484030" r:id="rId1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fontAlgn="base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1" fontAlgn="base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1" fontAlgn="base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1" fontAlgn="base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7" Type="http://schemas.openxmlformats.org/officeDocument/2006/relationships/comments" Target="../comments/commen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G"/><Relationship Id="rId4" Type="http://schemas.openxmlformats.org/officeDocument/2006/relationships/image" Target="../media/image76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png"/><Relationship Id="rId7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age.jimcdn.com/app/cms/image/transf/none/path/sa6275b30d939a5a4/backgroundarea/i1413535cba61d089/version/1506547404/image.jpg">
            <a:extLst>
              <a:ext uri="{FF2B5EF4-FFF2-40B4-BE49-F238E27FC236}">
                <a16:creationId xmlns:a16="http://schemas.microsoft.com/office/drawing/2014/main" id="{22B35A84-B42F-4A35-A401-43384E30C12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9" y="22312"/>
            <a:ext cx="9129387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F84B013-851E-4AD8-B862-083E9D755EC7}"/>
              </a:ext>
            </a:extLst>
          </p:cNvPr>
          <p:cNvSpPr txBox="1">
            <a:spLocks/>
          </p:cNvSpPr>
          <p:nvPr/>
        </p:nvSpPr>
        <p:spPr bwMode="auto">
          <a:xfrm>
            <a:off x="1147591" y="4005064"/>
            <a:ext cx="7922840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Trebuchet MS" panose="020B0603020202020204" pitchFamily="34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Trebuchet MS" panose="020B0603020202020204" pitchFamily="34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Trebuchet MS" panose="020B0603020202020204" pitchFamily="34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Trebuchet MS" panose="020B0603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Автор опыта: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Демченко Елена Захаровна</a:t>
            </a:r>
          </a:p>
          <a:p>
            <a:pPr algn="ctr"/>
            <a:r>
              <a:rPr lang="ru-RU" sz="1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воспитатель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№ 1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«Солнышко» г. Холмск</a:t>
            </a:r>
          </a:p>
          <a:p>
            <a:pPr algn="ctr"/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Холмск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2021 г.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A0112FC6-B892-41DA-8FC7-13AED8AE7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1320800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Miama Nueva" panose="02000603000000000000" pitchFamily="2" charset="-52"/>
              </a:rPr>
              <a:t>«Экологическое развитие детей старшего дошкольного возраста, в рамках реализации Всероссийского природоохранного проекта «</a:t>
            </a:r>
            <a:r>
              <a:rPr lang="ru-RU" sz="2800" b="1" dirty="0" err="1">
                <a:solidFill>
                  <a:schemeClr val="tx1"/>
                </a:solidFill>
                <a:latin typeface="Miama Nueva" panose="02000603000000000000" pitchFamily="2" charset="-52"/>
              </a:rPr>
              <a:t>Эколята</a:t>
            </a:r>
            <a:r>
              <a:rPr lang="ru-RU" sz="2800" b="1" dirty="0">
                <a:solidFill>
                  <a:schemeClr val="tx1"/>
                </a:solidFill>
                <a:latin typeface="Miama Nueva" panose="02000603000000000000" pitchFamily="2" charset="-52"/>
              </a:rPr>
              <a:t>-дошколята»</a:t>
            </a:r>
          </a:p>
        </p:txBody>
      </p:sp>
    </p:spTree>
    <p:extLst>
      <p:ext uri="{BB962C8B-B14F-4D97-AF65-F5344CB8AC3E}">
        <p14:creationId xmlns:p14="http://schemas.microsoft.com/office/powerpoint/2010/main" val="2679176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E35896-4CA8-4F31-B0CF-1BA02BE46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74287E7-55E8-44EB-B6EC-2C2E4853C1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0" t="7404" b="10020"/>
          <a:stretch/>
        </p:blipFill>
        <p:spPr>
          <a:xfrm>
            <a:off x="4293431" y="363040"/>
            <a:ext cx="4068238" cy="2883810"/>
          </a:xfrm>
          <a:prstGeom prst="rect">
            <a:avLst/>
          </a:prstGeom>
          <a:ln w="0">
            <a:solidFill>
              <a:srgbClr val="DA16BE"/>
            </a:solidFill>
          </a:ln>
        </p:spPr>
      </p:pic>
      <p:pic>
        <p:nvPicPr>
          <p:cNvPr id="14" name="Объект 4">
            <a:extLst>
              <a:ext uri="{FF2B5EF4-FFF2-40B4-BE49-F238E27FC236}">
                <a16:creationId xmlns:a16="http://schemas.microsoft.com/office/drawing/2014/main" id="{F8025371-4201-4511-BD4E-423DBCAFF9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99" b="10173"/>
          <a:stretch/>
        </p:blipFill>
        <p:spPr bwMode="auto">
          <a:xfrm>
            <a:off x="0" y="185597"/>
            <a:ext cx="4214645" cy="3489606"/>
          </a:xfrm>
          <a:prstGeom prst="rect">
            <a:avLst/>
          </a:prstGeom>
          <a:noFill/>
          <a:ln w="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91E31EB-C99B-45BD-A259-9568EED1739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 rot="16200000">
            <a:off x="879660" y="3233195"/>
            <a:ext cx="2670825" cy="3999146"/>
          </a:xfrm>
          <a:prstGeom prst="rect">
            <a:avLst/>
          </a:prstGeom>
          <a:ln w="0">
            <a:solidFill>
              <a:srgbClr val="C00000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7AA066F-4411-4E7C-8877-FAFE9DDFD9DA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3"/>
          <a:stretch/>
        </p:blipFill>
        <p:spPr bwMode="auto">
          <a:xfrm>
            <a:off x="4427984" y="3493410"/>
            <a:ext cx="4068237" cy="3148607"/>
          </a:xfrm>
          <a:prstGeom prst="rect">
            <a:avLst/>
          </a:prstGeom>
          <a:noFill/>
          <a:ln w="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1705197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1EF66CD-A4AA-4E60-A9BB-C24FC3B1377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66" y="193889"/>
            <a:ext cx="3647121" cy="3395471"/>
          </a:xfrm>
          <a:prstGeom prst="rect">
            <a:avLst/>
          </a:prstGeom>
          <a:noFill/>
          <a:ln w="0">
            <a:solidFill>
              <a:srgbClr val="F2240E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09E33A2-3553-4496-BBD4-4C785532C49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51187"/>
            <a:ext cx="3759718" cy="3395471"/>
          </a:xfrm>
          <a:prstGeom prst="rect">
            <a:avLst/>
          </a:prstGeom>
          <a:noFill/>
          <a:ln w="0">
            <a:solidFill>
              <a:srgbClr val="FF0000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0A97786-DD50-4E24-BE47-F1BB0943321A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4"/>
          <a:stretch/>
        </p:blipFill>
        <p:spPr bwMode="auto">
          <a:xfrm>
            <a:off x="419205" y="3665047"/>
            <a:ext cx="3448499" cy="3094187"/>
          </a:xfrm>
          <a:prstGeom prst="rect">
            <a:avLst/>
          </a:prstGeom>
          <a:noFill/>
          <a:ln w="0">
            <a:solidFill>
              <a:srgbClr val="B50B9D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EFB5985-181C-4B97-8ED2-F74B4A823ABB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4019" y="3638830"/>
            <a:ext cx="3243738" cy="3094187"/>
          </a:xfrm>
          <a:prstGeom prst="rect">
            <a:avLst/>
          </a:prstGeom>
          <a:noFill/>
          <a:ln w="0">
            <a:solidFill>
              <a:srgbClr val="00B050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994194A-FD1D-48CF-8C40-6FC74191B113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 rot="16944475">
            <a:off x="3173452" y="3347817"/>
            <a:ext cx="2419783" cy="1912524"/>
          </a:xfrm>
          <a:prstGeom prst="rect">
            <a:avLst/>
          </a:prstGeom>
          <a:ln w="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2431647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3">
            <a:extLst>
              <a:ext uri="{FF2B5EF4-FFF2-40B4-BE49-F238E27FC236}">
                <a16:creationId xmlns:a16="http://schemas.microsoft.com/office/drawing/2014/main" id="{D2F7DA67-7289-4619-B5C8-165CD2037F09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3" t="3049" b="2383"/>
          <a:stretch/>
        </p:blipFill>
        <p:spPr bwMode="auto">
          <a:xfrm>
            <a:off x="493919" y="104373"/>
            <a:ext cx="4684410" cy="3961060"/>
          </a:xfrm>
          <a:prstGeom prst="rect">
            <a:avLst/>
          </a:prstGeom>
          <a:noFill/>
          <a:ln w="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3168489-8F42-4F3E-8E82-106A13C9688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256" y="3778559"/>
            <a:ext cx="3133274" cy="2914386"/>
          </a:xfrm>
          <a:prstGeom prst="rect">
            <a:avLst/>
          </a:prstGeom>
          <a:noFill/>
          <a:ln w="0">
            <a:solidFill>
              <a:srgbClr val="0070C0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401A104-1BDF-4608-9970-1D733DB781F8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797" y="165055"/>
            <a:ext cx="3133274" cy="3363528"/>
          </a:xfrm>
          <a:prstGeom prst="rect">
            <a:avLst/>
          </a:prstGeom>
          <a:noFill/>
          <a:ln w="0">
            <a:solidFill>
              <a:srgbClr val="70AD47">
                <a:lumMod val="50000"/>
              </a:srgbClr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8CAD53-8808-4157-B424-F78D4C55253A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334" y="4079034"/>
            <a:ext cx="2643611" cy="2650383"/>
          </a:xfrm>
          <a:prstGeom prst="rect">
            <a:avLst/>
          </a:prstGeom>
          <a:noFill/>
          <a:ln w="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1275176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57197BE-CE84-4674-9E06-51A19841ACC8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7" b="12919"/>
          <a:stretch/>
        </p:blipFill>
        <p:spPr bwMode="auto">
          <a:xfrm>
            <a:off x="3521742" y="186130"/>
            <a:ext cx="4688658" cy="3308648"/>
          </a:xfrm>
          <a:prstGeom prst="rect">
            <a:avLst/>
          </a:prstGeom>
          <a:noFill/>
          <a:ln w="0">
            <a:solidFill>
              <a:srgbClr val="0070C0"/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9064B08-2816-4650-B46C-6D80AE6C8E82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3"/>
          <a:stretch/>
        </p:blipFill>
        <p:spPr bwMode="auto">
          <a:xfrm>
            <a:off x="135828" y="3746211"/>
            <a:ext cx="3385914" cy="3022415"/>
          </a:xfrm>
          <a:prstGeom prst="rect">
            <a:avLst/>
          </a:prstGeom>
          <a:noFill/>
          <a:ln w="0">
            <a:solidFill>
              <a:srgbClr val="C00000"/>
            </a:solidFill>
          </a:ln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9233D23-9D51-48E7-B1C2-8B8887335B2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547" y="3717032"/>
            <a:ext cx="2719421" cy="3004076"/>
          </a:xfrm>
          <a:prstGeom prst="rect">
            <a:avLst/>
          </a:prstGeom>
          <a:noFill/>
          <a:ln w="0">
            <a:solidFill>
              <a:srgbClr val="FF0000"/>
            </a:solidFill>
          </a:ln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8C8FE37-99A7-496C-AFAA-41941DA6B12C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6083" y="443741"/>
            <a:ext cx="3405404" cy="2696670"/>
          </a:xfrm>
          <a:prstGeom prst="rect">
            <a:avLst/>
          </a:prstGeom>
          <a:noFill/>
          <a:ln w="0">
            <a:solidFill>
              <a:srgbClr val="FF0000"/>
            </a:solidFill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F8DE3EE-5916-4858-8314-028689456DF3}"/>
              </a:ext>
            </a:extLst>
          </p:cNvPr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3" r="7081"/>
          <a:stretch/>
        </p:blipFill>
        <p:spPr bwMode="auto">
          <a:xfrm>
            <a:off x="3779912" y="3756956"/>
            <a:ext cx="2309128" cy="3029132"/>
          </a:xfrm>
          <a:prstGeom prst="rect">
            <a:avLst/>
          </a:prstGeom>
          <a:noFill/>
          <a:ln w="15875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1017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432754B-3855-4197-AD15-80FFBC0949D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04" y="78919"/>
            <a:ext cx="4064284" cy="3956519"/>
          </a:xfrm>
          <a:prstGeom prst="rect">
            <a:avLst/>
          </a:prstGeom>
          <a:noFill/>
          <a:ln w="0">
            <a:solidFill>
              <a:srgbClr val="0070C0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A885E8C-567B-4057-85AE-85DD09192BDC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5" t="7684" r="4251" b="2471"/>
          <a:stretch/>
        </p:blipFill>
        <p:spPr bwMode="auto">
          <a:xfrm>
            <a:off x="818985" y="4300576"/>
            <a:ext cx="2251006" cy="2425721"/>
          </a:xfrm>
          <a:prstGeom prst="rect">
            <a:avLst/>
          </a:prstGeom>
          <a:noFill/>
          <a:ln w="0">
            <a:solidFill>
              <a:srgbClr val="FFC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18DD2B1-3441-4945-9A56-AD8901C99B1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2125"/>
            <a:ext cx="4064284" cy="3990106"/>
          </a:xfrm>
          <a:prstGeom prst="rect">
            <a:avLst/>
          </a:prstGeom>
          <a:noFill/>
          <a:ln w="0">
            <a:solidFill>
              <a:srgbClr val="FF0000"/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9C4111-A4F2-4D30-A8C4-76E965C0C7AE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" t="3247" r="5131" b="1979"/>
          <a:stretch/>
        </p:blipFill>
        <p:spPr bwMode="auto">
          <a:xfrm>
            <a:off x="3347813" y="4281733"/>
            <a:ext cx="1951750" cy="2463406"/>
          </a:xfrm>
          <a:prstGeom prst="rect">
            <a:avLst/>
          </a:prstGeom>
          <a:noFill/>
          <a:ln w="0">
            <a:solidFill>
              <a:srgbClr val="C00000"/>
            </a:solidFill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2EE3AF9-41D0-4DCF-968D-1568450C3318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119" y="4262890"/>
            <a:ext cx="2138045" cy="2463407"/>
          </a:xfrm>
          <a:prstGeom prst="rect">
            <a:avLst/>
          </a:prstGeom>
          <a:noFill/>
          <a:ln w="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8780500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A27972-F56F-4364-BBFB-8A67D2392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4">
            <a:extLst>
              <a:ext uri="{FF2B5EF4-FFF2-40B4-BE49-F238E27FC236}">
                <a16:creationId xmlns:a16="http://schemas.microsoft.com/office/drawing/2014/main" id="{5AFBD1C1-D7AF-482B-BCF1-93D4E3F09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590" y="158923"/>
            <a:ext cx="3155910" cy="4113751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426317F-EC97-41BF-BAE9-8101D14DC52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359031"/>
            <a:ext cx="1823622" cy="2367859"/>
          </a:xfrm>
          <a:prstGeom prst="rect">
            <a:avLst/>
          </a:prstGeom>
          <a:noFill/>
          <a:ln w="0">
            <a:solidFill>
              <a:srgbClr val="FFC000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C425778-D17A-401E-81DD-DAFFC87A65CA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94" r="4926" b="8281"/>
          <a:stretch/>
        </p:blipFill>
        <p:spPr bwMode="auto">
          <a:xfrm>
            <a:off x="599728" y="4387631"/>
            <a:ext cx="2820144" cy="2311446"/>
          </a:xfrm>
          <a:prstGeom prst="rect">
            <a:avLst/>
          </a:prstGeom>
          <a:noFill/>
          <a:ln w="0">
            <a:solidFill>
              <a:schemeClr val="accent6">
                <a:lumMod val="75000"/>
              </a:schemeClr>
            </a:solidFill>
          </a:ln>
        </p:spPr>
      </p:pic>
      <p:pic>
        <p:nvPicPr>
          <p:cNvPr id="13" name="Объект 3">
            <a:extLst>
              <a:ext uri="{FF2B5EF4-FFF2-40B4-BE49-F238E27FC236}">
                <a16:creationId xmlns:a16="http://schemas.microsoft.com/office/drawing/2014/main" id="{52B93E5D-7D1F-49A2-8B22-651BD6C034B3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20494" y="588920"/>
            <a:ext cx="4109559" cy="3257947"/>
          </a:xfrm>
          <a:prstGeom prst="rect">
            <a:avLst/>
          </a:prstGeom>
          <a:noFill/>
          <a:ln w="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338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image.jimcdn.com/app/cms/image/transf/none/path/sa6275b30d939a5a4/backgroundarea/i1413535cba61d089/version/1506547404/image.jpg">
            <a:extLst>
              <a:ext uri="{FF2B5EF4-FFF2-40B4-BE49-F238E27FC236}">
                <a16:creationId xmlns:a16="http://schemas.microsoft.com/office/drawing/2014/main" id="{ED82DEE4-9A33-4732-898D-FF243233D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04" y="-30479"/>
            <a:ext cx="897966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Объект 3">
            <a:extLst>
              <a:ext uri="{FF2B5EF4-FFF2-40B4-BE49-F238E27FC236}">
                <a16:creationId xmlns:a16="http://schemas.microsoft.com/office/drawing/2014/main" id="{B91C5656-783B-439C-8B03-1A5683C1969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426457" y="756022"/>
            <a:ext cx="6521671" cy="5345954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A5F1E54-8227-40FA-926C-ED67AC3D920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5"/>
          <a:stretch/>
        </p:blipFill>
        <p:spPr>
          <a:xfrm rot="5400000">
            <a:off x="5575224" y="3433888"/>
            <a:ext cx="3415290" cy="2973466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8AD64B1-858C-4B48-83F8-A89F1CF2B8A2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6" t="10501" r="9385" b="8058"/>
          <a:stretch/>
        </p:blipFill>
        <p:spPr bwMode="auto">
          <a:xfrm rot="5400000">
            <a:off x="5767383" y="209227"/>
            <a:ext cx="2883415" cy="2581361"/>
          </a:xfrm>
          <a:prstGeom prst="rect">
            <a:avLst/>
          </a:prstGeom>
          <a:noFill/>
          <a:ln w="85725">
            <a:solidFill>
              <a:srgbClr val="FF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52318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mage.jimcdn.com/app/cms/image/transf/none/path/sa6275b30d939a5a4/backgroundarea/i1413535cba61d089/version/1506547404/image.jpg">
            <a:extLst>
              <a:ext uri="{FF2B5EF4-FFF2-40B4-BE49-F238E27FC236}">
                <a16:creationId xmlns:a16="http://schemas.microsoft.com/office/drawing/2014/main" id="{57DFE947-DB72-49C2-9AD7-4989E7208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" y="1473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1AE7175-2242-45EE-9A30-DA7FFF47555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882" y="3364610"/>
            <a:ext cx="3281368" cy="2851716"/>
          </a:xfrm>
          <a:prstGeom prst="rect">
            <a:avLst/>
          </a:prstGeom>
          <a:noFill/>
          <a:ln w="0">
            <a:solidFill>
              <a:srgbClr val="6D9391"/>
            </a:solidFill>
          </a:ln>
        </p:spPr>
      </p:pic>
      <p:pic>
        <p:nvPicPr>
          <p:cNvPr id="9" name="Объект 4">
            <a:extLst>
              <a:ext uri="{FF2B5EF4-FFF2-40B4-BE49-F238E27FC236}">
                <a16:creationId xmlns:a16="http://schemas.microsoft.com/office/drawing/2014/main" id="{DF534B0C-09F0-4FCD-9D63-3B43E73CF97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70388" y="4264620"/>
            <a:ext cx="2752166" cy="2187626"/>
          </a:xfrm>
          <a:prstGeom prst="rect">
            <a:avLst/>
          </a:prstGeom>
          <a:noFill/>
          <a:ln w="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3">
            <a:extLst>
              <a:ext uri="{FF2B5EF4-FFF2-40B4-BE49-F238E27FC236}">
                <a16:creationId xmlns:a16="http://schemas.microsoft.com/office/drawing/2014/main" id="{DB2D3189-D215-469C-874B-680C0A856E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27584" y="-95633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экологического дневника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F9C0606-F001-47A1-B884-29ECA7B4A93A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13"/>
          <a:stretch/>
        </p:blipFill>
        <p:spPr bwMode="auto">
          <a:xfrm>
            <a:off x="3503226" y="661064"/>
            <a:ext cx="2562289" cy="2358225"/>
          </a:xfrm>
          <a:prstGeom prst="rect">
            <a:avLst/>
          </a:prstGeom>
          <a:noFill/>
          <a:ln w="0">
            <a:solidFill>
              <a:srgbClr val="C00000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CF32066-47C0-4B69-ABE9-23DFCBD94B26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9"/>
          <a:stretch/>
        </p:blipFill>
        <p:spPr bwMode="auto">
          <a:xfrm>
            <a:off x="6317426" y="661064"/>
            <a:ext cx="2634969" cy="3278537"/>
          </a:xfrm>
          <a:prstGeom prst="rect">
            <a:avLst/>
          </a:prstGeom>
          <a:noFill/>
          <a:ln w="0">
            <a:solidFill>
              <a:srgbClr val="00B0F0"/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E251371-2401-403E-A984-BA2A63ABC28B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4" b="8467"/>
          <a:stretch/>
        </p:blipFill>
        <p:spPr bwMode="auto">
          <a:xfrm rot="5400000">
            <a:off x="3081096" y="3872143"/>
            <a:ext cx="3442745" cy="2160241"/>
          </a:xfrm>
          <a:prstGeom prst="rect">
            <a:avLst/>
          </a:prstGeom>
          <a:noFill/>
          <a:ln w="0">
            <a:solidFill>
              <a:srgbClr val="FFC000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A2EEDAC-9D6D-43DC-98DC-74527ABA7B98}"/>
              </a:ext>
            </a:extLst>
          </p:cNvPr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" r="22222"/>
          <a:stretch/>
        </p:blipFill>
        <p:spPr bwMode="auto">
          <a:xfrm rot="5400000">
            <a:off x="574686" y="500094"/>
            <a:ext cx="2533761" cy="2634970"/>
          </a:xfrm>
          <a:prstGeom prst="rect">
            <a:avLst/>
          </a:prstGeom>
          <a:noFill/>
          <a:ln w="0">
            <a:solidFill>
              <a:srgbClr val="FFC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366011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810339C-1E8C-436D-BE86-FEDB77EB415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73" y="332656"/>
            <a:ext cx="4824536" cy="5760640"/>
          </a:xfrm>
          <a:prstGeom prst="rect">
            <a:avLst/>
          </a:prstGeom>
          <a:noFill/>
          <a:ln w="0">
            <a:solidFill>
              <a:srgbClr val="020AAE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76B52B-7665-42E2-8DB3-3F85E7D378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82"/>
          <a:stretch/>
        </p:blipFill>
        <p:spPr>
          <a:xfrm>
            <a:off x="5087687" y="4107818"/>
            <a:ext cx="3938540" cy="2619672"/>
          </a:xfrm>
          <a:prstGeom prst="rect">
            <a:avLst/>
          </a:prstGeom>
          <a:ln w="0">
            <a:solidFill>
              <a:srgbClr val="DA16BE">
                <a:alpha val="73000"/>
              </a:srgbClr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92F87C2-CFDB-469D-8843-D3E2C8F9DDCB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1" t="9645" r="6767" b="997"/>
          <a:stretch/>
        </p:blipFill>
        <p:spPr bwMode="auto">
          <a:xfrm rot="5400000">
            <a:off x="5148065" y="418541"/>
            <a:ext cx="3816423" cy="3240361"/>
          </a:xfrm>
          <a:prstGeom prst="rect">
            <a:avLst/>
          </a:prstGeom>
          <a:noFill/>
          <a:ln w="0">
            <a:solidFill>
              <a:srgbClr val="FFC000"/>
            </a:solidFill>
          </a:ln>
        </p:spPr>
      </p:pic>
      <p:pic>
        <p:nvPicPr>
          <p:cNvPr id="7" name="Объект 3">
            <a:extLst>
              <a:ext uri="{FF2B5EF4-FFF2-40B4-BE49-F238E27FC236}">
                <a16:creationId xmlns:a16="http://schemas.microsoft.com/office/drawing/2014/main" id="{6085E829-58C0-4F0C-8041-842A0A214968}"/>
              </a:ext>
            </a:extLst>
          </p:cNvPr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6" b="3946"/>
          <a:stretch/>
        </p:blipFill>
        <p:spPr bwMode="auto">
          <a:xfrm>
            <a:off x="1979712" y="4437112"/>
            <a:ext cx="2400076" cy="2619672"/>
          </a:xfrm>
          <a:prstGeom prst="rect">
            <a:avLst/>
          </a:prstGeom>
          <a:noFill/>
          <a:ln w="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87582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73879F1-8658-4E22-AE45-44D1E8E1B9F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02396" y="3955809"/>
            <a:ext cx="3082281" cy="2448272"/>
          </a:xfrm>
          <a:prstGeom prst="rect">
            <a:avLst/>
          </a:prstGeom>
          <a:noFill/>
          <a:ln w="0">
            <a:solidFill>
              <a:srgbClr val="E10764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D5FB60D-E9C0-410E-9FB3-CEB383945EE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63925" y="3856480"/>
            <a:ext cx="3082281" cy="2371339"/>
          </a:xfrm>
          <a:prstGeom prst="rect">
            <a:avLst/>
          </a:prstGeom>
          <a:noFill/>
          <a:ln w="0">
            <a:solidFill>
              <a:schemeClr val="accent2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20FDE3B-F31A-4D8B-8EE2-0E13E597152E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52" r="14603" b="29089"/>
          <a:stretch/>
        </p:blipFill>
        <p:spPr bwMode="auto">
          <a:xfrm>
            <a:off x="4139952" y="116632"/>
            <a:ext cx="3816424" cy="3240360"/>
          </a:xfrm>
          <a:prstGeom prst="rect">
            <a:avLst/>
          </a:prstGeom>
          <a:noFill/>
          <a:ln w="0">
            <a:solidFill>
              <a:srgbClr val="FFC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401AAA9-0E01-41EE-BAED-AD56CBB952F1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7" b="24427"/>
          <a:stretch/>
        </p:blipFill>
        <p:spPr bwMode="auto">
          <a:xfrm>
            <a:off x="167257" y="126706"/>
            <a:ext cx="2955858" cy="3600400"/>
          </a:xfrm>
          <a:prstGeom prst="rect">
            <a:avLst/>
          </a:prstGeom>
          <a:noFill/>
          <a:ln w="0">
            <a:solidFill>
              <a:srgbClr val="FF99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92198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>
            <a:extLst>
              <a:ext uri="{FF2B5EF4-FFF2-40B4-BE49-F238E27FC236}">
                <a16:creationId xmlns:a16="http://schemas.microsoft.com/office/drawing/2014/main" id="{E8A28916-9212-47F3-A99F-CB6EC46C8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57213" y="4648200"/>
            <a:ext cx="6196013" cy="1693863"/>
          </a:xfrm>
        </p:spPr>
        <p:txBody>
          <a:bodyPr/>
          <a:lstStyle/>
          <a:p>
            <a:pPr algn="ctr"/>
            <a:br>
              <a:rPr lang="ru-RU" altLang="ru-RU" b="1">
                <a:solidFill>
                  <a:srgbClr val="FF0000"/>
                </a:solidFill>
                <a:latin typeface="Arial Black" panose="020B0A04020102020204" pitchFamily="34" charset="0"/>
              </a:rPr>
            </a:br>
            <a:br>
              <a:rPr lang="ru-RU" altLang="ru-RU" b="1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altLang="ru-RU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5123" name="Picture 4" descr="https://im0-tub-ru.yandex.net/i?id=44b3314439a296bf0734eedb7662dd8c&amp;ref=rim&amp;n=33&amp;w=232&amp;h=150">
            <a:extLst>
              <a:ext uri="{FF2B5EF4-FFF2-40B4-BE49-F238E27FC236}">
                <a16:creationId xmlns:a16="http://schemas.microsoft.com/office/drawing/2014/main" id="{5C653DEE-1E5F-4065-9AFB-011F684B3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7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3564FBF-31F7-4F1E-9ACB-DAB162F4F96E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9" t="5451" r="15209" b="8204"/>
          <a:stretch/>
        </p:blipFill>
        <p:spPr bwMode="auto">
          <a:xfrm>
            <a:off x="1331640" y="1484784"/>
            <a:ext cx="7488832" cy="4586872"/>
          </a:xfrm>
          <a:prstGeom prst="rect">
            <a:avLst/>
          </a:prstGeom>
          <a:noFill/>
          <a:ln w="0">
            <a:solidFill>
              <a:srgbClr val="0070C0"/>
            </a:solidFill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age.jimcdn.com/app/cms/image/transf/none/path/sa6275b30d939a5a4/backgroundarea/i1413535cba61d089/version/1506547404/image.jpg">
            <a:extLst>
              <a:ext uri="{FF2B5EF4-FFF2-40B4-BE49-F238E27FC236}">
                <a16:creationId xmlns:a16="http://schemas.microsoft.com/office/drawing/2014/main" id="{EDC1DB9D-3C48-4D81-B44F-F4CEC724A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450" y="3048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0DC29AB-10BB-4218-B638-82A728F9D13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023" y="2084706"/>
            <a:ext cx="1817581" cy="2273468"/>
          </a:xfrm>
          <a:prstGeom prst="ellipse">
            <a:avLst/>
          </a:prstGeom>
          <a:noFill/>
          <a:ln w="0">
            <a:solidFill>
              <a:srgbClr val="00B0F0"/>
            </a:solidFill>
          </a:ln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73FE530F-1320-4661-B171-4259D9305912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381" y="-4288"/>
            <a:ext cx="7281505" cy="6892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F3A8901-6146-42A1-A275-2AFFD32B3FB0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378" y="4781568"/>
            <a:ext cx="1817581" cy="1630832"/>
          </a:xfrm>
          <a:prstGeom prst="rect">
            <a:avLst/>
          </a:prstGeom>
          <a:noFill/>
          <a:ln w="0">
            <a:solidFill>
              <a:srgbClr val="FFFF00"/>
            </a:solidFill>
          </a:ln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3ED1E7F9-5B64-4013-AD39-97961C0BF7C3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023" y="414581"/>
            <a:ext cx="1741021" cy="1413288"/>
          </a:xfrm>
          <a:prstGeom prst="rect">
            <a:avLst/>
          </a:prstGeom>
          <a:noFill/>
          <a:ln w="0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365799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Рисунок 9">
            <a:extLst>
              <a:ext uri="{FF2B5EF4-FFF2-40B4-BE49-F238E27FC236}">
                <a16:creationId xmlns:a16="http://schemas.microsoft.com/office/drawing/2014/main" id="{E6773718-4FBA-48E8-9F46-13AE4F5B0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72" y="0"/>
            <a:ext cx="7467792" cy="6850628"/>
          </a:xfrm>
          <a:prstGeom prst="rect">
            <a:avLst/>
          </a:prstGeom>
          <a:noFill/>
          <a:ln w="0">
            <a:solidFill>
              <a:srgbClr val="C55A1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D9B6B6-34C1-40E0-8BAB-8427F3A39FE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150" y="1171305"/>
            <a:ext cx="4138335" cy="4515390"/>
          </a:xfrm>
          <a:prstGeom prst="rect">
            <a:avLst/>
          </a:prstGeom>
          <a:noFill/>
          <a:ln w="0">
            <a:solidFill>
              <a:schemeClr val="bg1"/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78D076-054D-41C3-9796-B725FEA3F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A5F8C82-52C8-4831-A734-C638D3F14A9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32"/>
            <a:ext cx="9144000" cy="6678773"/>
          </a:xfrm>
          <a:prstGeom prst="rect">
            <a:avLst/>
          </a:prstGeom>
          <a:noFill/>
          <a:ln w="0">
            <a:solidFill>
              <a:srgbClr val="0070C0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19A111-771C-4682-918B-F5B41A347081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9" t="44613" r="2008" b="826"/>
          <a:stretch/>
        </p:blipFill>
        <p:spPr bwMode="auto">
          <a:xfrm>
            <a:off x="3239022" y="4762465"/>
            <a:ext cx="2861528" cy="1804767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9B15ADD-60A7-4C8F-BB8D-DA7B80711E48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5" t="45604" r="24875" b="1"/>
          <a:stretch/>
        </p:blipFill>
        <p:spPr bwMode="auto">
          <a:xfrm>
            <a:off x="6328826" y="4762464"/>
            <a:ext cx="2751554" cy="1810049"/>
          </a:xfrm>
          <a:prstGeom prst="rect">
            <a:avLst/>
          </a:prstGeom>
          <a:noFill/>
          <a:ln w="76200">
            <a:solidFill>
              <a:srgbClr val="FFC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9BCD8AA-E90C-4737-BE34-4C78AD1BC72C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21"/>
          <a:stretch/>
        </p:blipFill>
        <p:spPr bwMode="auto">
          <a:xfrm>
            <a:off x="146453" y="4762465"/>
            <a:ext cx="2864293" cy="1796642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8635840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982979-E289-4D0B-AFDF-DA4DEC30209E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" t="13014" r="13484"/>
          <a:stretch/>
        </p:blipFill>
        <p:spPr bwMode="auto">
          <a:xfrm>
            <a:off x="262564" y="271479"/>
            <a:ext cx="4669475" cy="5195754"/>
          </a:xfrm>
          <a:prstGeom prst="rect">
            <a:avLst/>
          </a:prstGeom>
          <a:noFill/>
          <a:ln w="0">
            <a:solidFill>
              <a:srgbClr val="70AD47">
                <a:lumMod val="75000"/>
              </a:srgb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201477A-174F-49A3-8CED-DB8C99A9443F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6"/>
          <a:stretch/>
        </p:blipFill>
        <p:spPr bwMode="auto">
          <a:xfrm>
            <a:off x="5364088" y="3038960"/>
            <a:ext cx="3428548" cy="3746427"/>
          </a:xfrm>
          <a:prstGeom prst="rect">
            <a:avLst/>
          </a:prstGeom>
          <a:noFill/>
          <a:ln w="0">
            <a:solidFill>
              <a:srgbClr val="00B0F0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74CA5B2-7034-403E-AA68-1E164ECBAB2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17254"/>
            <a:ext cx="2809799" cy="2636307"/>
          </a:xfrm>
          <a:prstGeom prst="ellipse">
            <a:avLst/>
          </a:prstGeom>
          <a:noFill/>
          <a:ln w="0">
            <a:solidFill>
              <a:srgbClr val="FFC000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AC533DF-602E-45BA-B32D-E522A44B16AD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75454"/>
            <a:ext cx="2976588" cy="2963506"/>
          </a:xfrm>
          <a:prstGeom prst="ellipse">
            <a:avLst/>
          </a:prstGeom>
          <a:noFill/>
          <a:ln w="0">
            <a:solidFill>
              <a:srgbClr val="F2240E"/>
            </a:solidFill>
          </a:ln>
        </p:spPr>
      </p:pic>
    </p:spTree>
    <p:extLst>
      <p:ext uri="{BB962C8B-B14F-4D97-AF65-F5344CB8AC3E}">
        <p14:creationId xmlns:p14="http://schemas.microsoft.com/office/powerpoint/2010/main" val="21150733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033E0C3-16C5-4022-B8E5-95BE253DF32D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6"/>
          <a:stretch/>
        </p:blipFill>
        <p:spPr bwMode="auto">
          <a:xfrm>
            <a:off x="251520" y="116632"/>
            <a:ext cx="5139669" cy="6518303"/>
          </a:xfrm>
          <a:prstGeom prst="rect">
            <a:avLst/>
          </a:prstGeom>
          <a:noFill/>
          <a:ln w="0" cap="flat" cmpd="sng" algn="ctr">
            <a:solidFill>
              <a:srgbClr val="FD6559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B3B5DE-1345-4339-AC35-2EDA43B420E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72816"/>
            <a:ext cx="4032448" cy="4044899"/>
          </a:xfrm>
          <a:prstGeom prst="rect">
            <a:avLst/>
          </a:prstGeom>
          <a:noFill/>
          <a:ln w="0">
            <a:solidFill>
              <a:srgbClr val="F2240E"/>
            </a:solidFill>
          </a:ln>
        </p:spPr>
      </p:pic>
    </p:spTree>
    <p:extLst>
      <p:ext uri="{BB962C8B-B14F-4D97-AF65-F5344CB8AC3E}">
        <p14:creationId xmlns:p14="http://schemas.microsoft.com/office/powerpoint/2010/main" val="12771140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image.jimcdn.com/app/cms/image/transf/none/path/sa6275b30d939a5a4/backgroundarea/i1413535cba61d089/version/1506547404/image.jpg">
            <a:extLst>
              <a:ext uri="{FF2B5EF4-FFF2-40B4-BE49-F238E27FC236}">
                <a16:creationId xmlns:a16="http://schemas.microsoft.com/office/drawing/2014/main" id="{0ED2CEBB-4439-40A2-867C-DEA78DDD5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7" y="0"/>
            <a:ext cx="897966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Объект 17">
            <a:extLst>
              <a:ext uri="{FF2B5EF4-FFF2-40B4-BE49-F238E27FC236}">
                <a16:creationId xmlns:a16="http://schemas.microsoft.com/office/drawing/2014/main" id="{67A01AC3-2527-4EE0-87B7-5D0B077724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6" y="620688"/>
            <a:ext cx="6338661" cy="6119981"/>
          </a:xfrm>
          <a:ln w="76200">
            <a:solidFill>
              <a:schemeClr val="accent1">
                <a:lumMod val="75000"/>
              </a:schemeClr>
            </a:solidFill>
          </a:ln>
        </p:spPr>
      </p:pic>
      <p:pic>
        <p:nvPicPr>
          <p:cNvPr id="16" name="Объект 12">
            <a:extLst>
              <a:ext uri="{FF2B5EF4-FFF2-40B4-BE49-F238E27FC236}">
                <a16:creationId xmlns:a16="http://schemas.microsoft.com/office/drawing/2014/main" id="{3D4D1294-D7C1-4585-9BD4-77999628B2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8" r="12162"/>
          <a:stretch/>
        </p:blipFill>
        <p:spPr bwMode="auto">
          <a:xfrm>
            <a:off x="6211913" y="99698"/>
            <a:ext cx="2856581" cy="2858023"/>
          </a:xfrm>
          <a:prstGeom prst="rect">
            <a:avLst/>
          </a:prstGeom>
          <a:noFill/>
          <a:ln w="76200">
            <a:solidFill>
              <a:srgbClr val="DA16B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6603A8F-232F-4FD1-9646-62110EF5D19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26" r="4489"/>
          <a:stretch/>
        </p:blipFill>
        <p:spPr>
          <a:xfrm>
            <a:off x="6300743" y="4072632"/>
            <a:ext cx="2843257" cy="2696302"/>
          </a:xfrm>
          <a:prstGeom prst="rect">
            <a:avLst/>
          </a:prstGeom>
          <a:ln w="76200">
            <a:solidFill>
              <a:srgbClr val="020AAE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F699F3D-FD50-4B49-AA00-3CC7ABA489F0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16" y="48190"/>
            <a:ext cx="2127628" cy="2084665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39832232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3">
            <a:extLst>
              <a:ext uri="{FF2B5EF4-FFF2-40B4-BE49-F238E27FC236}">
                <a16:creationId xmlns:a16="http://schemas.microsoft.com/office/drawing/2014/main" id="{27197360-9304-48EB-A026-B99EB2A6B7DF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1" r="25963"/>
          <a:stretch/>
        </p:blipFill>
        <p:spPr bwMode="auto">
          <a:xfrm rot="5400000">
            <a:off x="3514783" y="4012485"/>
            <a:ext cx="2184268" cy="3254649"/>
          </a:xfrm>
          <a:prstGeom prst="rect">
            <a:avLst/>
          </a:prstGeom>
          <a:noFill/>
          <a:ln w="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6EE3354-6047-40F1-B1A0-B5B70FC5483D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06" b="12080"/>
          <a:stretch/>
        </p:blipFill>
        <p:spPr bwMode="auto">
          <a:xfrm>
            <a:off x="230187" y="246209"/>
            <a:ext cx="3273992" cy="22530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DE767FF-6B2C-42D4-BCD8-0FEBD1E52D32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79" b="12608"/>
          <a:stretch/>
        </p:blipFill>
        <p:spPr bwMode="auto">
          <a:xfrm>
            <a:off x="141310" y="3206143"/>
            <a:ext cx="2769859" cy="3527938"/>
          </a:xfrm>
          <a:prstGeom prst="ellipse">
            <a:avLst/>
          </a:prstGeom>
          <a:noFill/>
          <a:ln w="0">
            <a:solidFill>
              <a:schemeClr val="accent2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EF58BF6-1C99-457B-83C8-546D38BD5C4B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7" t="23859"/>
          <a:stretch/>
        </p:blipFill>
        <p:spPr bwMode="auto">
          <a:xfrm>
            <a:off x="4099011" y="161378"/>
            <a:ext cx="2348600" cy="1898507"/>
          </a:xfrm>
          <a:prstGeom prst="rect">
            <a:avLst/>
          </a:prstGeom>
          <a:noFill/>
          <a:ln w="0">
            <a:solidFill>
              <a:srgbClr val="C00000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572D356-1BE4-494E-85BC-9F0456A1C1AB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10" b="13321"/>
          <a:stretch/>
        </p:blipFill>
        <p:spPr bwMode="auto">
          <a:xfrm>
            <a:off x="6740603" y="99594"/>
            <a:ext cx="2348601" cy="2982760"/>
          </a:xfrm>
          <a:prstGeom prst="ellipse">
            <a:avLst/>
          </a:prstGeom>
          <a:noFill/>
          <a:ln w="0">
            <a:solidFill>
              <a:srgbClr val="7030A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9FBE0DA-5AAE-4CA4-9628-80254F245C85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" t="12156" r="-2616" b="18231"/>
          <a:stretch/>
        </p:blipFill>
        <p:spPr bwMode="auto">
          <a:xfrm>
            <a:off x="2095113" y="2020104"/>
            <a:ext cx="1935475" cy="1898508"/>
          </a:xfrm>
          <a:prstGeom prst="rect">
            <a:avLst/>
          </a:prstGeom>
          <a:noFill/>
          <a:ln w="0">
            <a:solidFill>
              <a:srgbClr val="FF99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16F0AA3-834C-4A2B-868D-E6D1062833D5}"/>
              </a:ext>
            </a:extLst>
          </p:cNvPr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50" b="2950"/>
          <a:stretch/>
        </p:blipFill>
        <p:spPr bwMode="auto">
          <a:xfrm>
            <a:off x="4244244" y="2241531"/>
            <a:ext cx="2610562" cy="2081013"/>
          </a:xfrm>
          <a:prstGeom prst="rect">
            <a:avLst/>
          </a:prstGeom>
          <a:noFill/>
          <a:ln w="0">
            <a:solidFill>
              <a:srgbClr val="E10FB4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CB84CC7-0D5B-4B39-8576-5F5445EA5EF1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64" y="3458331"/>
            <a:ext cx="2634671" cy="3300075"/>
          </a:xfrm>
          <a:prstGeom prst="rect">
            <a:avLst/>
          </a:prstGeom>
          <a:noFill/>
          <a:ln w="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40239401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age.jimcdn.com/app/cms/image/transf/none/path/sa6275b30d939a5a4/backgroundarea/i1413535cba61d089/version/1506547404/image.jpg">
            <a:extLst>
              <a:ext uri="{FF2B5EF4-FFF2-40B4-BE49-F238E27FC236}">
                <a16:creationId xmlns:a16="http://schemas.microsoft.com/office/drawing/2014/main" id="{4113BA27-9F98-4392-BEE5-43AEFF56FD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1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20B7BE-3F16-45B3-8B69-BA318032FD4A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8" r="12458" b="15786"/>
          <a:stretch/>
        </p:blipFill>
        <p:spPr bwMode="auto">
          <a:xfrm>
            <a:off x="199016" y="149006"/>
            <a:ext cx="4444991" cy="4864169"/>
          </a:xfrm>
          <a:prstGeom prst="rect">
            <a:avLst/>
          </a:prstGeom>
          <a:noFill/>
          <a:ln w="76200">
            <a:solidFill>
              <a:srgbClr val="0070C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359B72B-E1C9-4855-8E6D-3B475915048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558" y="2852936"/>
            <a:ext cx="4059310" cy="3989367"/>
          </a:xfrm>
          <a:prstGeom prst="rect">
            <a:avLst/>
          </a:prstGeom>
          <a:noFill/>
          <a:ln w="0">
            <a:solidFill>
              <a:srgbClr val="C00000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1CCE2DF-5CA1-472B-A701-2D7EDA8A0B75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661" y="149006"/>
            <a:ext cx="2714552" cy="3269287"/>
          </a:xfrm>
          <a:prstGeom prst="ellipse">
            <a:avLst/>
          </a:prstGeom>
          <a:noFill/>
          <a:ln w="0">
            <a:solidFill>
              <a:srgbClr val="952B90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1DF3D90-27E7-4B2B-B28A-054D5F864838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6"/>
          <a:stretch/>
        </p:blipFill>
        <p:spPr bwMode="auto">
          <a:xfrm rot="5400000">
            <a:off x="7025792" y="247287"/>
            <a:ext cx="2018241" cy="1832462"/>
          </a:xfrm>
          <a:prstGeom prst="rect">
            <a:avLst/>
          </a:prstGeom>
          <a:noFill/>
          <a:ln w="0">
            <a:solidFill>
              <a:srgbClr val="7030A0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4F2E7C3-3856-43F0-A4A6-2B10C544D418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39" r="33036"/>
          <a:stretch/>
        </p:blipFill>
        <p:spPr bwMode="auto">
          <a:xfrm rot="5400000">
            <a:off x="768773" y="4700340"/>
            <a:ext cx="1363163" cy="2532445"/>
          </a:xfrm>
          <a:prstGeom prst="rect">
            <a:avLst/>
          </a:prstGeom>
          <a:noFill/>
          <a:ln w="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8543514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Рисунок 13">
            <a:extLst>
              <a:ext uri="{FF2B5EF4-FFF2-40B4-BE49-F238E27FC236}">
                <a16:creationId xmlns:a16="http://schemas.microsoft.com/office/drawing/2014/main" id="{2212E54E-1605-4C30-B2FC-2ADF6EB38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17844" cy="6879704"/>
          </a:xfrm>
          <a:prstGeom prst="rect">
            <a:avLst/>
          </a:prstGeom>
          <a:noFill/>
          <a:ln w="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3BC7D3-CFE5-4C2E-828C-165328645EF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6749"/>
            <a:ext cx="3730280" cy="4238355"/>
          </a:xfrm>
          <a:prstGeom prst="rect">
            <a:avLst/>
          </a:prstGeom>
          <a:noFill/>
          <a:ln w="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D7A7F60-C5F3-4961-B66E-A78CB5453CA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777" y="110326"/>
            <a:ext cx="3621272" cy="4164867"/>
          </a:xfrm>
          <a:prstGeom prst="ellipse">
            <a:avLst/>
          </a:prstGeom>
          <a:noFill/>
          <a:ln w="0">
            <a:solidFill>
              <a:srgbClr val="6D9391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DC544FE-7B05-4BDD-8FE2-EB5630212341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9" r="8387"/>
          <a:stretch/>
        </p:blipFill>
        <p:spPr bwMode="auto">
          <a:xfrm rot="5400000">
            <a:off x="5933733" y="3667652"/>
            <a:ext cx="3075770" cy="3084575"/>
          </a:xfrm>
          <a:prstGeom prst="ellipse">
            <a:avLst/>
          </a:prstGeom>
          <a:noFill/>
          <a:ln w="0">
            <a:solidFill>
              <a:srgbClr val="FF0000"/>
            </a:solidFill>
          </a:ln>
        </p:spPr>
      </p:pic>
      <p:pic>
        <p:nvPicPr>
          <p:cNvPr id="13" name="Объект 3">
            <a:extLst>
              <a:ext uri="{FF2B5EF4-FFF2-40B4-BE49-F238E27FC236}">
                <a16:creationId xmlns:a16="http://schemas.microsoft.com/office/drawing/2014/main" id="{6F42337D-2FA5-4D8D-BFAA-2E578149E0A8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" t="10380" b="6132"/>
          <a:stretch/>
        </p:blipFill>
        <p:spPr bwMode="auto">
          <a:xfrm>
            <a:off x="195312" y="129573"/>
            <a:ext cx="2343772" cy="2939387"/>
          </a:xfrm>
          <a:prstGeom prst="rect">
            <a:avLst/>
          </a:prstGeom>
          <a:noFill/>
          <a:ln w="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AE7DEB0-8286-41BE-AA46-81B348E6D397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27"/>
          <a:stretch/>
        </p:blipFill>
        <p:spPr bwMode="auto">
          <a:xfrm rot="5400000">
            <a:off x="86759" y="3361922"/>
            <a:ext cx="3266244" cy="3179573"/>
          </a:xfrm>
          <a:prstGeom prst="ellipse">
            <a:avLst/>
          </a:prstGeom>
          <a:noFill/>
          <a:ln w="0">
            <a:solidFill>
              <a:srgbClr val="FF0000"/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369188C-8B1F-4CA2-9969-96B4B7A2B449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6" t="6385" r="6973" b="5466"/>
          <a:stretch/>
        </p:blipFill>
        <p:spPr bwMode="auto">
          <a:xfrm>
            <a:off x="6905709" y="143778"/>
            <a:ext cx="2042709" cy="3174808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E764CD1-5977-46D7-9C79-778E3E6137C0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875" y="4524033"/>
            <a:ext cx="1963246" cy="2204683"/>
          </a:xfrm>
          <a:prstGeom prst="rect">
            <a:avLst/>
          </a:prstGeom>
          <a:noFill/>
          <a:ln w="1270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2469800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BA3E26-14B5-4BE1-977F-2E0BD1D5F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1A063D-1445-4EC4-AC03-0788CBBDE6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m0-tub-ru.yandex.net/i?id=179b3fe01f5cedb5ee36eb4395db87e7-l&amp;ref=rim&amp;n=13&amp;w=1080&amp;h=1080">
            <a:extLst>
              <a:ext uri="{FF2B5EF4-FFF2-40B4-BE49-F238E27FC236}">
                <a16:creationId xmlns:a16="http://schemas.microsoft.com/office/drawing/2014/main" id="{AD8CC9E0-2361-410D-9E93-8511DD4C062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3" y="44624"/>
            <a:ext cx="7367849" cy="6800286"/>
          </a:xfrm>
          <a:prstGeom prst="rect">
            <a:avLst/>
          </a:prstGeom>
          <a:noFill/>
          <a:ln w="0">
            <a:solidFill>
              <a:srgbClr val="0070C0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B4051E-2546-44A9-8C79-2505BDDA5DEF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2" t="85" r="7522"/>
          <a:stretch/>
        </p:blipFill>
        <p:spPr bwMode="auto">
          <a:xfrm rot="5400000">
            <a:off x="2328503" y="1988840"/>
            <a:ext cx="2758802" cy="2880320"/>
          </a:xfrm>
          <a:prstGeom prst="ellipse">
            <a:avLst/>
          </a:prstGeom>
          <a:noFill/>
          <a:ln w="79375">
            <a:solidFill>
              <a:schemeClr val="bg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290847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2DE219B-AA68-46EF-8BB4-80523DCCD5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FC7123-552F-4BC5-9EA6-3FD3185027E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619" y="532285"/>
            <a:ext cx="2913638" cy="2492381"/>
          </a:xfrm>
          <a:prstGeom prst="rect">
            <a:avLst/>
          </a:prstGeom>
          <a:noFill/>
          <a:ln w="0">
            <a:solidFill>
              <a:srgbClr val="F93589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3072C22-CB21-4799-A8BC-4F42A0E67678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8"/>
          <a:stretch/>
        </p:blipFill>
        <p:spPr bwMode="auto">
          <a:xfrm>
            <a:off x="2968929" y="321656"/>
            <a:ext cx="3663804" cy="2976016"/>
          </a:xfrm>
          <a:prstGeom prst="rect">
            <a:avLst/>
          </a:prstGeom>
          <a:noFill/>
          <a:ln w="0">
            <a:solidFill>
              <a:srgbClr val="0070C0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6D7FFD2-3467-4075-8C2C-334046BD7338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" t="6085" r="11395" b="3136"/>
          <a:stretch/>
        </p:blipFill>
        <p:spPr bwMode="auto">
          <a:xfrm>
            <a:off x="3419872" y="3605467"/>
            <a:ext cx="4104456" cy="3288205"/>
          </a:xfrm>
          <a:prstGeom prst="rect">
            <a:avLst/>
          </a:prstGeom>
          <a:noFill/>
          <a:ln w="0">
            <a:solidFill>
              <a:schemeClr val="accent1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0802CC8-F4FB-4E13-B599-E48332A16F5B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9" b="6765"/>
          <a:stretch/>
        </p:blipFill>
        <p:spPr bwMode="auto">
          <a:xfrm>
            <a:off x="-98629" y="3339824"/>
            <a:ext cx="3446493" cy="3518175"/>
          </a:xfrm>
          <a:prstGeom prst="rect">
            <a:avLst/>
          </a:prstGeom>
          <a:noFill/>
          <a:ln w="0">
            <a:solidFill>
              <a:srgbClr val="FFC000"/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C995C1C-8F8C-4892-B72B-01D9418057EA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013" y="321655"/>
            <a:ext cx="1576387" cy="2976017"/>
          </a:xfrm>
          <a:prstGeom prst="rect">
            <a:avLst/>
          </a:prstGeom>
          <a:noFill/>
          <a:ln w="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27030952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>
            <a:extLst>
              <a:ext uri="{FF2B5EF4-FFF2-40B4-BE49-F238E27FC236}">
                <a16:creationId xmlns:a16="http://schemas.microsoft.com/office/drawing/2014/main" id="{91480EF0-26E8-4668-83C1-4551E0D9E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10244" name="Рисунок 5">
            <a:extLst>
              <a:ext uri="{FF2B5EF4-FFF2-40B4-BE49-F238E27FC236}">
                <a16:creationId xmlns:a16="http://schemas.microsoft.com/office/drawing/2014/main" id="{F053EE7A-CB4B-4C5B-B2CB-011474F9DF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7" b="3854"/>
          <a:stretch/>
        </p:blipFill>
        <p:spPr bwMode="auto">
          <a:xfrm>
            <a:off x="-39726" y="152725"/>
            <a:ext cx="5459037" cy="653329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F437F4-9821-4159-B8BD-2004821E90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87"/>
          <a:stretch/>
        </p:blipFill>
        <p:spPr>
          <a:xfrm>
            <a:off x="5568585" y="152725"/>
            <a:ext cx="2965815" cy="3382199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C63257-52C6-44FF-9784-CEF4D9039F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3" b="10573"/>
          <a:stretch/>
        </p:blipFill>
        <p:spPr>
          <a:xfrm>
            <a:off x="5606320" y="3733687"/>
            <a:ext cx="2987840" cy="2952328"/>
          </a:xfrm>
          <a:prstGeom prst="rect">
            <a:avLst/>
          </a:prstGeom>
          <a:ln w="0">
            <a:solidFill>
              <a:srgbClr val="0070C0"/>
            </a:solidFill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9CBA3E06-D81D-4B9C-BBBF-0E1114D081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917DCFD-B1DA-454A-AB64-6E90C81F39C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06222"/>
            <a:ext cx="4524834" cy="3432381"/>
          </a:xfrm>
          <a:prstGeom prst="rect">
            <a:avLst/>
          </a:prstGeom>
          <a:noFill/>
          <a:ln w="0">
            <a:solidFill>
              <a:srgbClr val="FF0000"/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F76179A-9619-485A-B4CB-360C8DEF49D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2363"/>
            <a:ext cx="4378169" cy="3240360"/>
          </a:xfrm>
          <a:prstGeom prst="rect">
            <a:avLst/>
          </a:prstGeom>
          <a:noFill/>
          <a:ln w="0">
            <a:solidFill>
              <a:srgbClr val="FFFF00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78CC310-C449-4416-AC35-84D02EF77EE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682543"/>
            <a:ext cx="2706351" cy="3779894"/>
          </a:xfrm>
          <a:prstGeom prst="rect">
            <a:avLst/>
          </a:prstGeom>
          <a:noFill/>
          <a:ln w="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588473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DB4ACA-3EFC-404E-8A3E-66B57777E6EF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"/>
          <a:stretch/>
        </p:blipFill>
        <p:spPr bwMode="auto">
          <a:xfrm>
            <a:off x="1259632" y="21839"/>
            <a:ext cx="4608512" cy="6719529"/>
          </a:xfrm>
          <a:prstGeom prst="rect">
            <a:avLst/>
          </a:prstGeom>
          <a:noFill/>
          <a:ln w="0" cap="flat" cmpd="sng" algn="ctr">
            <a:solidFill>
              <a:srgbClr val="F93589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04681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B7D059-5AC9-46E4-A4DD-3F5538E5A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3" name="Содержимое 3" descr="http://900igr.net/up/datai/212947/0001-001-.jpg">
            <a:extLst>
              <a:ext uri="{FF2B5EF4-FFF2-40B4-BE49-F238E27FC236}">
                <a16:creationId xmlns:a16="http://schemas.microsoft.com/office/drawing/2014/main" id="{1F3D913F-2EA7-4DA2-B06D-E333302FD0B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lum bright="40000" contrast="-30000"/>
          </a:blip>
          <a:srcRect b="27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Заголовок 1">
            <a:extLst>
              <a:ext uri="{FF2B5EF4-FFF2-40B4-BE49-F238E27FC236}">
                <a16:creationId xmlns:a16="http://schemas.microsoft.com/office/drawing/2014/main" id="{AFF9D496-3007-467F-BDA5-8EE051C6B680}"/>
              </a:ext>
            </a:extLst>
          </p:cNvPr>
          <p:cNvSpPr txBox="1">
            <a:spLocks/>
          </p:cNvSpPr>
          <p:nvPr/>
        </p:nvSpPr>
        <p:spPr bwMode="auto">
          <a:xfrm>
            <a:off x="1059616" y="332656"/>
            <a:ext cx="777686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7500"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Trebuchet MS" panose="020B0603020202020204" pitchFamily="34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Trebuchet MS" panose="020B0603020202020204" pitchFamily="34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Trebuchet MS" panose="020B0603020202020204" pitchFamily="34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Trebuchet MS" panose="020B0603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u="sng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  <a:cs typeface="Arial" pitchFamily="34" charset="0"/>
              </a:rPr>
              <a:t>Основная цель</a:t>
            </a:r>
            <a:r>
              <a:rPr lang="ru-RU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  <a:cs typeface="Arial" pitchFamily="34" charset="0"/>
              </a:rPr>
              <a:t> экологического воспитания</a:t>
            </a:r>
            <a:endParaRPr lang="ru-RU" dirty="0">
              <a:solidFill>
                <a:srgbClr val="006600"/>
              </a:solidFill>
              <a:latin typeface="Arial Narrow" pitchFamily="34" charset="0"/>
            </a:endParaRPr>
          </a:p>
        </p:txBody>
      </p:sp>
      <p:sp>
        <p:nvSpPr>
          <p:cNvPr id="55" name="Rectangle 1">
            <a:extLst>
              <a:ext uri="{FF2B5EF4-FFF2-40B4-BE49-F238E27FC236}">
                <a16:creationId xmlns:a16="http://schemas.microsoft.com/office/drawing/2014/main" id="{2F1F876A-A986-468E-8B8C-0F02ECD670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60" y="1844824"/>
            <a:ext cx="878497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u="none" strike="noStrike" cap="none" normalizeH="0" baseline="0" dirty="0">
                <a:ln>
                  <a:noFill/>
                </a:ln>
                <a:solidFill>
                  <a:srgbClr val="0033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lang="ru-RU" sz="2800" b="1" dirty="0">
                <a:solidFill>
                  <a:srgbClr val="003300"/>
                </a:solidFill>
                <a:latin typeface="Arial Narrow" pitchFamily="34" charset="0"/>
              </a:rPr>
              <a:t>создание условий для формирования у ребёнка основ экологического сознания, экологической культуры, реализации новых представлений об универсальности и </a:t>
            </a:r>
            <a:r>
              <a:rPr lang="ru-RU" sz="2800" b="1" dirty="0" err="1">
                <a:solidFill>
                  <a:srgbClr val="003300"/>
                </a:solidFill>
                <a:latin typeface="Arial Narrow" pitchFamily="34" charset="0"/>
              </a:rPr>
              <a:t>самоценности</a:t>
            </a:r>
            <a:r>
              <a:rPr lang="ru-RU" sz="2800" b="1" dirty="0">
                <a:solidFill>
                  <a:srgbClr val="003300"/>
                </a:solidFill>
                <a:latin typeface="Arial Narrow" pitchFamily="34" charset="0"/>
              </a:rPr>
              <a:t> природы.</a:t>
            </a:r>
            <a:endParaRPr kumimoji="0" lang="ru-RU" sz="2800" b="1" u="none" strike="noStrike" cap="none" normalizeH="0" baseline="0" dirty="0">
              <a:ln>
                <a:noFill/>
              </a:ln>
              <a:solidFill>
                <a:srgbClr val="003300"/>
              </a:solidFill>
              <a:effectLst/>
              <a:latin typeface="Arial Narrow" pitchFamily="34" charset="0"/>
              <a:ea typeface="Times New Roman" pitchFamily="18" charset="0"/>
              <a:cs typeface="Arial" pitchFamily="34" charset="0"/>
            </a:endParaRPr>
          </a:p>
          <a:p>
            <a:pPr algn="ctr"/>
            <a:r>
              <a:rPr lang="ru-RU" sz="2800" b="1" u="sng" dirty="0">
                <a:solidFill>
                  <a:srgbClr val="003300"/>
                </a:solidFill>
                <a:latin typeface="Arial Narrow" pitchFamily="34" charset="0"/>
              </a:rPr>
              <a:t>Задачи:</a:t>
            </a:r>
            <a:endParaRPr lang="ru-RU" sz="2800" b="1" dirty="0">
              <a:solidFill>
                <a:srgbClr val="003300"/>
              </a:solidFill>
              <a:latin typeface="Arial Narrow" pitchFamily="34" charset="0"/>
            </a:endParaRPr>
          </a:p>
          <a:p>
            <a:r>
              <a:rPr lang="ru-RU" sz="2400" b="1" dirty="0">
                <a:latin typeface="Arial Narrow" pitchFamily="34" charset="0"/>
              </a:rPr>
              <a:t>- формировать осознанное понимание взаимосвязей всего живого и неживого в природе; умения и навыки по уходу за растениями и животными, </a:t>
            </a:r>
          </a:p>
          <a:p>
            <a:r>
              <a:rPr lang="ru-RU" sz="2400" b="1" dirty="0">
                <a:latin typeface="Arial Narrow" pitchFamily="34" charset="0"/>
              </a:rPr>
              <a:t>- воспитывать чувственно-эмоциональные реакции детей на окружающую среду, заботливое отношение к природе путем целенаправленного общения их с окружающей средой</a:t>
            </a:r>
          </a:p>
          <a:p>
            <a:r>
              <a:rPr lang="ru-RU" sz="2400" b="1" dirty="0">
                <a:latin typeface="Arial Narrow" pitchFamily="34" charset="0"/>
              </a:rPr>
              <a:t>- воспитывать эстетические и патриотические чувства;</a:t>
            </a:r>
            <a:endParaRPr kumimoji="0" lang="ru-RU" sz="2400" b="1" u="none" strike="noStrike" cap="none" normalizeH="0" baseline="0" dirty="0">
              <a:ln>
                <a:noFill/>
              </a:ln>
              <a:solidFill>
                <a:srgbClr val="003300"/>
              </a:solidFill>
              <a:effectLst/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0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234CC0-24D8-4E56-B4C7-F22BCB787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212947/0001-001-.jpg">
            <a:extLst>
              <a:ext uri="{FF2B5EF4-FFF2-40B4-BE49-F238E27FC236}">
                <a16:creationId xmlns:a16="http://schemas.microsoft.com/office/drawing/2014/main" id="{F46BB231-05D2-4825-9025-FAC93BA16F1A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lum bright="40000" contrast="-30000"/>
          </a:blip>
          <a:srcRect b="2751"/>
          <a:stretch>
            <a:fillRect/>
          </a:stretch>
        </p:blipFill>
        <p:spPr bwMode="auto">
          <a:xfrm>
            <a:off x="3984" y="36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188417A-1EFF-42AA-89B0-8C1820D788BA}"/>
              </a:ext>
            </a:extLst>
          </p:cNvPr>
          <p:cNvSpPr/>
          <p:nvPr/>
        </p:nvSpPr>
        <p:spPr>
          <a:xfrm>
            <a:off x="251520" y="346670"/>
            <a:ext cx="8712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Основные принципы </a:t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создания системы </a:t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экологического воспитания </a:t>
            </a:r>
            <a:endParaRPr lang="ru-RU" sz="3600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FE968218-2C5D-40DC-B689-D7BD056864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540" y="2956186"/>
            <a:ext cx="835292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330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1.Создание </a:t>
            </a:r>
            <a:r>
              <a:rPr kumimoji="0" lang="ru-RU" sz="3200" b="1" i="0" u="sng" strike="noStrike" cap="none" normalizeH="0" baseline="0" dirty="0">
                <a:ln>
                  <a:noFill/>
                </a:ln>
                <a:solidFill>
                  <a:srgbClr val="00330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единого образовательного пространства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3300"/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33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ru-RU" sz="3200" b="1" i="0" u="sng" strike="noStrike" cap="none" normalizeH="0" baseline="0" dirty="0">
                <a:ln>
                  <a:noFill/>
                </a:ln>
                <a:solidFill>
                  <a:srgbClr val="0033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Интеграция</a:t>
            </a:r>
            <a:r>
              <a:rPr kumimoji="0" lang="ru-RU" sz="2800" b="1" i="0" u="sng" strike="noStrike" cap="none" normalizeH="0" baseline="0" dirty="0">
                <a:ln>
                  <a:noFill/>
                </a:ln>
                <a:solidFill>
                  <a:srgbClr val="0033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strike="noStrike" cap="none" normalizeH="0" baseline="0" dirty="0">
                <a:ln>
                  <a:noFill/>
                </a:ln>
                <a:solidFill>
                  <a:srgbClr val="0033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образовательных областей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33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и различных видов детской деятельности: 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3300"/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330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ru-RU" sz="3200" b="1" i="0" u="sng" strike="noStrike" cap="none" normalizeH="0" baseline="0" dirty="0">
                <a:ln>
                  <a:noFill/>
                </a:ln>
                <a:solidFill>
                  <a:srgbClr val="00330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Триединство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330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участников образовательных отношений: 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330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педагоги – дети – родители</a:t>
            </a:r>
            <a:r>
              <a:rPr kumimoji="0" lang="ru-RU" sz="3600" b="1" i="0" u="none" strike="noStrike" cap="none" normalizeH="0" baseline="0" dirty="0">
                <a:ln>
                  <a:noFill/>
                </a:ln>
                <a:solidFill>
                  <a:srgbClr val="00330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3600" b="1" i="0" u="none" strike="noStrike" cap="none" normalizeH="0" baseline="0" dirty="0">
              <a:ln>
                <a:noFill/>
              </a:ln>
              <a:solidFill>
                <a:srgbClr val="003300"/>
              </a:solidFill>
              <a:effectLst/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624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5EDC95-24F9-43E5-94EB-425EC3FBA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212947/0001-001-.jpg">
            <a:extLst>
              <a:ext uri="{FF2B5EF4-FFF2-40B4-BE49-F238E27FC236}">
                <a16:creationId xmlns:a16="http://schemas.microsoft.com/office/drawing/2014/main" id="{5D1274A9-ED2B-4F9F-8C19-5BBEFDBC3C7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lum bright="40000" contrast="-30000"/>
          </a:blip>
          <a:srcRect b="2751"/>
          <a:stretch>
            <a:fillRect/>
          </a:stretch>
        </p:blipFill>
        <p:spPr bwMode="auto">
          <a:xfrm>
            <a:off x="48969" y="14595"/>
            <a:ext cx="9157544" cy="6868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2120FBE-CDC7-49C4-BA6E-7A70C7D62152}"/>
              </a:ext>
            </a:extLst>
          </p:cNvPr>
          <p:cNvSpPr txBox="1">
            <a:spLocks/>
          </p:cNvSpPr>
          <p:nvPr/>
        </p:nvSpPr>
        <p:spPr bwMode="auto">
          <a:xfrm>
            <a:off x="1508058" y="269776"/>
            <a:ext cx="735000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7500" lnSpcReduction="10000"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Trebuchet MS" panose="020B0603020202020204" pitchFamily="34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Trebuchet MS" panose="020B0603020202020204" pitchFamily="34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Trebuchet MS" panose="020B0603020202020204" pitchFamily="34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Trebuchet MS" panose="020B0603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Единая система экологического воспитания в ДОУ</a:t>
            </a:r>
          </a:p>
        </p:txBody>
      </p:sp>
      <p:grpSp>
        <p:nvGrpSpPr>
          <p:cNvPr id="6" name="Group 1">
            <a:extLst>
              <a:ext uri="{FF2B5EF4-FFF2-40B4-BE49-F238E27FC236}">
                <a16:creationId xmlns:a16="http://schemas.microsoft.com/office/drawing/2014/main" id="{9207E21D-9449-4D22-94F3-01FF3C13AB5B}"/>
              </a:ext>
            </a:extLst>
          </p:cNvPr>
          <p:cNvGrpSpPr>
            <a:grpSpLocks/>
          </p:cNvGrpSpPr>
          <p:nvPr/>
        </p:nvGrpSpPr>
        <p:grpSpPr bwMode="auto">
          <a:xfrm>
            <a:off x="261620" y="1544220"/>
            <a:ext cx="8569667" cy="5044004"/>
            <a:chOff x="85" y="739"/>
            <a:chExt cx="11784" cy="6621"/>
          </a:xfrm>
        </p:grpSpPr>
        <p:sp>
          <p:nvSpPr>
            <p:cNvPr id="7" name="Oval 2">
              <a:extLst>
                <a:ext uri="{FF2B5EF4-FFF2-40B4-BE49-F238E27FC236}">
                  <a16:creationId xmlns:a16="http://schemas.microsoft.com/office/drawing/2014/main" id="{F713B267-FF95-45A7-A290-B64AA47AB7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0" y="2055"/>
              <a:ext cx="1739" cy="1739"/>
            </a:xfrm>
            <a:prstGeom prst="ellipse">
              <a:avLst/>
            </a:prstGeom>
            <a:solidFill>
              <a:srgbClr val="9BBB59"/>
            </a:solidFill>
            <a:ln w="28575">
              <a:solidFill>
                <a:schemeClr val="accent3">
                  <a:lumMod val="50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>
                  <a:ln>
                    <a:noFill/>
                  </a:ln>
                  <a:solidFill>
                    <a:srgbClr val="FFFF00"/>
                  </a:solidFill>
                  <a:effectLst/>
                  <a:latin typeface="Arial Narrow" pitchFamily="34" charset="0"/>
                  <a:cs typeface="Arial" pitchFamily="34" charset="0"/>
                </a:rPr>
                <a:t>Работа с детьми</a:t>
              </a:r>
              <a:endPara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Oval 3">
              <a:extLst>
                <a:ext uri="{FF2B5EF4-FFF2-40B4-BE49-F238E27FC236}">
                  <a16:creationId xmlns:a16="http://schemas.microsoft.com/office/drawing/2014/main" id="{060141E4-1BFE-4222-AB44-2D05FB6479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3" y="2729"/>
              <a:ext cx="2772" cy="2525"/>
            </a:xfrm>
            <a:prstGeom prst="ellipse">
              <a:avLst/>
            </a:prstGeom>
            <a:solidFill>
              <a:srgbClr val="9BBB59"/>
            </a:solidFill>
            <a:ln w="28575">
              <a:solidFill>
                <a:schemeClr val="accent3">
                  <a:lumMod val="50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>
                  <a:ln>
                    <a:noFill/>
                  </a:ln>
                  <a:solidFill>
                    <a:srgbClr val="FFFF00"/>
                  </a:solidFill>
                  <a:effectLst/>
                  <a:latin typeface="Arial Narrow" pitchFamily="34" charset="0"/>
                  <a:cs typeface="Arial" pitchFamily="34" charset="0"/>
                </a:rPr>
                <a:t>Экологическое воспитание детей</a:t>
              </a:r>
              <a:endPara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Oval 4">
              <a:extLst>
                <a:ext uri="{FF2B5EF4-FFF2-40B4-BE49-F238E27FC236}">
                  <a16:creationId xmlns:a16="http://schemas.microsoft.com/office/drawing/2014/main" id="{B6BC2D28-34FB-4FA2-B501-68775E607F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5" y="5035"/>
              <a:ext cx="2048" cy="1942"/>
            </a:xfrm>
            <a:prstGeom prst="ellipse">
              <a:avLst/>
            </a:prstGeom>
            <a:solidFill>
              <a:srgbClr val="9BBB59"/>
            </a:solidFill>
            <a:ln w="28575">
              <a:solidFill>
                <a:schemeClr val="accent3">
                  <a:lumMod val="50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>
                  <a:ln>
                    <a:noFill/>
                  </a:ln>
                  <a:solidFill>
                    <a:srgbClr val="FFFF00"/>
                  </a:solidFill>
                  <a:effectLst/>
                  <a:latin typeface="Arial Narrow" pitchFamily="34" charset="0"/>
                  <a:cs typeface="Arial" pitchFamily="34" charset="0"/>
                </a:rPr>
                <a:t>Работа с родителями</a:t>
              </a:r>
              <a:endPara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Oval 5">
              <a:extLst>
                <a:ext uri="{FF2B5EF4-FFF2-40B4-BE49-F238E27FC236}">
                  <a16:creationId xmlns:a16="http://schemas.microsoft.com/office/drawing/2014/main" id="{B4013482-A826-4AAD-A464-6827211EB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1" y="1590"/>
              <a:ext cx="2053" cy="1739"/>
            </a:xfrm>
            <a:prstGeom prst="ellipse">
              <a:avLst/>
            </a:prstGeom>
            <a:solidFill>
              <a:srgbClr val="9BBB59"/>
            </a:solidFill>
            <a:ln w="28575">
              <a:solidFill>
                <a:schemeClr val="accent3">
                  <a:lumMod val="50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>
                  <a:ln>
                    <a:noFill/>
                  </a:ln>
                  <a:solidFill>
                    <a:srgbClr val="FFFF00"/>
                  </a:solidFill>
                  <a:effectLst/>
                  <a:latin typeface="Arial Narrow" pitchFamily="34" charset="0"/>
                  <a:cs typeface="Arial" pitchFamily="34" charset="0"/>
                </a:rPr>
                <a:t>Работа с педагогами</a:t>
              </a:r>
              <a:endPara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AutoShape 6">
              <a:extLst>
                <a:ext uri="{FF2B5EF4-FFF2-40B4-BE49-F238E27FC236}">
                  <a16:creationId xmlns:a16="http://schemas.microsoft.com/office/drawing/2014/main" id="{B9A69E49-73DC-487D-A770-2A6707131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9" y="1196"/>
              <a:ext cx="2033" cy="77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0" u="none" strike="noStrike" cap="none" normalizeH="0" baseline="0" dirty="0">
                  <a:ln>
                    <a:noFill/>
                  </a:ln>
                  <a:solidFill>
                    <a:srgbClr val="003300"/>
                  </a:solidFill>
                  <a:effectLst/>
                  <a:latin typeface="Arial Narrow" pitchFamily="34" charset="0"/>
                  <a:cs typeface="Arial" pitchFamily="34" charset="0"/>
                </a:rPr>
                <a:t>Образовательная деятельность</a:t>
              </a:r>
              <a:endParaRPr kumimoji="0" lang="ru-RU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AutoShape 7">
              <a:extLst>
                <a:ext uri="{FF2B5EF4-FFF2-40B4-BE49-F238E27FC236}">
                  <a16:creationId xmlns:a16="http://schemas.microsoft.com/office/drawing/2014/main" id="{37B2918E-6301-4EAA-9013-5C180DA7ED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5" y="6377"/>
              <a:ext cx="1797" cy="85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>
                  <a:ln>
                    <a:noFill/>
                  </a:ln>
                  <a:solidFill>
                    <a:srgbClr val="003300"/>
                  </a:solidFill>
                  <a:effectLst/>
                  <a:latin typeface="Arial Narrow" pitchFamily="34" charset="0"/>
                  <a:cs typeface="Arial" pitchFamily="34" charset="0"/>
                </a:rPr>
                <a:t>Дни открытых дверей</a:t>
              </a:r>
              <a:endPara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AutoShape 8">
              <a:extLst>
                <a:ext uri="{FF2B5EF4-FFF2-40B4-BE49-F238E27FC236}">
                  <a16:creationId xmlns:a16="http://schemas.microsoft.com/office/drawing/2014/main" id="{BDB0A3FF-20CA-4252-ACAB-C5CF5B4063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6" y="4746"/>
              <a:ext cx="1772" cy="789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>
                  <a:ln>
                    <a:noFill/>
                  </a:ln>
                  <a:solidFill>
                    <a:srgbClr val="003300"/>
                  </a:solidFill>
                  <a:effectLst/>
                  <a:latin typeface="Arial Narrow" pitchFamily="34" charset="0"/>
                  <a:cs typeface="Arial" pitchFamily="34" charset="0"/>
                </a:rPr>
                <a:t>Родительские собрания</a:t>
              </a:r>
              <a:endPara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AutoShape 9">
              <a:extLst>
                <a:ext uri="{FF2B5EF4-FFF2-40B4-BE49-F238E27FC236}">
                  <a16:creationId xmlns:a16="http://schemas.microsoft.com/office/drawing/2014/main" id="{A12A5514-EE30-4054-A6AC-907BDCEC65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" y="3492"/>
              <a:ext cx="1981" cy="96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>
                  <a:ln>
                    <a:noFill/>
                  </a:ln>
                  <a:solidFill>
                    <a:srgbClr val="003300"/>
                  </a:solidFill>
                  <a:effectLst/>
                  <a:latin typeface="Arial Narrow" pitchFamily="34" charset="0"/>
                  <a:cs typeface="Arial" pitchFamily="34" charset="0"/>
                </a:rPr>
                <a:t>Участие в экологических акциях</a:t>
              </a:r>
              <a:endPara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AutoShape 10">
              <a:extLst>
                <a:ext uri="{FF2B5EF4-FFF2-40B4-BE49-F238E27FC236}">
                  <a16:creationId xmlns:a16="http://schemas.microsoft.com/office/drawing/2014/main" id="{5B0AFA6B-5777-46E3-A17E-1CB5DF3A7F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9" y="6505"/>
              <a:ext cx="2080" cy="85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>
                  <a:ln>
                    <a:noFill/>
                  </a:ln>
                  <a:solidFill>
                    <a:srgbClr val="003300"/>
                  </a:solidFill>
                  <a:effectLst/>
                  <a:latin typeface="Arial Narrow" pitchFamily="34" charset="0"/>
                  <a:cs typeface="Arial" pitchFamily="34" charset="0"/>
                </a:rPr>
                <a:t>Труд в природе (огород, клумбы)</a:t>
              </a:r>
              <a:endPara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AutoShape 11">
              <a:extLst>
                <a:ext uri="{FF2B5EF4-FFF2-40B4-BE49-F238E27FC236}">
                  <a16:creationId xmlns:a16="http://schemas.microsoft.com/office/drawing/2014/main" id="{E9577BFA-4F58-4364-90D1-5B9E96F4C4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6" y="5429"/>
              <a:ext cx="2052" cy="74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>
                  <a:ln>
                    <a:noFill/>
                  </a:ln>
                  <a:solidFill>
                    <a:srgbClr val="003300"/>
                  </a:solidFill>
                  <a:effectLst/>
                  <a:latin typeface="Arial Narrow" pitchFamily="34" charset="0"/>
                  <a:cs typeface="Arial" pitchFamily="34" charset="0"/>
                </a:rPr>
                <a:t>Анкетирование, опросы</a:t>
              </a:r>
              <a:endPara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AutoShape 12">
              <a:extLst>
                <a:ext uri="{FF2B5EF4-FFF2-40B4-BE49-F238E27FC236}">
                  <a16:creationId xmlns:a16="http://schemas.microsoft.com/office/drawing/2014/main" id="{E3A54C58-C51A-49CE-BF10-9AF333C4AB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6" y="3719"/>
              <a:ext cx="1709" cy="102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>
                  <a:ln>
                    <a:noFill/>
                  </a:ln>
                  <a:solidFill>
                    <a:srgbClr val="003300"/>
                  </a:solidFill>
                  <a:effectLst/>
                  <a:latin typeface="Arial Narrow" pitchFamily="34" charset="0"/>
                  <a:cs typeface="Arial" pitchFamily="34" charset="0"/>
                </a:rPr>
                <a:t>Совместные выставки поделок</a:t>
              </a:r>
              <a:endPara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AutoShape 13">
              <a:extLst>
                <a:ext uri="{FF2B5EF4-FFF2-40B4-BE49-F238E27FC236}">
                  <a16:creationId xmlns:a16="http://schemas.microsoft.com/office/drawing/2014/main" id="{D028B850-642B-4096-82F5-D37C3FF824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9" y="834"/>
              <a:ext cx="2310" cy="74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>
                  <a:ln>
                    <a:noFill/>
                  </a:ln>
                  <a:solidFill>
                    <a:srgbClr val="003300"/>
                  </a:solidFill>
                  <a:effectLst/>
                  <a:latin typeface="Arial Narrow" pitchFamily="34" charset="0"/>
                  <a:cs typeface="Arial" pitchFamily="34" charset="0"/>
                </a:rPr>
                <a:t>Самообразовательная работа</a:t>
              </a:r>
              <a:endPara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AutoShape 14">
              <a:extLst>
                <a:ext uri="{FF2B5EF4-FFF2-40B4-BE49-F238E27FC236}">
                  <a16:creationId xmlns:a16="http://schemas.microsoft.com/office/drawing/2014/main" id="{92364EAB-C6E8-41D6-A08D-4F2E1A2AE1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9" y="2142"/>
              <a:ext cx="1930" cy="107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>
                  <a:ln>
                    <a:noFill/>
                  </a:ln>
                  <a:solidFill>
                    <a:srgbClr val="003300"/>
                  </a:solidFill>
                  <a:effectLst/>
                  <a:latin typeface="Arial Narrow" pitchFamily="34" charset="0"/>
                  <a:cs typeface="Arial" pitchFamily="34" charset="0"/>
                </a:rPr>
                <a:t>Обучающие семинары, консультации</a:t>
              </a:r>
              <a:endPara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AutoShape 15">
              <a:extLst>
                <a:ext uri="{FF2B5EF4-FFF2-40B4-BE49-F238E27FC236}">
                  <a16:creationId xmlns:a16="http://schemas.microsoft.com/office/drawing/2014/main" id="{B6DBA144-E68A-4A66-9BD8-875717FB3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2" y="739"/>
              <a:ext cx="2377" cy="1149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>
                  <a:ln>
                    <a:noFill/>
                  </a:ln>
                  <a:solidFill>
                    <a:srgbClr val="003300"/>
                  </a:solidFill>
                  <a:effectLst/>
                  <a:latin typeface="Arial Narrow" pitchFamily="34" charset="0"/>
                  <a:cs typeface="Arial" pitchFamily="34" charset="0"/>
                </a:rPr>
                <a:t>Просмотр открытых занятий, обмен опытом</a:t>
              </a:r>
              <a:endPara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AutoShape 16">
              <a:extLst>
                <a:ext uri="{FF2B5EF4-FFF2-40B4-BE49-F238E27FC236}">
                  <a16:creationId xmlns:a16="http://schemas.microsoft.com/office/drawing/2014/main" id="{EAF2E64E-4935-46EB-A5A4-EC33ADD69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3481"/>
              <a:ext cx="1774" cy="97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0" u="none" strike="noStrike" cap="none" normalizeH="0" baseline="0" dirty="0">
                  <a:ln>
                    <a:noFill/>
                  </a:ln>
                  <a:solidFill>
                    <a:srgbClr val="003300"/>
                  </a:solidFill>
                  <a:effectLst/>
                  <a:latin typeface="Arial Narrow" pitchFamily="34" charset="0"/>
                  <a:cs typeface="Arial" pitchFamily="34" charset="0"/>
                </a:rPr>
                <a:t>Трудовая деятельность в природе</a:t>
              </a:r>
              <a:endParaRPr kumimoji="0" lang="ru-RU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AutoShape 17">
              <a:extLst>
                <a:ext uri="{FF2B5EF4-FFF2-40B4-BE49-F238E27FC236}">
                  <a16:creationId xmlns:a16="http://schemas.microsoft.com/office/drawing/2014/main" id="{8DA42BFA-9F0F-4056-8F1F-41D3C9A67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2" y="4186"/>
              <a:ext cx="1961" cy="1243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0" u="none" strike="noStrike" cap="none" normalizeH="0" baseline="0" dirty="0">
                  <a:ln>
                    <a:noFill/>
                  </a:ln>
                  <a:solidFill>
                    <a:srgbClr val="003300"/>
                  </a:solidFill>
                  <a:effectLst/>
                  <a:latin typeface="Arial Narrow" pitchFamily="34" charset="0"/>
                  <a:cs typeface="Arial" pitchFamily="34" charset="0"/>
                </a:rPr>
                <a:t>Развлечения, досуги, игры экологического содержания</a:t>
              </a:r>
              <a:endParaRPr kumimoji="0" lang="ru-RU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AutoShape 18">
              <a:extLst>
                <a:ext uri="{FF2B5EF4-FFF2-40B4-BE49-F238E27FC236}">
                  <a16:creationId xmlns:a16="http://schemas.microsoft.com/office/drawing/2014/main" id="{2205E908-07D6-4714-8613-4945EB7F09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" y="739"/>
              <a:ext cx="2094" cy="80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0" u="none" strike="noStrike" cap="none" normalizeH="0" baseline="0" dirty="0">
                  <a:ln>
                    <a:noFill/>
                  </a:ln>
                  <a:solidFill>
                    <a:srgbClr val="003300"/>
                  </a:solidFill>
                  <a:effectLst/>
                  <a:latin typeface="Arial Narrow" pitchFamily="34" charset="0"/>
                  <a:cs typeface="Arial" pitchFamily="34" charset="0"/>
                </a:rPr>
                <a:t>Создание  РППС в ДОУ  и на улице</a:t>
              </a:r>
              <a:endParaRPr kumimoji="0" lang="ru-RU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AutoShape 19">
              <a:extLst>
                <a:ext uri="{FF2B5EF4-FFF2-40B4-BE49-F238E27FC236}">
                  <a16:creationId xmlns:a16="http://schemas.microsoft.com/office/drawing/2014/main" id="{4AD104BF-6E8F-4FA9-A3F9-853A0ED98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" y="5035"/>
              <a:ext cx="1834" cy="10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0" u="none" strike="noStrike" cap="none" normalizeH="0" baseline="0" dirty="0">
                  <a:ln>
                    <a:noFill/>
                  </a:ln>
                  <a:solidFill>
                    <a:srgbClr val="003300"/>
                  </a:solidFill>
                  <a:effectLst/>
                  <a:latin typeface="Arial Narrow" pitchFamily="34" charset="0"/>
                  <a:cs typeface="Arial" pitchFamily="34" charset="0"/>
                </a:rPr>
                <a:t>Экскурсии, экологические акции</a:t>
              </a:r>
              <a:endParaRPr kumimoji="0" lang="ru-RU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AutoShape 20">
              <a:extLst>
                <a:ext uri="{FF2B5EF4-FFF2-40B4-BE49-F238E27FC236}">
                  <a16:creationId xmlns:a16="http://schemas.microsoft.com/office/drawing/2014/main" id="{89B6C1B9-2709-419F-9B9B-D052EACC67D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737784">
              <a:off x="3774" y="2985"/>
              <a:ext cx="413" cy="1139"/>
            </a:xfrm>
            <a:prstGeom prst="downArrow">
              <a:avLst>
                <a:gd name="adj1" fmla="val 50000"/>
                <a:gd name="adj2" fmla="val 68947"/>
              </a:avLst>
            </a:prstGeom>
            <a:solidFill>
              <a:srgbClr val="76923C"/>
            </a:solidFill>
            <a:ln w="28575">
              <a:solidFill>
                <a:srgbClr val="008000"/>
              </a:solidFill>
              <a:miter lim="800000"/>
              <a:headEnd/>
              <a:tailEnd/>
            </a:ln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AutoShape 21">
              <a:extLst>
                <a:ext uri="{FF2B5EF4-FFF2-40B4-BE49-F238E27FC236}">
                  <a16:creationId xmlns:a16="http://schemas.microsoft.com/office/drawing/2014/main" id="{BF3B53BB-12DF-4636-A47F-03160E9A841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730205">
              <a:off x="7424" y="4190"/>
              <a:ext cx="323" cy="1805"/>
            </a:xfrm>
            <a:prstGeom prst="downArrow">
              <a:avLst>
                <a:gd name="adj1" fmla="val 50000"/>
                <a:gd name="adj2" fmla="val 139706"/>
              </a:avLst>
            </a:prstGeom>
            <a:solidFill>
              <a:srgbClr val="76923C"/>
            </a:solidFill>
            <a:ln w="28575">
              <a:solidFill>
                <a:srgbClr val="008000"/>
              </a:solidFill>
              <a:miter lim="800000"/>
              <a:headEnd/>
              <a:tailEnd/>
            </a:ln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AutoShape 22">
              <a:extLst>
                <a:ext uri="{FF2B5EF4-FFF2-40B4-BE49-F238E27FC236}">
                  <a16:creationId xmlns:a16="http://schemas.microsoft.com/office/drawing/2014/main" id="{32DC08E0-20AD-4F36-AF40-15048C15549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97539">
              <a:off x="6998" y="2422"/>
              <a:ext cx="297" cy="1113"/>
            </a:xfrm>
            <a:prstGeom prst="downArrow">
              <a:avLst>
                <a:gd name="adj1" fmla="val 50000"/>
                <a:gd name="adj2" fmla="val 93687"/>
              </a:avLst>
            </a:prstGeom>
            <a:solidFill>
              <a:srgbClr val="76923C"/>
            </a:solidFill>
            <a:ln w="28575">
              <a:solidFill>
                <a:srgbClr val="008000"/>
              </a:solidFill>
              <a:miter lim="800000"/>
              <a:headEnd/>
              <a:tailEnd/>
            </a:ln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AutoShape 23">
              <a:extLst>
                <a:ext uri="{FF2B5EF4-FFF2-40B4-BE49-F238E27FC236}">
                  <a16:creationId xmlns:a16="http://schemas.microsoft.com/office/drawing/2014/main" id="{F0402F2F-00F2-4306-B845-5DEF479FD6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" y="1888"/>
              <a:ext cx="1656" cy="87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0" u="none" strike="noStrike" cap="none" normalizeH="0" baseline="0" dirty="0" err="1">
                  <a:ln>
                    <a:noFill/>
                  </a:ln>
                  <a:solidFill>
                    <a:srgbClr val="003300"/>
                  </a:solidFill>
                  <a:effectLst/>
                  <a:latin typeface="Arial Narrow" pitchFamily="34" charset="0"/>
                  <a:cs typeface="Arial" pitchFamily="34" charset="0"/>
                </a:rPr>
                <a:t>Экологизация</a:t>
              </a:r>
              <a:r>
                <a:rPr kumimoji="0" lang="ru-RU" sz="1300" b="1" i="0" u="none" strike="noStrike" cap="none" normalizeH="0" baseline="0" dirty="0">
                  <a:ln>
                    <a:noFill/>
                  </a:ln>
                  <a:solidFill>
                    <a:srgbClr val="003300"/>
                  </a:solidFill>
                  <a:effectLst/>
                  <a:latin typeface="Arial Narrow" pitchFamily="34" charset="0"/>
                  <a:cs typeface="Arial" pitchFamily="34" charset="0"/>
                </a:rPr>
                <a:t> РППС</a:t>
              </a:r>
              <a:endParaRPr kumimoji="0" lang="ru-RU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9" name="AutoShape 24">
              <a:extLst>
                <a:ext uri="{FF2B5EF4-FFF2-40B4-BE49-F238E27FC236}">
                  <a16:creationId xmlns:a16="http://schemas.microsoft.com/office/drawing/2014/main" id="{0493E79E-424F-4629-845C-1C4B3913086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1615" y="1548"/>
              <a:ext cx="551" cy="668"/>
            </a:xfrm>
            <a:prstGeom prst="straightConnector1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 type="triangle" w="med" len="med"/>
            </a:ln>
          </p:spPr>
        </p:cxnSp>
        <p:cxnSp>
          <p:nvCxnSpPr>
            <p:cNvPr id="30" name="AutoShape 25">
              <a:extLst>
                <a:ext uri="{FF2B5EF4-FFF2-40B4-BE49-F238E27FC236}">
                  <a16:creationId xmlns:a16="http://schemas.microsoft.com/office/drawing/2014/main" id="{1509B4DC-45C9-47F2-9B37-6A727FB77F4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411" y="1967"/>
              <a:ext cx="1039" cy="640"/>
            </a:xfrm>
            <a:prstGeom prst="straightConnector1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 type="triangle" w="med" len="med"/>
            </a:ln>
          </p:spPr>
        </p:cxnSp>
        <p:cxnSp>
          <p:nvCxnSpPr>
            <p:cNvPr id="31" name="AutoShape 26">
              <a:extLst>
                <a:ext uri="{FF2B5EF4-FFF2-40B4-BE49-F238E27FC236}">
                  <a16:creationId xmlns:a16="http://schemas.microsoft.com/office/drawing/2014/main" id="{B7B0448D-0C41-4F08-ABD1-E57CDE9CC04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231" y="3656"/>
              <a:ext cx="564" cy="605"/>
            </a:xfrm>
            <a:prstGeom prst="straightConnector1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 type="triangle" w="med" len="med"/>
            </a:ln>
          </p:spPr>
        </p:cxnSp>
        <p:cxnSp>
          <p:nvCxnSpPr>
            <p:cNvPr id="32" name="AutoShape 27">
              <a:extLst>
                <a:ext uri="{FF2B5EF4-FFF2-40B4-BE49-F238E27FC236}">
                  <a16:creationId xmlns:a16="http://schemas.microsoft.com/office/drawing/2014/main" id="{23E11055-D4D9-4BC9-8F59-22B3FA2F0AD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741" y="3761"/>
              <a:ext cx="513" cy="1274"/>
            </a:xfrm>
            <a:prstGeom prst="straightConnector1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 type="triangle" w="med" len="med"/>
            </a:ln>
          </p:spPr>
        </p:cxnSp>
        <p:cxnSp>
          <p:nvCxnSpPr>
            <p:cNvPr id="33" name="AutoShape 28">
              <a:extLst>
                <a:ext uri="{FF2B5EF4-FFF2-40B4-BE49-F238E27FC236}">
                  <a16:creationId xmlns:a16="http://schemas.microsoft.com/office/drawing/2014/main" id="{D97692CE-3291-416F-BD76-3079552357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613" y="3127"/>
              <a:ext cx="1319" cy="354"/>
            </a:xfrm>
            <a:prstGeom prst="straightConnector1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 type="triangle" w="med" len="med"/>
            </a:ln>
          </p:spPr>
        </p:cxnSp>
        <p:cxnSp>
          <p:nvCxnSpPr>
            <p:cNvPr id="34" name="AutoShape 29">
              <a:extLst>
                <a:ext uri="{FF2B5EF4-FFF2-40B4-BE49-F238E27FC236}">
                  <a16:creationId xmlns:a16="http://schemas.microsoft.com/office/drawing/2014/main" id="{161DA8FC-4B14-4797-8D49-8842F23D745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613" y="2765"/>
              <a:ext cx="1319" cy="228"/>
            </a:xfrm>
            <a:prstGeom prst="straightConnector1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 type="triangle" w="med" len="med"/>
            </a:ln>
          </p:spPr>
        </p:cxnSp>
        <p:cxnSp>
          <p:nvCxnSpPr>
            <p:cNvPr id="35" name="AutoShape 30">
              <a:extLst>
                <a:ext uri="{FF2B5EF4-FFF2-40B4-BE49-F238E27FC236}">
                  <a16:creationId xmlns:a16="http://schemas.microsoft.com/office/drawing/2014/main" id="{3CB27BC6-14EC-4C8C-AA37-8C977CDF0D9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8865" y="1114"/>
              <a:ext cx="527" cy="501"/>
            </a:xfrm>
            <a:prstGeom prst="straightConnector1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 type="triangle" w="med" len="med"/>
            </a:ln>
          </p:spPr>
        </p:cxnSp>
        <p:cxnSp>
          <p:nvCxnSpPr>
            <p:cNvPr id="36" name="AutoShape 31">
              <a:extLst>
                <a:ext uri="{FF2B5EF4-FFF2-40B4-BE49-F238E27FC236}">
                  <a16:creationId xmlns:a16="http://schemas.microsoft.com/office/drawing/2014/main" id="{31964DFA-F55F-4EC8-A978-D7753F65E9B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465" y="2641"/>
              <a:ext cx="374" cy="189"/>
            </a:xfrm>
            <a:prstGeom prst="straightConnector1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 type="triangle" w="med" len="med"/>
            </a:ln>
          </p:spPr>
        </p:cxnSp>
        <p:cxnSp>
          <p:nvCxnSpPr>
            <p:cNvPr id="37" name="AutoShape 32">
              <a:extLst>
                <a:ext uri="{FF2B5EF4-FFF2-40B4-BE49-F238E27FC236}">
                  <a16:creationId xmlns:a16="http://schemas.microsoft.com/office/drawing/2014/main" id="{7B45E0CE-819D-452D-87EF-8E80914B2B7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6416" y="1548"/>
              <a:ext cx="1287" cy="507"/>
            </a:xfrm>
            <a:prstGeom prst="straightConnector1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 type="triangle" w="med" len="med"/>
            </a:ln>
          </p:spPr>
        </p:cxnSp>
        <p:cxnSp>
          <p:nvCxnSpPr>
            <p:cNvPr id="38" name="AutoShape 33">
              <a:extLst>
                <a:ext uri="{FF2B5EF4-FFF2-40B4-BE49-F238E27FC236}">
                  <a16:creationId xmlns:a16="http://schemas.microsoft.com/office/drawing/2014/main" id="{43F3EF35-E9BC-4FDA-AC63-633EBB34361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9392" y="4458"/>
              <a:ext cx="704" cy="577"/>
            </a:xfrm>
            <a:prstGeom prst="straightConnector1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 type="triangle" w="med" len="med"/>
            </a:ln>
          </p:spPr>
        </p:cxnSp>
        <p:cxnSp>
          <p:nvCxnSpPr>
            <p:cNvPr id="39" name="AutoShape 34">
              <a:extLst>
                <a:ext uri="{FF2B5EF4-FFF2-40B4-BE49-F238E27FC236}">
                  <a16:creationId xmlns:a16="http://schemas.microsoft.com/office/drawing/2014/main" id="{87CADD68-AFB7-4840-8541-2F89BB2C797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8227" y="4746"/>
              <a:ext cx="638" cy="363"/>
            </a:xfrm>
            <a:prstGeom prst="straightConnector1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 type="triangle" w="med" len="med"/>
            </a:ln>
          </p:spPr>
        </p:cxnSp>
        <p:cxnSp>
          <p:nvCxnSpPr>
            <p:cNvPr id="40" name="AutoShape 35">
              <a:extLst>
                <a:ext uri="{FF2B5EF4-FFF2-40B4-BE49-F238E27FC236}">
                  <a16:creationId xmlns:a16="http://schemas.microsoft.com/office/drawing/2014/main" id="{1A284049-EC17-4155-9170-C19B729BF07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9465" y="4931"/>
              <a:ext cx="688" cy="178"/>
            </a:xfrm>
            <a:prstGeom prst="straightConnector1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 type="triangle" w="med" len="med"/>
            </a:ln>
          </p:spPr>
        </p:cxnSp>
        <p:cxnSp>
          <p:nvCxnSpPr>
            <p:cNvPr id="41" name="AutoShape 36">
              <a:extLst>
                <a:ext uri="{FF2B5EF4-FFF2-40B4-BE49-F238E27FC236}">
                  <a16:creationId xmlns:a16="http://schemas.microsoft.com/office/drawing/2014/main" id="{51452D57-8E86-4AFC-9513-DA898B6EC46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096" y="5954"/>
              <a:ext cx="873" cy="641"/>
            </a:xfrm>
            <a:prstGeom prst="straightConnector1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 type="triangle" w="med" len="med"/>
            </a:ln>
          </p:spPr>
        </p:cxnSp>
        <p:cxnSp>
          <p:nvCxnSpPr>
            <p:cNvPr id="42" name="AutoShape 37">
              <a:extLst>
                <a:ext uri="{FF2B5EF4-FFF2-40B4-BE49-F238E27FC236}">
                  <a16:creationId xmlns:a16="http://schemas.microsoft.com/office/drawing/2014/main" id="{0D0D9F44-4990-4C38-B8AE-94E50A33FD4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7132" y="6261"/>
              <a:ext cx="1252" cy="476"/>
            </a:xfrm>
            <a:prstGeom prst="straightConnector1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 type="triangle" w="med" len="med"/>
            </a:ln>
          </p:spPr>
        </p:cxnSp>
        <p:cxnSp>
          <p:nvCxnSpPr>
            <p:cNvPr id="43" name="AutoShape 38">
              <a:extLst>
                <a:ext uri="{FF2B5EF4-FFF2-40B4-BE49-F238E27FC236}">
                  <a16:creationId xmlns:a16="http://schemas.microsoft.com/office/drawing/2014/main" id="{C8F289A1-2174-4671-A424-70DA7BC53AA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7132" y="6176"/>
              <a:ext cx="1252" cy="85"/>
            </a:xfrm>
            <a:prstGeom prst="straightConnector1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 type="triangl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2547556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>
            <a:extLst>
              <a:ext uri="{FF2B5EF4-FFF2-40B4-BE49-F238E27FC236}">
                <a16:creationId xmlns:a16="http://schemas.microsoft.com/office/drawing/2014/main" id="{02510ED8-D8F2-4C36-B4FB-2787B16E8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C0F7C2F2-4055-4411-92EE-8B39E16E3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16" y="0"/>
            <a:ext cx="9200203" cy="6813376"/>
          </a:xfrm>
          <a:prstGeom prst="rect">
            <a:avLst/>
          </a:prstGeom>
          <a:noFill/>
          <a:ln w="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0D2C763F-C6CD-4E95-97F2-CDF059D6CD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E3CD1-2031-4A09-9979-2B770EBD2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6A6EF0A-B2CA-4440-90B3-1C30E8A4E729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6" r="10937" b="7518"/>
          <a:stretch/>
        </p:blipFill>
        <p:spPr bwMode="auto">
          <a:xfrm>
            <a:off x="0" y="188640"/>
            <a:ext cx="4428691" cy="5680408"/>
          </a:xfrm>
          <a:prstGeom prst="rect">
            <a:avLst/>
          </a:prstGeom>
          <a:noFill/>
          <a:ln w="0">
            <a:solidFill>
              <a:srgbClr val="00B0F0"/>
            </a:solidFill>
          </a:ln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792267F-BE1C-4DC5-B74E-A75380FD795C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1"/>
          <a:stretch/>
        </p:blipFill>
        <p:spPr bwMode="auto">
          <a:xfrm>
            <a:off x="3331894" y="1578187"/>
            <a:ext cx="3679385" cy="4949465"/>
          </a:xfrm>
          <a:prstGeom prst="rect">
            <a:avLst/>
          </a:prstGeom>
          <a:noFill/>
          <a:ln w="0">
            <a:solidFill>
              <a:srgbClr val="FFC000"/>
            </a:solidFill>
          </a:ln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8F53447-7886-443D-8FE2-53862031FD79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7"/>
          <a:stretch/>
        </p:blipFill>
        <p:spPr bwMode="auto">
          <a:xfrm>
            <a:off x="6746568" y="89912"/>
            <a:ext cx="2290899" cy="3777413"/>
          </a:xfrm>
          <a:prstGeom prst="rect">
            <a:avLst/>
          </a:prstGeom>
          <a:noFill/>
          <a:ln w="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21852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A4AAB3C-176D-487B-983C-8615250D345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23" y="3585485"/>
            <a:ext cx="4194404" cy="3242803"/>
          </a:xfrm>
          <a:prstGeom prst="rect">
            <a:avLst/>
          </a:prstGeom>
          <a:noFill/>
          <a:ln w="0">
            <a:solidFill>
              <a:srgbClr val="FF0000"/>
            </a:solidFill>
          </a:ln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6843A22-AEDE-4D6D-8622-FF9FADC17308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61" b="6133"/>
          <a:stretch/>
        </p:blipFill>
        <p:spPr bwMode="auto">
          <a:xfrm>
            <a:off x="352155" y="3546403"/>
            <a:ext cx="3982196" cy="3281885"/>
          </a:xfrm>
          <a:prstGeom prst="rect">
            <a:avLst/>
          </a:prstGeom>
          <a:noFill/>
          <a:ln w="0">
            <a:solidFill>
              <a:srgbClr val="00B0F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3BE89B1-3A94-4B0E-872D-23BEA9E739DE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09"/>
          <a:stretch/>
        </p:blipFill>
        <p:spPr bwMode="auto">
          <a:xfrm>
            <a:off x="4597441" y="208095"/>
            <a:ext cx="4274259" cy="3242803"/>
          </a:xfrm>
          <a:prstGeom prst="rect">
            <a:avLst/>
          </a:prstGeom>
          <a:noFill/>
          <a:ln w="0">
            <a:solidFill>
              <a:srgbClr val="7030A0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D783230-B57F-461A-BC28-900C233C4519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68"/>
          <a:stretch/>
        </p:blipFill>
        <p:spPr bwMode="auto">
          <a:xfrm>
            <a:off x="297741" y="140614"/>
            <a:ext cx="3982197" cy="3329167"/>
          </a:xfrm>
          <a:prstGeom prst="rect">
            <a:avLst/>
          </a:prstGeom>
          <a:noFill/>
          <a:ln w="0"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613197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День птиц</Template>
  <TotalTime>1694</TotalTime>
  <Words>235</Words>
  <Application>Microsoft Office PowerPoint</Application>
  <PresentationFormat>Экран (4:3)</PresentationFormat>
  <Paragraphs>40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Arial</vt:lpstr>
      <vt:lpstr>Arial Black</vt:lpstr>
      <vt:lpstr>Arial Narrow</vt:lpstr>
      <vt:lpstr>Miama Nueva</vt:lpstr>
      <vt:lpstr>Times New Roman</vt:lpstr>
      <vt:lpstr>Trebuchet MS</vt:lpstr>
      <vt:lpstr>Wingdings 3</vt:lpstr>
      <vt:lpstr>Грань</vt:lpstr>
      <vt:lpstr>«Экологическое развитие детей старшего дошкольного возраста, в рамках реализации Всероссийского природоохранного проекта «Эколята-дошколята»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Ведение экологического дневника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</dc:title>
  <dc:creator>admin</dc:creator>
  <cp:lastModifiedBy>admin</cp:lastModifiedBy>
  <cp:revision>124</cp:revision>
  <cp:lastPrinted>1601-01-01T00:00:00Z</cp:lastPrinted>
  <dcterms:created xsi:type="dcterms:W3CDTF">2021-04-29T03:05:50Z</dcterms:created>
  <dcterms:modified xsi:type="dcterms:W3CDTF">2023-07-08T11:20:45Z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