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3" r:id="rId1"/>
  </p:sldMasterIdLst>
  <p:sldIdLst>
    <p:sldId id="257" r:id="rId2"/>
    <p:sldId id="408" r:id="rId3"/>
    <p:sldId id="302" r:id="rId4"/>
    <p:sldId id="418" r:id="rId5"/>
    <p:sldId id="419" r:id="rId6"/>
    <p:sldId id="400" r:id="rId7"/>
    <p:sldId id="401" r:id="rId8"/>
    <p:sldId id="402" r:id="rId9"/>
    <p:sldId id="409" r:id="rId10"/>
    <p:sldId id="410" r:id="rId11"/>
    <p:sldId id="405" r:id="rId12"/>
    <p:sldId id="413" r:id="rId13"/>
    <p:sldId id="412" r:id="rId14"/>
    <p:sldId id="414" r:id="rId15"/>
    <p:sldId id="415" r:id="rId16"/>
    <p:sldId id="416" r:id="rId17"/>
    <p:sldId id="417" r:id="rId18"/>
    <p:sldId id="411" r:id="rId19"/>
    <p:sldId id="406" r:id="rId20"/>
    <p:sldId id="422" r:id="rId21"/>
    <p:sldId id="420" r:id="rId22"/>
    <p:sldId id="421" r:id="rId23"/>
    <p:sldId id="39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90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16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318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33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5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/>
              <a:t>Образец заголовка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ru-RU" smtClean="0"/>
              <a:pPr algn="r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894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1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16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51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560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9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52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76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7/7/2023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34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  <p:sldLayoutId id="2147484075" r:id="rId12"/>
    <p:sldLayoutId id="214748407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428" y="2594389"/>
            <a:ext cx="7772400" cy="914400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Arial Black" panose="020B0A04020102020204" pitchFamily="34" charset="0"/>
                <a:cs typeface="Times New Roman" pitchFamily="18" charset="0"/>
              </a:rPr>
              <a:t>Тема: </a:t>
            </a:r>
            <a:br>
              <a:rPr lang="ru-RU" sz="2000" dirty="0">
                <a:solidFill>
                  <a:schemeClr val="tx1"/>
                </a:solidFill>
                <a:latin typeface="Arial Black" panose="020B0A04020102020204" pitchFamily="34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  <a:cs typeface="Times New Roman" pitchFamily="18" charset="0"/>
              </a:rPr>
              <a:t>ЦИФРОВЫЕ</a:t>
            </a:r>
            <a:r>
              <a:rPr lang="ru-RU" sz="3200" b="1" dirty="0">
                <a:latin typeface="Arial Black" panose="020B0A04020102020204" pitchFamily="34" charset="0"/>
                <a:cs typeface="Times New Roman" pitchFamily="18" charset="0"/>
              </a:rPr>
              <a:t> ВИДЕОКАМЕРЫ</a:t>
            </a:r>
            <a:endParaRPr lang="ru-RU" sz="3200" b="1" dirty="0">
              <a:solidFill>
                <a:schemeClr val="tx1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32629" y="6205491"/>
            <a:ext cx="3417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Мицаева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Л.Ш.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19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363272" cy="23042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Ключевая деталь любой цифровой видеокамеры. Матриц может быть одна или три. Матрица цифровой видеокамеры обладает несколькими важными характеристиками: размер матрицы тесно связан с ее чувствительностью; чувствительность – способность матрицы воспринимать объекты при различных условиях освещения; количество пикселей (разрешение), измеряется в люксах.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6575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067" y="3662706"/>
            <a:ext cx="2808312" cy="23028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8052" y="6237312"/>
            <a:ext cx="2126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Трёхматричные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191" y="3507731"/>
            <a:ext cx="2710458" cy="266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055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Картинки по запросу Матрицы видеокам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046" y="3115428"/>
            <a:ext cx="5739207" cy="374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2899" y="1781684"/>
            <a:ext cx="84969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Трехматричные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Четырёхматричные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Одноматричные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1182" y="844911"/>
            <a:ext cx="75118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количеству матриц видеокамеры делятся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693891" y="6363855"/>
            <a:ext cx="984109" cy="3786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77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79296" y="1340768"/>
            <a:ext cx="8229600" cy="15841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 - важнейший элемент видеокамеры, который формируют оптическое изображение объекта.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6575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900" y="3819370"/>
            <a:ext cx="4571894" cy="21095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460" y="3212976"/>
            <a:ext cx="3322340" cy="3322340"/>
          </a:xfrm>
          <a:prstGeom prst="rect">
            <a:avLst/>
          </a:prstGeom>
        </p:spPr>
      </p:pic>
      <p:pic>
        <p:nvPicPr>
          <p:cNvPr id="2050" name="Picture 2" descr="https://pixel24.ru/pictures/full_size/4d9/4d9a5df198a0d0c0a487ee51c2db7b2c.jpg?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473" y="2341185"/>
            <a:ext cx="1926566" cy="192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854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7104" y="1133584"/>
            <a:ext cx="8229600" cy="18722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 для просмотра отснятого видеокамерой материала, а также используется при выборе настроек и параметров цифровой видеокамеры. Может использоваться в качестве видоискателя.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3864" y="116632"/>
            <a:ext cx="8229600" cy="66575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ЖК-дисплей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346" y="3356992"/>
            <a:ext cx="4629116" cy="319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312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991110"/>
            <a:ext cx="8229600" cy="30963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Видоискатель предназначен для определения изображаемого в кадре и фокусировки изображения. Видоискатель подразделяется на два типа: электронный видоискатель  и оптический.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575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Видоискатель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741" y="4148414"/>
            <a:ext cx="2378671" cy="237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10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17281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видеокамера может записывать звук в двух форматах – 2.0 стерео и 5.1-канальный звук через встроенный микрофон. Можно также подключить внешний микрофон через соответствующий разъем видеокамеры.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6575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Микрофон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852936"/>
            <a:ext cx="3403625" cy="340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15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340769"/>
            <a:ext cx="8229600" cy="26642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Нередко на видеокамеру приходится снимать объекты, требующие приближения или отдаления. Для этого и необходим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Zoom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видеокамеры. Сменить расстояние при помощи электроники и оптики без утраты по качеству картинки возможно в том случае, если учитывать все особенности данного процесса.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575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Zoom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видеокамеры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0" y="3909383"/>
            <a:ext cx="4762500" cy="182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7744" y="6121895"/>
            <a:ext cx="1415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увеличения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1920" y="6014173"/>
            <a:ext cx="1584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10Х оптическое увеличение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76481" y="6014173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10Х цифровое увеличение</a:t>
            </a:r>
          </a:p>
        </p:txBody>
      </p:sp>
    </p:spTree>
    <p:extLst>
      <p:ext uri="{BB962C8B-B14F-4D97-AF65-F5344CB8AC3E}">
        <p14:creationId xmlns:p14="http://schemas.microsoft.com/office/powerpoint/2010/main" val="1741591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3391989" cy="3835111"/>
          </a:xfrm>
        </p:spPr>
        <p:txBody>
          <a:bodyPr>
            <a:normAutofit fontScale="62500" lnSpcReduction="20000"/>
          </a:bodyPr>
          <a:lstStyle/>
          <a:p>
            <a:pPr marL="0" indent="444500" algn="just">
              <a:lnSpc>
                <a:spcPct val="120000"/>
              </a:lnSpc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памяти — носитель информации, который обеспечивает длительное хранение данных большого объёма, в том числе видео, получаемое цифровой видеокамерой: съемные: карты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SD, microSD, Memory Stick (MS). Compact Flash.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встроенные накопители. твердотельной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флеш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-памятью, классическими винчестерами.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65752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памяти</a:t>
            </a:r>
          </a:p>
        </p:txBody>
      </p:sp>
      <p:pic>
        <p:nvPicPr>
          <p:cNvPr id="3077" name="Picture 5" descr="Лучшие производители SSD">
            <a:extLst>
              <a:ext uri="{FF2B5EF4-FFF2-40B4-BE49-F238E27FC236}">
                <a16:creationId xmlns:a16="http://schemas.microsoft.com/office/drawing/2014/main" id="{D1485DB2-D5FC-4FDB-8A2A-E8B89A854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228" y="4057602"/>
            <a:ext cx="3453433" cy="194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Walkman® со встроенным USB | NWZ-B183F | Sony Russia">
            <a:extLst>
              <a:ext uri="{FF2B5EF4-FFF2-40B4-BE49-F238E27FC236}">
                <a16:creationId xmlns:a16="http://schemas.microsoft.com/office/drawing/2014/main" id="{F4FA9BDA-826A-493E-A746-142B4D8FD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62309"/>
            <a:ext cx="3921636" cy="153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3008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737499" y="927639"/>
            <a:ext cx="5064710" cy="39018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 для компенсации дрожания цифровой видеокамеры при съемке и, как следствие, колебаний изображения.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получить ровное и стабилизированное видео или чёткое фото, без смазанных деталей и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шевеленки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 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Бывают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стабилизаторы. 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ачество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съемки видеокамерой с электронным стабилизатором ниже, к тому же он может не сработать при малой освещенности помещения.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5976" y="0"/>
            <a:ext cx="8229600" cy="66575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Стабилизатор изображения</a:t>
            </a:r>
          </a:p>
        </p:txBody>
      </p:sp>
      <p:pic>
        <p:nvPicPr>
          <p:cNvPr id="2050" name="Picture 2" descr="https://geekmaze.ru/wp-content/uploads/5/8/3/58340d9460847dab24c55d5cd7634373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5" t="20358" r="2845" b="5865"/>
          <a:stretch/>
        </p:blipFill>
        <p:spPr bwMode="auto">
          <a:xfrm>
            <a:off x="466006" y="1710631"/>
            <a:ext cx="2834978" cy="330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83495" y="5642237"/>
            <a:ext cx="164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стабилизатор</a:t>
            </a:r>
            <a:endParaRPr lang="ru-RU" dirty="0"/>
          </a:p>
        </p:txBody>
      </p:sp>
      <p:pic>
        <p:nvPicPr>
          <p:cNvPr id="2052" name="Picture 4" descr="https://ae01.alicdn.com/kf/HTB1Z2uFLXXXXXcFXpXXq6xXFXXX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16" t="2568" b="4816"/>
          <a:stretch/>
        </p:blipFill>
        <p:spPr bwMode="auto">
          <a:xfrm>
            <a:off x="4581198" y="4627963"/>
            <a:ext cx="2236609" cy="202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906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9" y="1063229"/>
            <a:ext cx="849694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Видеокамеры, наравне с встроенными микрофонами, могут иметь гнёзда для подключения внешних устройств. Интерфейсы передачи данных: аналоговые (S-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Video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цифровые (USB,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FireWire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/IEEE 1394/i-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HDMI);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Штатив для видеокамеры;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Операторская тележка;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Операторский кран;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Стэдикам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Осветительное оборудование;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Светофильтры.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2899" y="426739"/>
            <a:ext cx="8496944" cy="5784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ru-RU" altLang="zh-CN" sz="3600" b="1" dirty="0">
                <a:latin typeface="Times New Roman" pitchFamily="18" charset="0"/>
                <a:cs typeface="Times New Roman" pitchFamily="18" charset="0"/>
              </a:rPr>
              <a:t>Аксессуары</a:t>
            </a:r>
            <a:endParaRPr kumimoji="0" lang="ru-RU" sz="36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5" name="Picture 3" descr="Картинки по запросу Аксессуары видеокам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098" y="2914104"/>
            <a:ext cx="3294817" cy="366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693891" y="6363855"/>
            <a:ext cx="984109" cy="3786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fotomarket.su/wa-data/public/shop/products/26/10/1026/images/14491/14491.750x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659" y="4923524"/>
            <a:ext cx="1833122" cy="150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08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0050" y="404664"/>
            <a:ext cx="8229600" cy="3293650"/>
          </a:xfrm>
        </p:spPr>
        <p:txBody>
          <a:bodyPr>
            <a:noAutofit/>
          </a:bodyPr>
          <a:lstStyle/>
          <a:p>
            <a:pPr marL="0" indent="541338" algn="just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видеокамеры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устройство записи изображения и звука, при котором видео сжимается и записывается на носитель информации в цифровом виде. </a:t>
            </a:r>
          </a:p>
          <a:p>
            <a:pPr marL="0" indent="541338" algn="just">
              <a:buNone/>
            </a:pPr>
            <a:r>
              <a:rPr lang="ru-RU" sz="2800" dirty="0"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Большинство современных цифровых фотоаппаратов сочетают в себе функции видеокамеры, позволяя сохранять на карте памяти видеофайлы, в том числе высокой чёткости. Также видеокамерами оснащаются все современные мобильные телефоны. 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850" y="4054640"/>
            <a:ext cx="3664972" cy="21403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5615" y="6363660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SonySR1000E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98593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00F42-B827-47C7-9DA0-2ED8BBCC8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Производители видеокамер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6307DA7-1DC8-4B87-A65B-7ED887FE72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7804" y="1359602"/>
            <a:ext cx="6688392" cy="5133272"/>
          </a:xfrm>
        </p:spPr>
      </p:pic>
    </p:spTree>
    <p:extLst>
      <p:ext uri="{BB962C8B-B14F-4D97-AF65-F5344CB8AC3E}">
        <p14:creationId xmlns:p14="http://schemas.microsoft.com/office/powerpoint/2010/main" val="4015803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12BE5E-146B-489C-9E7B-4F072614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Sony HDR-CX405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31B837-DC65-415A-AC1B-EF14C88DB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256859" cy="4351338"/>
          </a:xfrm>
        </p:spPr>
        <p:txBody>
          <a:bodyPr>
            <a:normAutofit/>
          </a:bodyPr>
          <a:lstStyle/>
          <a:p>
            <a:r>
              <a:rPr lang="ru-RU" dirty="0"/>
              <a:t>Сбалансированная бюджетная модель от известного бренда. Несмотря на относительно невысокую стоимость может похвастаться съемкой в Full HD с 50 кадрами, компактным форм-фактором, хорошей оптической стабилизацией и зумом. Проблемы стандартные, для недорогих моделей — отсутствие полностью ручной настройки и посредственная съемка при плохом освещении. Но зато дешево.</a:t>
            </a:r>
          </a:p>
        </p:txBody>
      </p:sp>
      <p:pic>
        <p:nvPicPr>
          <p:cNvPr id="1032" name="Picture 8" descr="Sony HDR-CX405. Фото: market.yandex.ru">
            <a:extLst>
              <a:ext uri="{FF2B5EF4-FFF2-40B4-BE49-F238E27FC236}">
                <a16:creationId xmlns:a16="http://schemas.microsoft.com/office/drawing/2014/main" id="{97260C50-1A85-4534-B55C-C2B6B0A72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13640"/>
            <a:ext cx="3812500" cy="214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6006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0266C8-3C60-40CC-937B-A4A0B3624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2E52"/>
                </a:solidFill>
                <a:effectLst/>
                <a:latin typeface="Roboto Slab"/>
              </a:rPr>
              <a:t>Panasonic HC-VX1</a:t>
            </a:r>
            <a:br>
              <a:rPr lang="en-US" b="0" i="0" dirty="0">
                <a:solidFill>
                  <a:srgbClr val="002E52"/>
                </a:solidFill>
                <a:effectLst/>
                <a:latin typeface="Roboto Slab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D11D57-2E5E-4579-B92B-5694A8EA8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413613" cy="4351338"/>
          </a:xfrm>
        </p:spPr>
        <p:txBody>
          <a:bodyPr>
            <a:normAutofit fontScale="92500"/>
          </a:bodyPr>
          <a:lstStyle/>
          <a:p>
            <a:r>
              <a:rPr lang="ru-RU" b="0" i="0">
                <a:effectLst/>
                <a:latin typeface="Roboto Slab"/>
              </a:rPr>
              <a:t>Это достойное устройство, которое уже метит в сторону профессионального оборудования для простой коммерческой съемки. Позволяет записывать видео в Ultra HD со скоростью в 25 кадров в секунду. Устройство можно заряжать от Power Bank’a, оно поддерживает соединение по Wi-Fi, медленный зум и другие современные фичи. Основное нарекание — софт. Управление опциями довольно специфичное и понравится не каждому, как и эргономика видеокамеры.</a:t>
            </a:r>
            <a:endParaRPr lang="ru-RU" dirty="0"/>
          </a:p>
        </p:txBody>
      </p:sp>
      <p:pic>
        <p:nvPicPr>
          <p:cNvPr id="2050" name="Picture 2" descr="Panasonic HC-VX1. Фото: market.yandex.ru">
            <a:extLst>
              <a:ext uri="{FF2B5EF4-FFF2-40B4-BE49-F238E27FC236}">
                <a16:creationId xmlns:a16="http://schemas.microsoft.com/office/drawing/2014/main" id="{E5F1D688-CCE0-418C-8EE4-3FDCD24F55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263" y="681037"/>
            <a:ext cx="3717173" cy="2088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922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72885" y="2956699"/>
            <a:ext cx="8496944" cy="5784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ru-RU" sz="6000" b="1" noProof="0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60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54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92899" y="0"/>
            <a:ext cx="8496944" cy="5784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ru-RU" altLang="zh-CN" sz="3600" b="1" dirty="0">
                <a:latin typeface="Times New Roman" pitchFamily="18" charset="0"/>
                <a:cs typeface="Times New Roman" pitchFamily="18" charset="0"/>
              </a:rPr>
              <a:t>Что такое «Видеокамера»</a:t>
            </a:r>
            <a:endParaRPr kumimoji="0" lang="ru-RU" sz="36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3711" y="536239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7063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видеокамеры являются компактными устройствами, сочетающими в себе объектив, устройство, формирующее видеосигнал или цифровой видеопоток, устройство для получения звукового сигнала (микрофон и усилитель) и устройство для сохранения видео и звуковых данных, преимущественно на неподвижном носителе. Также видеокамера оснащается электронным видоискателем, представляющим собой компактный видеомонитор. Профессиональные видеокамеры кроме видеосигнала и звука записывают временной код, позволяющий впоследствии синхронизировать изображение с нескольких камер и звук. </a:t>
            </a:r>
          </a:p>
        </p:txBody>
      </p:sp>
      <p:pic>
        <p:nvPicPr>
          <p:cNvPr id="2050" name="Picture 2" descr="Картинки по запросу Видеокаме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820" y="4636028"/>
            <a:ext cx="3608180" cy="235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7693891" y="6363855"/>
            <a:ext cx="984109" cy="3786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technovybor.ru/wa-data/public/shop/products/94/55/5594/images/12716/12716.9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57" y="4896814"/>
            <a:ext cx="2401557" cy="174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ynchro.ru/upload/iblock/d84/d843bb8cbe3b46b68ca7ee148b07aa4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073" y="4794069"/>
            <a:ext cx="2226830" cy="194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20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49717"/>
            <a:ext cx="7886700" cy="638051"/>
          </a:xfrm>
        </p:spPr>
        <p:txBody>
          <a:bodyPr/>
          <a:lstStyle/>
          <a:p>
            <a:pPr algn="ctr"/>
            <a:r>
              <a:rPr lang="ru-RU" b="1" dirty="0">
                <a:latin typeface="Arial Black" panose="020B0A04020102020204" pitchFamily="34" charset="0"/>
              </a:rPr>
              <a:t>Принцип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0794" y="887768"/>
            <a:ext cx="7886700" cy="4351338"/>
          </a:xfrm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</a:rPr>
              <a:t>Все цифровые камеры работают по одному принципу - оптика проецирует изображение на матрицу, сигнал с матрицы по шине поступает на видеопроцессор, который встроенным ПО (программным обеспечением, она же прошивка) преобразует его в формат для сохранения на внутренний/внешний носитель или для передачи по аналоговым/цифровым каналам связи (зависит от назначения камеры), он же осуществляет и регулировку яркости поступающего с матрицы сигнала электронным/механическим способом (зависит от исполнения и ценовой категории камер). </a:t>
            </a:r>
          </a:p>
        </p:txBody>
      </p:sp>
      <p:pic>
        <p:nvPicPr>
          <p:cNvPr id="3074" name="Picture 2" descr="https://all-sfp.ru/wp-content/uploads/c/2/4/c2437493beda4a347570f0eec7dd35fb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5" t="46035" r="11758" b="11555"/>
          <a:stretch/>
        </p:blipFill>
        <p:spPr bwMode="auto">
          <a:xfrm>
            <a:off x="1455938" y="4328401"/>
            <a:ext cx="5837068" cy="224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636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latin typeface="Arial Black" panose="020B0A04020102020204" pitchFamily="34" charset="0"/>
              </a:rPr>
              <a:t>Основные элементы видеокамеры: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735" y="1503408"/>
            <a:ext cx="7886700" cy="435133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микрофон;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процессор;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светочувствительный сенсор (матрица);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видоискатель и/или электронный дисплей;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аккумулятор;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запоминающее устройство.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целом устройство видеокамеры не сильно отличается от строения цифрового фотоаппарата.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54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9" y="1807805"/>
            <a:ext cx="849694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Бытовые: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обладают небольшим весом, компактностью и простатой в управлении, что позволяет пользоваться ими любому человеку, не обладающему профессиональными навыками съёмки.</a:t>
            </a: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693891" y="6363855"/>
            <a:ext cx="984109" cy="3786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92899" y="937274"/>
            <a:ext cx="8496944" cy="5784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ru-RU" altLang="zh-CN" sz="3600" b="1" dirty="0">
                <a:latin typeface="Times New Roman" pitchFamily="18" charset="0"/>
                <a:cs typeface="Times New Roman" pitchFamily="18" charset="0"/>
              </a:rPr>
              <a:t>Классификация видеокамер по назначению</a:t>
            </a:r>
            <a:endParaRPr kumimoji="0" lang="ru-RU" sz="36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https://cdn1.ozone.ru/multimedia/10156103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767" y="3792610"/>
            <a:ext cx="4069081" cy="261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7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9" y="1807805"/>
            <a:ext cx="849694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Профессиональные: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камеры для профессионального использования на телевидении и в цифровом кинематографе, обычно значительного веса (4-15 кг), от портативных, до устанавливаемых стационарно.</a:t>
            </a:r>
          </a:p>
          <a:p>
            <a:pPr algn="just"/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2899" y="678450"/>
            <a:ext cx="8496944" cy="5784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ru-RU" altLang="zh-CN" sz="3600" b="1" dirty="0">
                <a:latin typeface="Times New Roman" pitchFamily="18" charset="0"/>
                <a:cs typeface="Times New Roman" pitchFamily="18" charset="0"/>
              </a:rPr>
              <a:t>Классификация видеокамер по назначению</a:t>
            </a:r>
            <a:endParaRPr kumimoji="0" lang="ru-RU" sz="36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195" name="Picture 3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60" y="3385121"/>
            <a:ext cx="4092362" cy="335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693891" y="6363855"/>
            <a:ext cx="984109" cy="3786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9545" y="368759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13131"/>
                </a:solidFill>
                <a:latin typeface="HelveticaNeueCyr"/>
              </a:rPr>
              <a:t>Оптика всегда сменная, микрофон выносной и часто направленный. Запись осуществляется </a:t>
            </a:r>
            <a:r>
              <a:rPr lang="ru-RU" i="1" dirty="0">
                <a:solidFill>
                  <a:srgbClr val="313131"/>
                </a:solidFill>
                <a:latin typeface="HelveticaNeueCyr"/>
              </a:rPr>
              <a:t>на жесткий диск</a:t>
            </a:r>
            <a:r>
              <a:rPr lang="ru-RU" dirty="0">
                <a:solidFill>
                  <a:srgbClr val="313131"/>
                </a:solidFill>
                <a:latin typeface="HelveticaNeueCyr"/>
              </a:rPr>
              <a:t>, реже на карту памяти. Есть оптическая стабилизация. В подобных устройствах нет дисплеев, но всегда </a:t>
            </a:r>
            <a:r>
              <a:rPr lang="ru-RU" i="1" dirty="0">
                <a:solidFill>
                  <a:srgbClr val="313131"/>
                </a:solidFill>
                <a:latin typeface="HelveticaNeueCyr"/>
              </a:rPr>
              <a:t>присутствует видоискатель.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70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9" y="1807805"/>
            <a:ext cx="849694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Специальные: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узкоспециализированные, например медицинские видеокамеры (используемые в эндоскопии и других областях) или камеры видеонаблюдения. Как правило, имеют предельно упрощенную конструкцию и миниатюрные габариты;</a:t>
            </a:r>
          </a:p>
        </p:txBody>
      </p:sp>
      <p:pic>
        <p:nvPicPr>
          <p:cNvPr id="7171" name="Picture 3" descr="Картинки по запросу Специальные Видеокаме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013" y="3679019"/>
            <a:ext cx="2558829" cy="188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693891" y="6363855"/>
            <a:ext cx="984109" cy="3786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s://ae04.alicdn.com/kf/S80baf15a884842fcbf779cf1ddbbb69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90" y="4043938"/>
            <a:ext cx="2105402" cy="210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c02.alicdn.com/kf/HTB1dJWJdAKWBuNjy1zjq6AOypXaU/223317872/HTB1dJWJdAKWBuNjy1zjq6AOypXaU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76" b="20558"/>
          <a:stretch/>
        </p:blipFill>
        <p:spPr bwMode="auto">
          <a:xfrm>
            <a:off x="3265020" y="4168030"/>
            <a:ext cx="2552701" cy="22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92899" y="678450"/>
            <a:ext cx="8496944" cy="5784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ru-RU" altLang="zh-CN" sz="3600" b="1" dirty="0">
                <a:latin typeface="Times New Roman" pitchFamily="18" charset="0"/>
                <a:cs typeface="Times New Roman" pitchFamily="18" charset="0"/>
              </a:rPr>
              <a:t>Классификация видеокамер по назначению</a:t>
            </a:r>
            <a:endParaRPr kumimoji="0" lang="ru-RU" sz="36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49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Схематическое устройство цифровых видеокамер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283" y="1835114"/>
            <a:ext cx="6822839" cy="502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4830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2077</TotalTime>
  <Words>848</Words>
  <Application>Microsoft Office PowerPoint</Application>
  <PresentationFormat>Экран (4:3)</PresentationFormat>
  <Paragraphs>72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3" baseType="lpstr">
      <vt:lpstr>Arial</vt:lpstr>
      <vt:lpstr>Arial Black</vt:lpstr>
      <vt:lpstr>Calibri</vt:lpstr>
      <vt:lpstr>Calibri Light</vt:lpstr>
      <vt:lpstr>等线</vt:lpstr>
      <vt:lpstr>HelveticaNeueCyr</vt:lpstr>
      <vt:lpstr>Roboto Slab</vt:lpstr>
      <vt:lpstr>Segoe UI Symbol</vt:lpstr>
      <vt:lpstr>Times New Roman</vt:lpstr>
      <vt:lpstr>Тема Office</vt:lpstr>
      <vt:lpstr>Тема:  ЦИФРОВЫЕ ВИДЕОКАМЕРЫ</vt:lpstr>
      <vt:lpstr>Презентация PowerPoint</vt:lpstr>
      <vt:lpstr>Презентация PowerPoint</vt:lpstr>
      <vt:lpstr>Принцип работы</vt:lpstr>
      <vt:lpstr>Основные элементы видеокамеры:</vt:lpstr>
      <vt:lpstr>Презентация PowerPoint</vt:lpstr>
      <vt:lpstr>Презентация PowerPoint</vt:lpstr>
      <vt:lpstr>Презентация PowerPoint</vt:lpstr>
      <vt:lpstr>Схематическое устройство цифровых видеокамер</vt:lpstr>
      <vt:lpstr>Матрица</vt:lpstr>
      <vt:lpstr>Презентация PowerPoint</vt:lpstr>
      <vt:lpstr>Объектив</vt:lpstr>
      <vt:lpstr>ЖК-дисплей</vt:lpstr>
      <vt:lpstr>Видоискатель</vt:lpstr>
      <vt:lpstr>Микрофон</vt:lpstr>
      <vt:lpstr>Zoom цифровой видеокамеры</vt:lpstr>
      <vt:lpstr>Карта памяти</vt:lpstr>
      <vt:lpstr>Стабилизатор изображения</vt:lpstr>
      <vt:lpstr>Презентация PowerPoint</vt:lpstr>
      <vt:lpstr>Производители видеокамер </vt:lpstr>
      <vt:lpstr>Sony HDR-CX405</vt:lpstr>
      <vt:lpstr>Panasonic HC-VX1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Интерес</dc:creator>
  <cp:lastModifiedBy>Lyuba</cp:lastModifiedBy>
  <cp:revision>307</cp:revision>
  <dcterms:created xsi:type="dcterms:W3CDTF">2016-05-24T15:51:11Z</dcterms:created>
  <dcterms:modified xsi:type="dcterms:W3CDTF">2023-07-07T15:36:10Z</dcterms:modified>
</cp:coreProperties>
</file>