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9" r:id="rId3"/>
    <p:sldId id="287" r:id="rId4"/>
    <p:sldId id="260" r:id="rId5"/>
    <p:sldId id="261" r:id="rId6"/>
    <p:sldId id="284" r:id="rId7"/>
    <p:sldId id="286" r:id="rId8"/>
    <p:sldId id="285" r:id="rId9"/>
    <p:sldId id="262" r:id="rId10"/>
    <p:sldId id="263" r:id="rId11"/>
    <p:sldId id="265" r:id="rId12"/>
    <p:sldId id="266" r:id="rId13"/>
    <p:sldId id="268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83" r:id="rId22"/>
    <p:sldId id="279" r:id="rId23"/>
    <p:sldId id="280" r:id="rId24"/>
    <p:sldId id="281" r:id="rId25"/>
    <p:sldId id="282" r:id="rId26"/>
    <p:sldId id="288" r:id="rId27"/>
    <p:sldId id="290" r:id="rId28"/>
    <p:sldId id="289" r:id="rId29"/>
  </p:sldIdLst>
  <p:sldSz cx="10693400" cy="7561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2" autoAdjust="0"/>
    <p:restoredTop sz="94660"/>
  </p:normalViewPr>
  <p:slideViewPr>
    <p:cSldViewPr snapToGrid="0">
      <p:cViewPr varScale="1">
        <p:scale>
          <a:sx n="60" d="100"/>
          <a:sy n="60" d="100"/>
        </p:scale>
        <p:origin x="1180" y="32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9335"/>
            <a:ext cx="10693400" cy="7570598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1823" y="2651110"/>
            <a:ext cx="6812250" cy="1815124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1823" y="4466232"/>
            <a:ext cx="6812250" cy="120938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70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9" y="672112"/>
            <a:ext cx="7539994" cy="3752627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28824"/>
            <a:ext cx="7539994" cy="1732058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6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58" y="672112"/>
            <a:ext cx="7099230" cy="3332557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8218" y="4004669"/>
            <a:ext cx="6336510" cy="42007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28824"/>
            <a:ext cx="7539994" cy="1732058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75265" y="871428"/>
            <a:ext cx="534670" cy="64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99912" y="3182562"/>
            <a:ext cx="534670" cy="64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8972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9" y="2130106"/>
            <a:ext cx="7539994" cy="2861615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91722"/>
            <a:ext cx="7539994" cy="166916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88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58" y="672112"/>
            <a:ext cx="7099230" cy="3332557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94077" y="4424739"/>
            <a:ext cx="7539995" cy="56698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91722"/>
            <a:ext cx="7539994" cy="166916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75265" y="871428"/>
            <a:ext cx="534670" cy="64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99912" y="3182562"/>
            <a:ext cx="534670" cy="64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0887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503" y="672112"/>
            <a:ext cx="7532570" cy="3332557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94077" y="4424739"/>
            <a:ext cx="7539995" cy="56698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91722"/>
            <a:ext cx="7539994" cy="166916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391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669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88314" y="672112"/>
            <a:ext cx="1144368" cy="578996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079" y="672112"/>
            <a:ext cx="6192340" cy="57899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4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10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9" y="2977832"/>
            <a:ext cx="7539994" cy="201389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9" y="4991721"/>
            <a:ext cx="7539994" cy="948631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99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79" y="2382150"/>
            <a:ext cx="3669747" cy="42787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4328" y="2382150"/>
            <a:ext cx="3669746" cy="42787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2685" y="2382584"/>
            <a:ext cx="3671140" cy="635356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2685" y="3017940"/>
            <a:ext cx="3671140" cy="364294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62936" y="2382584"/>
            <a:ext cx="3671136" cy="635356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62937" y="3017940"/>
            <a:ext cx="3671135" cy="364294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572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8" y="672112"/>
            <a:ext cx="7539994" cy="145624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845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53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8" y="1652280"/>
            <a:ext cx="3380742" cy="1409568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321" y="567728"/>
            <a:ext cx="3958752" cy="609315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078" y="3061848"/>
            <a:ext cx="3380742" cy="284947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35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79" y="5292884"/>
            <a:ext cx="7539993" cy="62485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078" y="672112"/>
            <a:ext cx="7539994" cy="424008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079" y="5917739"/>
            <a:ext cx="7539993" cy="74314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43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9335"/>
            <a:ext cx="10693400" cy="757059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78" y="672112"/>
            <a:ext cx="7539994" cy="14562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78" y="2382150"/>
            <a:ext cx="7539994" cy="4278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19503" y="6660882"/>
            <a:ext cx="799846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E88B4-3AC4-4D2A-BC77-8A0461B80EB7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078" y="6660882"/>
            <a:ext cx="5523531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34728" y="6660882"/>
            <a:ext cx="599345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A1FA1B7-7903-4F10-B9AD-BBE6F67CC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0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5%D1%80%D0%B1_%D0%97%D0%B0%D0%B8%D0%BD%D1%81%D0%BA%D0%B0" TargetMode="External"/><Relationship Id="rId2" Type="http://schemas.openxmlformats.org/officeDocument/2006/relationships/hyperlink" Target="https://zainsk.tatarstan.ru/geraldika.htm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vexillographia.ru/russia/subjects/towns/zainsk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1114" y="199637"/>
            <a:ext cx="7537133" cy="1961089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226040"/>
            <a:ext cx="9307285" cy="3986847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15000"/>
              </a:lnSpc>
            </a:pPr>
            <a:endParaRPr lang="ru-RU" dirty="0" smtClean="0">
              <a:solidFill>
                <a:srgbClr val="4F6228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1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Познавательно-речевой проект:</a:t>
            </a:r>
            <a:endParaRPr lang="ru-RU" sz="16000" dirty="0">
              <a:solidFill>
                <a:srgbClr val="4F6228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16000" dirty="0" smtClean="0">
                <a:solidFill>
                  <a:srgbClr val="4F622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6000" b="1" dirty="0">
                <a:solidFill>
                  <a:srgbClr val="4F622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Символика моей малой </a:t>
            </a:r>
            <a:r>
              <a:rPr lang="ru-RU" sz="16000" b="1" dirty="0" smtClean="0">
                <a:solidFill>
                  <a:srgbClr val="4F622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Родины</a:t>
            </a:r>
            <a:r>
              <a:rPr lang="ru-RU" sz="16000" dirty="0" smtClean="0">
                <a:solidFill>
                  <a:srgbClr val="4F622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9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</a:t>
            </a:r>
          </a:p>
          <a:p>
            <a:pPr algn="ctr">
              <a:lnSpc>
                <a:spcPct val="115000"/>
              </a:lnSpc>
            </a:pPr>
            <a:r>
              <a:rPr lang="ru-RU" sz="98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algn="ctr">
              <a:lnSpc>
                <a:spcPct val="115000"/>
              </a:lnSpc>
              <a:tabLst>
                <a:tab pos="3768725" algn="l"/>
              </a:tabLst>
            </a:pPr>
            <a:r>
              <a:rPr lang="ru-RU" sz="98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80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tabLst>
                <a:tab pos="3768725" algn="l"/>
              </a:tabLst>
            </a:pPr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8000" b="1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Гатина</a:t>
            </a:r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З. Р.</a:t>
            </a:r>
          </a:p>
          <a:p>
            <a:pPr algn="ctr">
              <a:lnSpc>
                <a:spcPct val="115000"/>
              </a:lnSpc>
              <a:tabLst>
                <a:tab pos="3768725" algn="l"/>
              </a:tabLst>
            </a:pPr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</a:p>
          <a:p>
            <a:pPr algn="ctr">
              <a:lnSpc>
                <a:spcPct val="115000"/>
              </a:lnSpc>
              <a:tabLst>
                <a:tab pos="3768725" algn="l"/>
              </a:tabLst>
            </a:pPr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 algn="ctr">
              <a:lnSpc>
                <a:spcPct val="115000"/>
              </a:lnSpc>
              <a:tabLst>
                <a:tab pos="3768725" algn="l"/>
              </a:tabLst>
            </a:pPr>
            <a:r>
              <a:rPr lang="ru-RU" sz="8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8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ru-RU" sz="8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800" dirty="0"/>
              <a:t> </a:t>
            </a:r>
          </a:p>
          <a:p>
            <a:endParaRPr lang="ru-RU" sz="9800" dirty="0"/>
          </a:p>
        </p:txBody>
      </p:sp>
    </p:spTree>
    <p:extLst>
      <p:ext uri="{BB962C8B-B14F-4D97-AF65-F5344CB8AC3E}">
        <p14:creationId xmlns:p14="http://schemas.microsoft.com/office/powerpoint/2010/main" val="329355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686258"/>
              </p:ext>
            </p:extLst>
          </p:nvPr>
        </p:nvGraphicFramePr>
        <p:xfrm>
          <a:off x="261258" y="152753"/>
          <a:ext cx="9078686" cy="73889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78686">
                  <a:extLst>
                    <a:ext uri="{9D8B030D-6E8A-4147-A177-3AD203B41FA5}">
                      <a16:colId xmlns:a16="http://schemas.microsoft.com/office/drawing/2014/main" xmlns="" val="2337399058"/>
                    </a:ext>
                  </a:extLst>
                </a:gridCol>
              </a:tblGrid>
              <a:tr h="68885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ru-RU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Герб </a:t>
                      </a: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города Заинска представляет собой геральдический щит в виде цветка тюльпана, олицетворяющего пробуждение весенней природы и символизирующего возрождение города.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Центральный образ герба </a:t>
                      </a:r>
                      <a:r>
                        <a:rPr lang="ru-RU" sz="1800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половина </a:t>
                      </a: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изображения крылатого барса на красном фоне (часть герба Татарстана).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Справа лист бумаги и гусиное перо на зелёно-красном фоне, означающие что в районе есть выдающиеся писатели, начиная с древности (</a:t>
                      </a:r>
                      <a:r>
                        <a:rPr lang="ru-RU" sz="18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</a:t>
                      </a: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Гали).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Внизу слева изображение </a:t>
                      </a:r>
                      <a:r>
                        <a:rPr lang="ru-RU" sz="18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томга</a:t>
                      </a: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знака </a:t>
                      </a:r>
                      <a:r>
                        <a:rPr lang="ru-RU" sz="18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древних тюркских народов на фоне зелёного цвета. Это означает, что город Заинск имеет древнюю историю. </a:t>
                      </a:r>
                      <a:endParaRPr lang="ru-RU" sz="1800" dirty="0" smtClean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Внизу справа изображена ГРЭС - одна из крупнейших станций России. Изображение рыбы символизирует богатство природы. </a:t>
                      </a: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Символические значения цветов:</a:t>
                      </a:r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                                       </a:t>
                      </a: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красный - зрелость, энергия, сила, жизнь, жизнеспособность района и г.Заинска; </a:t>
                      </a:r>
                      <a:b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зелёный - зелень весны, полей, возрождение всего живого;</a:t>
                      </a:r>
                      <a:b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белый - чистота помыслов, намерений; </a:t>
                      </a:r>
                      <a:b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голубой - богатство водными запасами".</a:t>
                      </a: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Авторская группа:</a:t>
                      </a:r>
                      <a:r>
                        <a:rPr lang="ru-RU" sz="3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Р.Г. Назипов, Р. </a:t>
                      </a:r>
                      <a:r>
                        <a:rPr lang="ru-RU" sz="1800" dirty="0" err="1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Шамсетдинов</a:t>
                      </a: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dirty="0" smtClean="0">
                          <a:solidFill>
                            <a:srgbClr val="0066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Утверждён в 1995 году.</a:t>
                      </a:r>
                      <a:endParaRPr lang="ru-RU" sz="1800" dirty="0" smtClean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147" marR="81147" marT="0" marB="0"/>
                </a:tc>
                <a:extLst>
                  <a:ext uri="{0D108BD9-81ED-4DB2-BD59-A6C34878D82A}">
                    <a16:rowId xmlns:a16="http://schemas.microsoft.com/office/drawing/2014/main" xmlns="" val="1645794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98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382" y="549910"/>
            <a:ext cx="7539994" cy="678222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</a:t>
            </a:r>
            <a:endParaRPr lang="ru-RU" sz="2800" b="1" dirty="0"/>
          </a:p>
        </p:txBody>
      </p:sp>
      <p:pic>
        <p:nvPicPr>
          <p:cNvPr id="3" name="Рисунок 2" descr="https://zainsk.tatarstan.ru/file/old/html/%D0%B3%D0%B5%D1%80%D0%B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5" y="2230191"/>
            <a:ext cx="4441372" cy="5101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19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557" y="263898"/>
            <a:ext cx="8572499" cy="6629471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Описание:                                                                                                                                                     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четверочастном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червленом и зеленом поле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золотое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пламенеющее солнце (без изображения лица), c лучами, показанными лишь в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червлени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отвлеченными от диска; в зелени же солнце сопровождено: в верхней четверти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особой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золотой фигурой (тамгой), образованной тремя гонтами в столб, соединёнными вверху бруском, с двумя скругленными углами вверху, причем боковые гонты внизу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гаммированны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стороны, средний же раздвоен; а в нижней четверти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серебряным 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свитком и поверх него таким же пером, положенным в левую перевязь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Обоснование символики:</a:t>
            </a:r>
            <a:r>
              <a:rPr lang="ru-RU" sz="2700" b="1" dirty="0" smtClean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Герб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 языком символов и аллегорий отражает природные, экономические и историко-культурные особенности края.                                                     </a:t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Центральная фигура щита - солнце (образ света, энергии, тепла) символизирует развитый энергетический комплекс района,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cтремление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прогрессу и процветанию.                                                                                               </a:t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Свиток и гусиное перо олицетворяют богатые традиции духовной культуры района, славящегося именами знаменитых писателей, поэтов, просветителей, деятелей науки, образования и искусства. </a:t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Древний тюркский знак  - тамга,  представляет собой обобщенный символ преемственности поколений, исторической памяти, патриотизма, заботы об историко-культурном наследии края.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45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3" y="350378"/>
            <a:ext cx="8161867" cy="6507268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Наложенные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солнце зеленые части обозначают природное богатство района, развитое сельскохозяйственное производство.                                 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Цветовое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герба (красный, зеленый) символически отражает многонациональный и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поликонфессиональный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 жителей района.               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Золото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символ урожая, богатства, стабильности, уважения и интеллекта.                    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Серебро – чистота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родниковой воды, совершенство, благородство, взаимопонимание.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Зелёный цвет – символ природы, здоровья и жизненного роста, надежды.                                             </a:t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Красный цвет – символ мужества, силы и красоты, праздника.</a:t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Авторская группа:                          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герба произведена Геральдическим советом при Президенте Республики Татарстан совместно с Союзом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геральдистов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России в составе: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Рамиль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Хайрутдинов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(Казань),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Радик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Салихов (Казань),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Ильнур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Миннуллин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(Казань), Константин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Мочёнов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(Химки), Оксана Афанасьева (Москва), Вячеслав Мишин (Химки), при участии Рината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Фардиева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(Заинск),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Гамира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Тазетдинова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(Заинск), Марселя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Хузина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(Заинск).                                                                                                                </a:t>
            </a:r>
            <a:endParaRPr lang="ru-RU" sz="2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70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72112"/>
            <a:ext cx="7539994" cy="66905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800" b="1" dirty="0"/>
          </a:p>
        </p:txBody>
      </p:sp>
      <p:pic>
        <p:nvPicPr>
          <p:cNvPr id="3" name="Рисунок 2" descr="https://zainsk.tatarstan.ru/file/old/html/%D1%84%D0%BB%D0%B0%D0%B32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82" y="2306567"/>
            <a:ext cx="5844916" cy="4765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478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243" y="219145"/>
            <a:ext cx="8425543" cy="629341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sz="2400" b="1" dirty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Прямоугольное полотнище с отношением ширины к длине 2:3, разделенное в виде креста на четыре равные части: 2 красные и 2 зеленые попеременно. Зеленая часть у древка несет белое изображение свитка с пером, другая зеленая часть - желтое изображение тамги, на скрещении - желтый диск солнца, лучи которого показаны лишь на красных частях полотнища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                    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Обоснование символики:</a:t>
            </a:r>
            <a:r>
              <a:rPr lang="ru-RU" sz="2400" b="1" dirty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Флаг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 разработан на основе герба района, который языком символов и аллегорий отражает природные, экономические и историко-культурные особенности края.</a:t>
            </a:r>
            <a:r>
              <a:rPr lang="ru-RU" sz="2000" dirty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Цветовое решение флага с использованием красного и зеленого цветов символически отражает многонациональный и </a:t>
            </a:r>
            <a:r>
              <a:rPr lang="ru-RU" sz="20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поликонфессиональный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 жителей района.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Желтый цвет (золото) – символ урожая, богатства, стабильности, уважения и интеллекта.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Белый (серебро) – чистота родниковой воды, совершенство, благородство, взаимопонимание.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Зелёный цвет – символ природы, здоровья и жизненного роста, надежды.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Красный цвет – символ мужества, силы и красоты, праздника.</a:t>
            </a:r>
            <a:r>
              <a:rPr lang="ru-RU" sz="2000" dirty="0" smtClean="0">
                <a:solidFill>
                  <a:srgbClr val="00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ru-RU" sz="2000" dirty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72112"/>
            <a:ext cx="7539994" cy="6614196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Авторская группа:</a:t>
            </a:r>
            <a:r>
              <a:rPr lang="ru-RU" sz="2400" b="1" dirty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3C405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флага произведена Геральдическим советом при Президенте Республики Татарстан совместно с Союзом </a:t>
            </a: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геральдистов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России в составе: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Рамиль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Хайрутдинов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(Казань), Радик Салихов (Казань), </a:t>
            </a: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Ильнур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Миннуллин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(Казань), Константин </a:t>
            </a:r>
            <a:r>
              <a:rPr lang="ru-RU" sz="1800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Мочёнов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(Химки), Оксана Афанасьева (Москва), Вячеслав Мишин (Химки)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2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488809"/>
            <a:ext cx="7539994" cy="189334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ООД (художественно- эстетическое развитие)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Рисование « Герб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08" y="2963246"/>
            <a:ext cx="3122958" cy="412448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79" y="2963246"/>
            <a:ext cx="3013594" cy="4124484"/>
          </a:xfrm>
        </p:spPr>
      </p:pic>
    </p:spTree>
    <p:extLst>
      <p:ext uri="{BB962C8B-B14F-4D97-AF65-F5344CB8AC3E}">
        <p14:creationId xmlns:p14="http://schemas.microsoft.com/office/powerpoint/2010/main" val="384488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29" y="901401"/>
            <a:ext cx="3813703" cy="597199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52" y="901401"/>
            <a:ext cx="3918061" cy="5971998"/>
          </a:xfrm>
        </p:spPr>
      </p:pic>
    </p:spTree>
    <p:extLst>
      <p:ext uri="{BB962C8B-B14F-4D97-AF65-F5344CB8AC3E}">
        <p14:creationId xmlns:p14="http://schemas.microsoft.com/office/powerpoint/2010/main" val="37946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305506"/>
            <a:ext cx="7539994" cy="207664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ООД (художественно- эстетическое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развитие) Аппликация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«Флаг города Заинск»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43" y="2710543"/>
            <a:ext cx="4156729" cy="419436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135" y="2743201"/>
            <a:ext cx="2746947" cy="4161704"/>
          </a:xfrm>
        </p:spPr>
      </p:pic>
    </p:spTree>
    <p:extLst>
      <p:ext uri="{BB962C8B-B14F-4D97-AF65-F5344CB8AC3E}">
        <p14:creationId xmlns:p14="http://schemas.microsoft.com/office/powerpoint/2010/main" val="202801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778" y="280226"/>
            <a:ext cx="8043736" cy="633780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проекта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ТИП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ПРОЕКТА: познавательно-речевой.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КОЛИЧЕСТВУ УЧАСТНИКОВ: групповой.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ПРОДОЛЖИТЕЛЬНОСТИ: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краткосрочный.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УЧАСТНИКИ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воспитанники  старшей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ВОЗРАСТ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5-6 лет.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  <a:r>
              <a:rPr lang="ru-RU" sz="2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Подготовительная часть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 Введение 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1.2. Обоснование выбора темы, актуальность темы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Основная часть работы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2.1. Символы моей малой Родины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2.2. Занятия, дидактические игры</a:t>
            </a:r>
            <a: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Заключение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ООД (развитие речи)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«Символика моей малой Родины»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1" y="2382150"/>
            <a:ext cx="3886200" cy="45222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937" y="2382151"/>
            <a:ext cx="3928949" cy="4522275"/>
          </a:xfrm>
        </p:spPr>
      </p:pic>
    </p:spTree>
    <p:extLst>
      <p:ext uri="{BB962C8B-B14F-4D97-AF65-F5344CB8AC3E}">
        <p14:creationId xmlns:p14="http://schemas.microsoft.com/office/powerpoint/2010/main" val="774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94315"/>
            <a:ext cx="4034836" cy="38951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001" y="2657898"/>
            <a:ext cx="4043370" cy="3956297"/>
          </a:xfrm>
        </p:spPr>
      </p:pic>
    </p:spTree>
    <p:extLst>
      <p:ext uri="{BB962C8B-B14F-4D97-AF65-F5344CB8AC3E}">
        <p14:creationId xmlns:p14="http://schemas.microsoft.com/office/powerpoint/2010/main" val="40681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 «Найди герб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Заинского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86" y="2382149"/>
            <a:ext cx="3610923" cy="447645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272" y="2382149"/>
            <a:ext cx="3657942" cy="4476452"/>
          </a:xfrm>
        </p:spPr>
      </p:pic>
    </p:spTree>
    <p:extLst>
      <p:ext uri="{BB962C8B-B14F-4D97-AF65-F5344CB8AC3E}">
        <p14:creationId xmlns:p14="http://schemas.microsoft.com/office/powerpoint/2010/main" val="26389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 «Найди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флаг города Заинск»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44" y="2382149"/>
            <a:ext cx="3483334" cy="447645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340" y="2398478"/>
            <a:ext cx="3845531" cy="4476452"/>
          </a:xfrm>
        </p:spPr>
      </p:pic>
    </p:spTree>
    <p:extLst>
      <p:ext uri="{BB962C8B-B14F-4D97-AF65-F5344CB8AC3E}">
        <p14:creationId xmlns:p14="http://schemas.microsoft.com/office/powerpoint/2010/main" val="296753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Дидактическая игра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«Собери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герб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Заинского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района»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43" y="2382151"/>
            <a:ext cx="3451938" cy="427873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486" y="2382149"/>
            <a:ext cx="3050049" cy="4279464"/>
          </a:xfrm>
        </p:spPr>
      </p:pic>
    </p:spTree>
    <p:extLst>
      <p:ext uri="{BB962C8B-B14F-4D97-AF65-F5344CB8AC3E}">
        <p14:creationId xmlns:p14="http://schemas.microsoft.com/office/powerpoint/2010/main" val="37885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1" y="1251521"/>
            <a:ext cx="3371086" cy="39868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079" y="2379784"/>
            <a:ext cx="4259064" cy="4232843"/>
          </a:xfrm>
        </p:spPr>
      </p:pic>
    </p:spTree>
    <p:extLst>
      <p:ext uri="{BB962C8B-B14F-4D97-AF65-F5344CB8AC3E}">
        <p14:creationId xmlns:p14="http://schemas.microsoft.com/office/powerpoint/2010/main" val="38826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3" y="2382148"/>
            <a:ext cx="3262325" cy="42794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605" y="2382149"/>
            <a:ext cx="3367066" cy="4279464"/>
          </a:xfrm>
        </p:spPr>
      </p:pic>
    </p:spTree>
    <p:extLst>
      <p:ext uri="{BB962C8B-B14F-4D97-AF65-F5344CB8AC3E}">
        <p14:creationId xmlns:p14="http://schemas.microsoft.com/office/powerpoint/2010/main" val="409846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88440"/>
            <a:ext cx="7539994" cy="656837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нают</a:t>
            </a: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символику </a:t>
            </a: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Заинск и </a:t>
            </a:r>
            <a:r>
              <a:rPr lang="ru-RU" altLang="ru-RU" sz="2000" kern="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района;</a:t>
            </a:r>
            <a:b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</a:t>
            </a:r>
            <a: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символические значения цветов герба и флага, изображений на гербе города Заинск и </a:t>
            </a:r>
            <a:r>
              <a:rPr lang="ru-RU" sz="2000" kern="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района;</a:t>
            </a:r>
            <a:b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проявляют </a:t>
            </a: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символике города</a:t>
            </a:r>
            <a:b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 </a:t>
            </a: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впечатления в продуктивной деятельности;</a:t>
            </a:r>
            <a:b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 детей </a:t>
            </a:r>
            <a:r>
              <a:rPr lang="ru-RU" altLang="ru-RU" sz="2000" kern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сформировано чувство гордости за свой </a:t>
            </a:r>
            <a:r>
              <a:rPr lang="ru-RU" altLang="ru-RU" sz="2000" kern="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город, </a:t>
            </a: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уважение </a:t>
            </a: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флагу, гербу  малой родины.</a:t>
            </a:r>
            <a:r>
              <a:rPr lang="ru-RU" sz="24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2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7" y="672112"/>
            <a:ext cx="7733493" cy="6323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Методическое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проектной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Геральдика 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r>
              <a:rPr lang="ru-RU" sz="2400" b="1" u="sng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zainsk.tatarstan.ru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города Заинск </a:t>
            </a:r>
            <a:r>
              <a:rPr lang="ru-RU" sz="2400" b="1" u="sng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ru.wikipedia.org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</a:t>
            </a:r>
            <a:r>
              <a:rPr lang="ru-RU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Заинского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b="1" u="sng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vexillographia.ru</a:t>
            </a:r>
            <a: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«Путешествие по Республике Татарстан»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29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7" y="213855"/>
            <a:ext cx="8109052" cy="71335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Введение</a:t>
            </a:r>
            <a: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народ создает и почитает собственную национально- государственную символику. Единство всякой культуры покоится на общем языке ее символов. Символы серьезно воздействуют на людей. 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Каждое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государство стремится иметь свой образ, свой символ. Государственными символами являются герб, флаг и гимн страны. Государственная символика – это те образы, которые дают наглядное и наиболее доступное представление о стране, как для самих граждан, так и для других народов и стран.</a:t>
            </a:r>
            <a:b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18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Заинский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 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«малая родина», потому что мы здесь родились и живем. «Малая родина» в нашем понимании – это, в первую очередь, дом, наша семья, улица, ближайшая территория: двор, игровая площадка, лес, река - всё-то, что окружает нас и самым непосредственным образом влияет на нашу жизнь. И нашей «малой 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родины» есть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своя символика.</a:t>
            </a:r>
            <a:b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rgbClr val="0066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9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441075"/>
            <a:ext cx="7539994" cy="712018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Обоснование выбора темы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любит свою «малую родину». В старину говорили: «Глупа та птица, которой свое гнездо не мило». И нам нужно научиться любить свой родной район. А для этого, прежде всего, надо хорошо знать его. 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Каждый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населенный пункт имеет свои отличительные знаки (или символику).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Заинский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район, не является  исключением. Наш район  тоже имеет свою собственную символику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герб и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флаг. 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 </a:t>
            </a:r>
            <a:r>
              <a:rPr lang="ru-RU" sz="18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должны знать, уважать историю символов и гордиться ими. Это образ края, где ты живёшь.</a:t>
            </a:r>
            <a:r>
              <a:rPr lang="ru-RU" sz="1800" b="1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ru-RU" sz="27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ru-RU" sz="27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40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049" y="244405"/>
            <a:ext cx="7539994" cy="731685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гербом и флагом города Заинск и </a:t>
            </a:r>
            <a:r>
              <a:rPr lang="ru-RU" sz="2000" dirty="0" err="1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Заинского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района. 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spc="-5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</a:t>
            </a:r>
            <a:r>
              <a:rPr lang="ru-RU" sz="2000" b="1" i="1" spc="-5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Закрепить элементарные представления о происхождении и символическом значении изображений на гербе Города Заинск и </a:t>
            </a:r>
            <a:r>
              <a:rPr lang="ru-RU" sz="2000" spc="-45" dirty="0" err="1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Заинского</a:t>
            </a: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</a:t>
            </a: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Закрепить знания о значении флага и герба в современной жизни</a:t>
            </a: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spc="-45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Коррекционно</a:t>
            </a:r>
            <a:r>
              <a:rPr lang="ru-RU" sz="2000" b="1" i="1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–развивающие: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Развивать </a:t>
            </a: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коммуникативную функцию речи</a:t>
            </a:r>
            <a: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Развивать </a:t>
            </a: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любознательность </a:t>
            </a:r>
            <a: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детей.</a:t>
            </a:r>
            <a:br>
              <a:rPr lang="ru-RU" sz="2000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spc="-40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</a:t>
            </a:r>
            <a:r>
              <a:rPr lang="ru-RU" sz="2000" b="1" i="1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45" dirty="0" smtClean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sz="2000" spc="-45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патриотические чувства — любовь к Родине, уважение к </a:t>
            </a:r>
            <a:r>
              <a:rPr lang="ru-RU" sz="2000" spc="-4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флагу, гербу  малой родины.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5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72111"/>
            <a:ext cx="7539994" cy="5468551"/>
          </a:xfrm>
        </p:spPr>
        <p:txBody>
          <a:bodyPr>
            <a:normAutofit fontScale="90000"/>
          </a:bodyPr>
          <a:lstStyle/>
          <a:p>
            <a:pPr lvl="0" defTabSz="914400" fontAlgn="base">
              <a:spcBef>
                <a:spcPts val="0"/>
              </a:spcBef>
            </a:pPr>
            <a:r>
              <a:rPr lang="ru-RU" alt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</a:t>
            </a:r>
            <a:r>
              <a:rPr lang="ru-RU" altLang="ru-RU" sz="27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Этапы проекта</a:t>
            </a:r>
            <a:r>
              <a:rPr lang="ru-RU" altLang="ru-RU" sz="24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400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400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Подготовительный:</a:t>
            </a:r>
            <a:r>
              <a:rPr lang="ru-RU" altLang="ru-RU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7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700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Определить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актуальные знания детей;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Вызвать интерес к поставленной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задачи. </a:t>
            </a:r>
            <a: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7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7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Основной:</a:t>
            </a:r>
            <a:r>
              <a:rPr lang="ru-RU" altLang="ru-RU" sz="2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Поиск ответов на поставленные вопросы разными способами, через практическую деятельность детей.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Реализация плана совместных мероприятий, через интеграцию разных видов детской деятельности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Заключительный:</a:t>
            </a:r>
            <a:r>
              <a:rPr lang="ru-RU" altLang="ru-RU" sz="27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7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Обобщение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результатов </a:t>
            </a:r>
            <a:r>
              <a:rPr lang="ru-RU" sz="200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работы, </a:t>
            </a:r>
            <a: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их анализ, закрепление полученных знаний, формулировка выводов. </a:t>
            </a:r>
            <a:br>
              <a:rPr lang="ru-RU" sz="200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7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7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72112"/>
            <a:ext cx="7539994" cy="633924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75853"/>
              </p:ext>
            </p:extLst>
          </p:nvPr>
        </p:nvGraphicFramePr>
        <p:xfrm>
          <a:off x="594079" y="882277"/>
          <a:ext cx="9627607" cy="6023867"/>
        </p:xfrm>
        <a:graphic>
          <a:graphicData uri="http://schemas.openxmlformats.org/drawingml/2006/table">
            <a:tbl>
              <a:tblPr firstRow="1" firstCol="1" bandRow="1"/>
              <a:tblGrid>
                <a:gridCol w="2214435">
                  <a:extLst>
                    <a:ext uri="{9D8B030D-6E8A-4147-A177-3AD203B41FA5}">
                      <a16:colId xmlns:a16="http://schemas.microsoft.com/office/drawing/2014/main" xmlns="" val="2761767566"/>
                    </a:ext>
                  </a:extLst>
                </a:gridCol>
                <a:gridCol w="1763486">
                  <a:extLst>
                    <a:ext uri="{9D8B030D-6E8A-4147-A177-3AD203B41FA5}">
                      <a16:colId xmlns:a16="http://schemas.microsoft.com/office/drawing/2014/main" xmlns="" val="2077856146"/>
                    </a:ext>
                  </a:extLst>
                </a:gridCol>
                <a:gridCol w="3327508">
                  <a:extLst>
                    <a:ext uri="{9D8B030D-6E8A-4147-A177-3AD203B41FA5}">
                      <a16:colId xmlns:a16="http://schemas.microsoft.com/office/drawing/2014/main" xmlns="" val="563594381"/>
                    </a:ext>
                  </a:extLst>
                </a:gridCol>
                <a:gridCol w="2322178">
                  <a:extLst>
                    <a:ext uri="{9D8B030D-6E8A-4147-A177-3AD203B41FA5}">
                      <a16:colId xmlns:a16="http://schemas.microsoft.com/office/drawing/2014/main" xmlns="" val="315088168"/>
                    </a:ext>
                  </a:extLst>
                </a:gridCol>
              </a:tblGrid>
              <a:tr h="2579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 проекта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деятельности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1211002"/>
                  </a:ext>
                </a:extLst>
              </a:tr>
              <a:tr h="7864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Подготовительный:</a:t>
                      </a:r>
                      <a:endParaRPr lang="ru-RU" sz="1600" b="1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Беседа с детьми и родителями; сбор информации; подбор методической литературы.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1869311"/>
                  </a:ext>
                </a:extLst>
              </a:tr>
              <a:tr h="773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Основной:</a:t>
                      </a:r>
                      <a:endParaRPr lang="ru-RU" sz="1600" b="1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ООД</a:t>
                      </a: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Развитие речи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«Символика моей малой Родины»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93027933"/>
                  </a:ext>
                </a:extLst>
              </a:tr>
              <a:tr h="1092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ООД «Художественно-эстетическое развитие» Рисование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«Герб Заинского района»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7643473"/>
                  </a:ext>
                </a:extLst>
              </a:tr>
              <a:tr h="10319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ООД «Художественно-эстетическое развитие» Аппликация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«Флаг города Заинск»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9158571"/>
                  </a:ext>
                </a:extLst>
              </a:tr>
              <a:tr h="1202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Дидактические игры: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«Найди герб </a:t>
                      </a:r>
                      <a:r>
                        <a:rPr lang="ru-RU" sz="16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Заинского</a:t>
                      </a: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района»;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«Найди флаг города Заинск»;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«Собери герб </a:t>
                      </a:r>
                      <a:r>
                        <a:rPr lang="ru-RU" sz="16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Заинского</a:t>
                      </a: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4082298"/>
                  </a:ext>
                </a:extLst>
              </a:tr>
              <a:tr h="5159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Заключительный:</a:t>
                      </a:r>
                      <a:endParaRPr lang="ru-RU" sz="1600" b="1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Выставка рисунков и аппликации.</a:t>
                      </a: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36" marR="343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28368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58540" y="359229"/>
            <a:ext cx="4155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План </a:t>
            </a:r>
            <a:r>
              <a:rPr lang="ru-RU" sz="2400" b="1" dirty="0">
                <a:solidFill>
                  <a:srgbClr val="FF0000"/>
                </a:solidFill>
              </a:rPr>
              <a:t>реализации проекта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6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78" y="672111"/>
            <a:ext cx="7539994" cy="6400343"/>
          </a:xfrm>
        </p:spPr>
        <p:txBody>
          <a:bodyPr>
            <a:norm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Ожидаемые </a:t>
            </a:r>
            <a:r>
              <a:rPr lang="ru-RU" alt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</a:t>
            </a:r>
            <a:r>
              <a:rPr lang="ru-RU" altLang="ru-RU" sz="40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ходе реализации проекта дети</a:t>
            </a: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b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познакомятся </a:t>
            </a: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символикой города Заинск и </a:t>
            </a:r>
            <a:r>
              <a:rPr lang="ru-RU" altLang="ru-RU" sz="1800" kern="0" dirty="0" err="1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Заинского</a:t>
            </a: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района;</a:t>
            </a:r>
            <a:b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б</a:t>
            </a:r>
            <a:r>
              <a:rPr 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удут </a:t>
            </a:r>
            <a:r>
              <a:rPr 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знать символические значения цветов герба и флага, изображений на гербе города </a:t>
            </a:r>
            <a:r>
              <a:rPr 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Заинск </a:t>
            </a:r>
            <a:r>
              <a:rPr 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1800" kern="0" dirty="0" err="1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Заинского</a:t>
            </a:r>
            <a:r>
              <a:rPr 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района;</a:t>
            </a:r>
            <a:br>
              <a:rPr 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начнут </a:t>
            </a: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проявлять интерес к символике города</a:t>
            </a:r>
            <a:b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отражать </a:t>
            </a: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свои впечатления в продуктивной деятельности;</a:t>
            </a:r>
            <a:b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kern="0" dirty="0" smtClean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у </a:t>
            </a:r>
            <a:r>
              <a:rPr lang="ru-RU" altLang="ru-RU" sz="1800" kern="0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детей должно быть сформировано чувство гордости за свой город.</a:t>
            </a:r>
            <a:r>
              <a:rPr lang="ru-RU" altLang="ru-RU" sz="1800" kern="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kern="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734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594" y="580460"/>
            <a:ext cx="7539994" cy="6232314"/>
          </a:xfrm>
        </p:spPr>
        <p:txBody>
          <a:bodyPr/>
          <a:lstStyle/>
          <a:p>
            <a:pPr algn="ctr"/>
            <a:r>
              <a:rPr lang="ru-RU" b="1" dirty="0" smtClean="0"/>
              <a:t>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города Заинск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images.vector-images.com/16/g1874_zainsk_city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786" y="1527528"/>
            <a:ext cx="4581472" cy="5544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653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404</TotalTime>
  <Words>351</Words>
  <Application>Microsoft Office PowerPoint</Application>
  <PresentationFormat>Произвольный</PresentationFormat>
  <Paragraphs>71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Паспорт проекта: • ТИП ПРОЕКТА: познавательно-речевой. • ПО КОЛИЧЕСТВУ УЧАСТНИКОВ: групповой. • ПО ПРОДОЛЖИТЕЛЬНОСТИ: краткосрочный. • УЧАСТНИКИ: воспитанники  старшей группы. • ВОЗРАСТ: 5-6 лет. Содержание: I. Подготовительная часть 1.1 Введение  1.2. Обоснование выбора темы, актуальность темы II. Основная часть работы 2.1. Символы моей малой Родины 2.2. Занятия, дидактические игры III. Заключение   </vt:lpstr>
      <vt:lpstr>Введение  Каждый народ создает и почитает собственную национально- государственную символику. Единство всякой культуры покоится на общем языке ее символов. Символы серьезно воздействуют на людей. Каждое государство стремится иметь свой образ, свой символ. Государственными символами являются герб, флаг и гимн страны. Государственная символика – это те образы, которые дают наглядное и наиболее доступное представление о стране, как для самих граждан, так и для других народов и стран.  Заинский район – это наша «малая родина», потому что мы здесь родились и живем. «Малая родина» в нашем понимании – это, в первую очередь, дом, наша семья, улица, ближайшая территория: двор, игровая площадка, лес, река - всё-то, что окружает нас и самым непосредственным образом влияет на нашу жизнь. И нашей «малой родины» есть своя символика.  </vt:lpstr>
      <vt:lpstr>Обоснование выбора темы  Каждый человек любит свою «малую родину». В старину говорили: «Глупа та птица, которой свое гнездо не мило». И нам нужно научиться любить свой родной район. А для этого, прежде всего, надо хорошо знать его.   Каждый населенный пункт имеет свои отличительные знаки (или символику). Заинский район, не является  исключением. Наш район  тоже имеет свою собственную символику – герб и флаг.     Актуальность: дети должны знать, уважать историю символов и гордиться ими. Это образ края, где ты живёшь.      </vt:lpstr>
      <vt:lpstr>Цель проекта: Знакомство с гербом и флагом города Заинск и Заинского района.     Задачи проекта:  Образовательные: 1. Закрепить элементарные представления о происхождении и символическом значении изображений на гербе Города Заинск и Заинского района.  2. Закрепить знания о значении флага и герба в современной жизни.  Коррекционно –развивающие: 1. Развивать коммуникативную функцию речи.  2. Развивать любознательность детей.  Воспитательные: Воспитывать патриотические чувства — любовь к Родине, уважение к флагу, гербу  малой родины.   </vt:lpstr>
      <vt:lpstr>                                  Этапы проекта  Подготовительный:  Определить актуальные знания детей; Вызвать интерес к поставленной задачи.   Основной: Поиск ответов на поставленные вопросы разными способами, через практическую деятельность детей. Реализация плана совместных мероприятий, через интеграцию разных видов детской деятельности.  Заключительный: Обобщение результатов работы, их анализ, закрепление полученных знаний, формулировка выводов.   </vt:lpstr>
      <vt:lpstr>Презентация PowerPoint</vt:lpstr>
      <vt:lpstr>Ожидаемые результаты  В ходе реализации проекта дети:  - познакомятся с символикой города Заинск и Заинского района;  - будут знать символические значения цветов герба и флага, изображений на гербе города Заинск и Заинского района;  - начнут проявлять интерес к символике города отражать свои впечатления в продуктивной деятельности;  - у детей должно быть сформировано чувство гордости за свой город. </vt:lpstr>
      <vt:lpstr>      Герб города Заинск</vt:lpstr>
      <vt:lpstr>Презентация PowerPoint</vt:lpstr>
      <vt:lpstr>Герб  Заинского муниципального района</vt:lpstr>
      <vt:lpstr>Описание:                                                                                                                                                      В четверочастном червленом и зеленом поле – золотое пламенеющее солнце (без изображения лица), c лучами, показанными лишь в червлени и отвлеченными от диска; в зелени же солнце сопровождено: в верхней четверти – особой золотой фигурой (тамгой), образованной тремя гонтами в столб, соединёнными вверху бруском, с двумя скругленными углами вверху, причем боковые гонты внизу гаммированны в стороны, средний же раздвоен; а в нижней четверти – серебряным  свитком и поверх него таким же пером, положенным в левую перевязь.  Обоснование символики:                                                                                                                               Герб Заинского района языком символов и аллегорий отражает природные, экономические и историко-культурные особенности края.                                                       Центральная фигура щита - солнце (образ света, энергии, тепла) символизирует развитый энергетический комплекс района, cтремление к прогрессу и процветанию.                                                                                                 Свиток и гусиное перо олицетворяют богатые традиции духовной культуры района, славящегося именами знаменитых писателей, поэтов, просветителей, деятелей науки, образования и искусства.    Древний тюркский знак  - тамга,  представляет собой обобщенный символ преемственности поколений, исторической памяти, патриотизма, заботы об историко-культурном наследии края.  </vt:lpstr>
      <vt:lpstr>Наложенные на солнце зеленые части обозначают природное богатство района, развитое сельскохозяйственное производство.                                      Цветовое решение герба (красный, зеленый) символически отражает многонациональный и поликонфессиональный состав жителей района.                   Золото - символ урожая, богатства, стабильности, уважения и интеллекта.                        Серебро – чистота родниковой воды, совершенство, благородство, взаимопонимание.     Зелёный цвет – символ природы, здоровья и жизненного роста, надежды.                                               Красный цвет – символ мужества, силы и красоты, праздника.  Авторская группа:                                                                                                                                                  Разработка герба произведена Геральдическим советом при Президенте Республики Татарстан совместно с Союзом геральдистов России в составе: Рамиль Хайрутдинов (Казань), Радик Салихов (Казань), Ильнур Миннуллин (Казань), Константин Мочёнов (Химки), Оксана Афанасьева (Москва), Вячеслав Мишин (Химки), при участии Рината Фардиева (Заинск), Гамира Тазетдинова (Заинск), Марселя Хузина (Заинск).                                                                                                                </vt:lpstr>
      <vt:lpstr>Флаг  Заинского муниципального района</vt:lpstr>
      <vt:lpstr>Описание:                                                                                                                                      Прямоугольное полотнище с отношением ширины к длине 2:3, разделенное в виде креста на четыре равные части: 2 красные и 2 зеленые попеременно. Зеленая часть у древка несет белое изображение свитка с пером, другая зеленая часть - желтое изображение тамги, на скрещении - желтый диск солнца, лучи которого показаны лишь на красных частях полотнища.                                Обоснование символики:                                                                                                                        Флаг Заинского района разработан на основе герба района, который языком символов и аллегорий отражает природные, экономические и историко-культурные особенности края.      Цветовое решение флага с использованием красного и зеленого цветов символически отражает многонациональный и поликонфессиональный состав жителей района.  Желтый цвет (золото) – символ урожая, богатства, стабильности, уважения и интеллекта.  Белый (серебро) – чистота родниковой воды, совершенство, благородство, взаимопонимание.  Зелёный цвет – символ природы, здоровья и жизненного роста, надежды.  Красный цвет – символ мужества, силы и красоты, праздника.                                                                         </vt:lpstr>
      <vt:lpstr>Авторская группа:                                                                                                    Разработка флага произведена Геральдическим советом при Президенте Республики Татарстан совместно с Союзом геральдистов России в составе: Рамиль Хайрутдинов (Казань), Радик Салихов (Казань), Ильнур Миннуллин (Казань), Константин Мочёнов (Химки), Оксана Афанасьева (Москва), Вячеслав Мишин (Химки)   </vt:lpstr>
      <vt:lpstr>ООД (художественно- эстетическое развитие)  Рисование « Герб Заинского района»</vt:lpstr>
      <vt:lpstr>Презентация PowerPoint</vt:lpstr>
      <vt:lpstr>ООД (художественно- эстетическое развитие) Аппликация  «Флаг города Заинск»</vt:lpstr>
      <vt:lpstr>ООД (развитие речи) «Символика моей малой Родины»</vt:lpstr>
      <vt:lpstr>Презентация PowerPoint</vt:lpstr>
      <vt:lpstr>Дидактическая игра «Найди герб Заинского района»</vt:lpstr>
      <vt:lpstr>Дидактическая игра «Найди флаг города Заинск»</vt:lpstr>
      <vt:lpstr>Дидактическая игра «Собери герб Заинского района»</vt:lpstr>
      <vt:lpstr>Презентация PowerPoint</vt:lpstr>
      <vt:lpstr>Продукты проекта:</vt:lpstr>
      <vt:lpstr>Выводы: - Дети знают символику города Заинск и Заинского района;  - знают символические значения цветов герба и флага, изображений на гербе города Заинск и Заинского района;  - проявляют интерес к символике города отражают свои впечатления в продуктивной деятельности;  - у детей сформировано чувство гордости за свой город, уважение к флагу, гербу  малой родины.  </vt:lpstr>
      <vt:lpstr>       Методическое обеспечение проектной деятельности:   Геральдика района zainsk.tatarstan.ru Герб города Заинск ru.wikipedia.org Флаг Заинского района  vexillographia.ru Дидактическая игра «Путешествие по Республике Татарстан»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«Радуга» комбинированного вида                                                                         Заинского муниципального района Республики Татарстан </dc:title>
  <dc:creator>Admin</dc:creator>
  <cp:lastModifiedBy>ПК</cp:lastModifiedBy>
  <cp:revision>43</cp:revision>
  <dcterms:created xsi:type="dcterms:W3CDTF">2022-05-15T11:18:06Z</dcterms:created>
  <dcterms:modified xsi:type="dcterms:W3CDTF">2023-07-07T16:34:41Z</dcterms:modified>
</cp:coreProperties>
</file>