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5" r:id="rId3"/>
    <p:sldId id="256" r:id="rId4"/>
    <p:sldId id="257" r:id="rId5"/>
    <p:sldId id="262" r:id="rId6"/>
    <p:sldId id="260" r:id="rId7"/>
    <p:sldId id="258" r:id="rId8"/>
    <p:sldId id="261" r:id="rId9"/>
    <p:sldId id="263" r:id="rId10"/>
    <p:sldId id="274" r:id="rId11"/>
    <p:sldId id="266" r:id="rId12"/>
    <p:sldId id="267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92696"/>
            <a:ext cx="82089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4000" dirty="0" smtClean="0"/>
              <a:t>Урок литературного чтения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    </a:t>
            </a:r>
            <a:r>
              <a:rPr lang="ru-RU" sz="4000" dirty="0" err="1" smtClean="0"/>
              <a:t>Д.Н.Мамин</a:t>
            </a:r>
            <a:r>
              <a:rPr lang="ru-RU" sz="4000" dirty="0" smtClean="0"/>
              <a:t> </a:t>
            </a:r>
            <a:r>
              <a:rPr lang="ru-RU" sz="4000" dirty="0"/>
              <a:t>- Сибиряк</a:t>
            </a:r>
            <a:endParaRPr lang="ru-RU" sz="4000" dirty="0" smtClean="0"/>
          </a:p>
          <a:p>
            <a:r>
              <a:rPr lang="ru-RU" sz="4000" dirty="0" smtClean="0"/>
              <a:t>« </a:t>
            </a:r>
            <a:r>
              <a:rPr lang="ru-RU" sz="4000" dirty="0" smtClean="0"/>
              <a:t>Сказка про храброго зайца, длинные уши, короткий хвост, косые глаза»</a:t>
            </a:r>
          </a:p>
          <a:p>
            <a:endParaRPr lang="ru-RU" sz="4000" dirty="0" smtClean="0"/>
          </a:p>
          <a:p>
            <a:r>
              <a:rPr lang="ru-RU" sz="4000" dirty="0"/>
              <a:t> </a:t>
            </a:r>
            <a:r>
              <a:rPr lang="ru-RU" sz="4000" dirty="0" smtClean="0"/>
              <a:t>                     </a:t>
            </a:r>
            <a:r>
              <a:rPr lang="ru-RU" sz="2400" dirty="0" smtClean="0"/>
              <a:t>Выполнила : учитель начальных  </a:t>
            </a:r>
            <a:endParaRPr lang="ru-RU" sz="2400" dirty="0" smtClean="0"/>
          </a:p>
          <a:p>
            <a:r>
              <a:rPr lang="ru-RU" sz="4000" dirty="0" smtClean="0"/>
              <a:t>                       </a:t>
            </a:r>
            <a:r>
              <a:rPr lang="ru-RU" sz="2400" dirty="0" smtClean="0"/>
              <a:t>классов МБОУ БСОШ № 2</a:t>
            </a:r>
          </a:p>
          <a:p>
            <a:r>
              <a:rPr lang="ru-RU" sz="4000" dirty="0" smtClean="0"/>
              <a:t>                        </a:t>
            </a:r>
            <a:r>
              <a:rPr lang="ru-RU" sz="2400" dirty="0" smtClean="0"/>
              <a:t>Огурцова И.А.                                          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4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Хвастать</a:t>
            </a:r>
            <a:r>
              <a:rPr lang="ru-RU" sz="4800" dirty="0"/>
              <a:t> – желать прославиться чем-либо, врать, говорить неправду    особенно с </a:t>
            </a:r>
            <a:r>
              <a:rPr lang="ru-RU" sz="4800" dirty="0" err="1"/>
              <a:t>похвальбою</a:t>
            </a:r>
            <a:r>
              <a:rPr lang="ru-RU" sz="4800" dirty="0"/>
              <a:t>  о себе.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8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8720"/>
            <a:ext cx="903649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b="1" dirty="0" smtClean="0"/>
              <a:t>1. </a:t>
            </a:r>
            <a:r>
              <a:rPr lang="ru-RU" sz="5400" b="1" dirty="0" smtClean="0"/>
              <a:t>Волка </a:t>
            </a:r>
            <a:r>
              <a:rPr lang="ru-RU" sz="5400" b="1" dirty="0"/>
              <a:t>ноги кормят.</a:t>
            </a:r>
            <a:endParaRPr lang="ru-RU" sz="5400" dirty="0"/>
          </a:p>
          <a:p>
            <a:pPr fontAlgn="base"/>
            <a:r>
              <a:rPr lang="ru-RU" sz="5400" b="1" dirty="0" smtClean="0"/>
              <a:t>2. Заяц </a:t>
            </a:r>
            <a:r>
              <a:rPr lang="ru-RU" sz="5400" b="1" dirty="0"/>
              <a:t>от листа, а лягушка </a:t>
            </a:r>
            <a:r>
              <a:rPr lang="ru-RU" sz="5400" b="1" dirty="0" smtClean="0"/>
              <a:t>от </a:t>
            </a:r>
            <a:r>
              <a:rPr lang="ru-RU" sz="5400" b="1" dirty="0"/>
              <a:t>зайца </a:t>
            </a:r>
            <a:r>
              <a:rPr lang="ru-RU" sz="5400" b="1" dirty="0" smtClean="0"/>
              <a:t>бежит.</a:t>
            </a:r>
            <a:endParaRPr lang="ru-RU" sz="5400" dirty="0"/>
          </a:p>
          <a:p>
            <a:pPr fontAlgn="base"/>
            <a:r>
              <a:rPr lang="ru-RU" sz="5400" b="1" dirty="0" smtClean="0"/>
              <a:t>3. У </a:t>
            </a:r>
            <a:r>
              <a:rPr lang="ru-RU" sz="5400" b="1" dirty="0"/>
              <a:t>страха глаза велики, чего нет, то и </a:t>
            </a:r>
            <a:r>
              <a:rPr lang="ru-RU" sz="5400" b="1" dirty="0" smtClean="0"/>
              <a:t>видят.</a:t>
            </a:r>
            <a:endParaRPr lang="ru-RU" sz="54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987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Храбрый Заяц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6387" r="5865" b="4184"/>
          <a:stretch>
            <a:fillRect/>
          </a:stretch>
        </p:blipFill>
        <p:spPr bwMode="auto">
          <a:xfrm>
            <a:off x="5472113" y="2825750"/>
            <a:ext cx="36718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0" y="133350"/>
            <a:ext cx="2846388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504950"/>
            <a:ext cx="1517650" cy="445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Храбрый Заяц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6387" r="5865" b="4184"/>
          <a:stretch>
            <a:fillRect/>
          </a:stretch>
        </p:blipFill>
        <p:spPr bwMode="auto">
          <a:xfrm>
            <a:off x="5624513" y="2978150"/>
            <a:ext cx="36718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37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А27008376130834 (431x290, 165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1176338"/>
            <a:ext cx="7783512" cy="530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684213" y="404813"/>
            <a:ext cx="7040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Подбери строчки из сказки к иллюстрациям.</a:t>
            </a:r>
          </a:p>
        </p:txBody>
      </p:sp>
    </p:spTree>
    <p:extLst>
      <p:ext uri="{BB962C8B-B14F-4D97-AF65-F5344CB8AC3E}">
        <p14:creationId xmlns:p14="http://schemas.microsoft.com/office/powerpoint/2010/main" val="248754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Еленга\Desktop\119170035_A124747324269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956" y="0"/>
            <a:ext cx="92259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6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А97683987533673 (611x700, 512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"/>
            <a:ext cx="67687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05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284538"/>
            <a:ext cx="25923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349500"/>
            <a:ext cx="280828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3779838" y="1243013"/>
            <a:ext cx="2825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3300"/>
                </a:solidFill>
                <a:latin typeface="Times New Roman" pitchFamily="18" charset="0"/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144205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читайте, что это? Кашу кушай, а сказку слушай: Умом-разумом смекай, да на ум мотай. Назовите знакомые вам части речи, которые здесь встретились. Прочитайте, выделяя голосом имена существительны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2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sz="quarter" idx="13"/>
          </p:nvPr>
        </p:nvSpPr>
        <p:spPr>
          <a:xfrm>
            <a:off x="1428750" y="857250"/>
            <a:ext cx="6858000" cy="521493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altLang="ru-RU" sz="2800" b="1" dirty="0" smtClean="0"/>
          </a:p>
          <a:p>
            <a:pPr>
              <a:buFont typeface="Arial" charset="0"/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  </a:t>
            </a:r>
            <a:r>
              <a:rPr lang="ru-RU" altLang="ru-RU" sz="4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4400" b="1" u="sng" dirty="0" smtClean="0">
                <a:solidFill>
                  <a:srgbClr val="FF0000"/>
                </a:solidFill>
              </a:rPr>
              <a:t>Сказка</a:t>
            </a:r>
            <a:r>
              <a:rPr lang="ru-RU" altLang="ru-RU" sz="4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4400" b="1" dirty="0" smtClean="0"/>
              <a:t>– </a:t>
            </a:r>
            <a:r>
              <a:rPr lang="ru-RU" altLang="ru-RU" sz="4400" b="1" dirty="0" smtClean="0">
                <a:solidFill>
                  <a:srgbClr val="002060"/>
                </a:solidFill>
              </a:rPr>
              <a:t>фольклорное или литературное произведение с элементами вымысла и фантастики.</a:t>
            </a:r>
            <a:endParaRPr lang="ru-RU" altLang="ru-RU" sz="4400" dirty="0" smtClean="0">
              <a:solidFill>
                <a:srgbClr val="002060"/>
              </a:solidFill>
            </a:endParaRPr>
          </a:p>
          <a:p>
            <a:endParaRPr lang="ru-RU" alt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4721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4"/>
          <p:cNvSpPr>
            <a:spLocks noChangeArrowheads="1"/>
          </p:cNvSpPr>
          <p:nvPr/>
        </p:nvSpPr>
        <p:spPr bwMode="auto">
          <a:xfrm>
            <a:off x="2771775" y="1268413"/>
            <a:ext cx="3529013" cy="1943100"/>
          </a:xfrm>
          <a:prstGeom prst="ellipse">
            <a:avLst/>
          </a:prstGeom>
          <a:solidFill>
            <a:srgbClr val="10E0F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FF3300"/>
                </a:solidFill>
              </a:rPr>
              <a:t>СКАЗКИ</a:t>
            </a: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1042988" y="3716338"/>
            <a:ext cx="2808287" cy="1511300"/>
          </a:xfrm>
          <a:prstGeom prst="ellipse">
            <a:avLst/>
          </a:prstGeom>
          <a:solidFill>
            <a:srgbClr val="F6DB1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9900CC"/>
                </a:solidFill>
              </a:rPr>
              <a:t>Народные</a:t>
            </a: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5148263" y="3716338"/>
            <a:ext cx="2808287" cy="1511300"/>
          </a:xfrm>
          <a:prstGeom prst="ellipse">
            <a:avLst/>
          </a:prstGeom>
          <a:solidFill>
            <a:srgbClr val="F6DB1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9900CC"/>
                </a:solidFill>
              </a:rPr>
              <a:t>Литературные</a:t>
            </a:r>
          </a:p>
          <a:p>
            <a:pPr algn="ctr" eaLnBrk="1" hangingPunct="1"/>
            <a:r>
              <a:rPr lang="ru-RU" altLang="ru-RU" sz="2400" b="1">
                <a:solidFill>
                  <a:srgbClr val="9900CC"/>
                </a:solidFill>
              </a:rPr>
              <a:t> (авторские) </a:t>
            </a:r>
          </a:p>
        </p:txBody>
      </p:sp>
      <p:sp>
        <p:nvSpPr>
          <p:cNvPr id="3077" name="Line 11"/>
          <p:cNvSpPr>
            <a:spLocks noChangeShapeType="1"/>
          </p:cNvSpPr>
          <p:nvPr/>
        </p:nvSpPr>
        <p:spPr bwMode="auto">
          <a:xfrm flipH="1">
            <a:off x="2484438" y="3141663"/>
            <a:ext cx="1223962" cy="57626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8" name="Line 12"/>
          <p:cNvSpPr>
            <a:spLocks noChangeShapeType="1"/>
          </p:cNvSpPr>
          <p:nvPr/>
        </p:nvSpPr>
        <p:spPr bwMode="auto">
          <a:xfrm>
            <a:off x="5292725" y="3141663"/>
            <a:ext cx="1150938" cy="57467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4752528" cy="194421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Дмитрий </a:t>
            </a:r>
            <a:r>
              <a:rPr lang="ru-RU" sz="3600" b="1" dirty="0" err="1">
                <a:solidFill>
                  <a:schemeClr val="accent4">
                    <a:lumMod val="50000"/>
                  </a:schemeClr>
                </a:solidFill>
              </a:rPr>
              <a:t>Наркисович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Мамин - Сибиряк 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1852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- 1912</a:t>
            </a:r>
          </a:p>
        </p:txBody>
      </p:sp>
      <p:pic>
        <p:nvPicPr>
          <p:cNvPr id="5" name="Рисунок 4" descr="MA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00162"/>
            <a:ext cx="3762214" cy="494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5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2.wp.com/fsd.multiurok.ru/html/2017/11/28/s_5a1cc5d47384b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6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14563"/>
            <a:ext cx="4139952" cy="4214812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FF3300"/>
                </a:solidFill>
              </a:rPr>
              <a:t>« Сказка про храброго зайца- длинные уши, косые глаза, короткий хвост.»</a:t>
            </a:r>
            <a:r>
              <a:rPr lang="ru-RU" altLang="ru-RU" sz="4000" dirty="0" smtClean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0" y="571500"/>
            <a:ext cx="4857750" cy="14700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hlink"/>
                </a:solidFill>
                <a:latin typeface="Arial" charset="0"/>
              </a:rPr>
              <a:t>Д.Н.Мамин-Сибиряк</a:t>
            </a:r>
          </a:p>
        </p:txBody>
      </p:sp>
      <p:pic>
        <p:nvPicPr>
          <p:cNvPr id="1026" name="Picture 2" descr="https://avatars.mds.yandex.net/get-zen_doc/3557661/pub_60891aee8be53a3e6c12ac14_60891b5569f647401c8da2e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8" y="20243"/>
            <a:ext cx="493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82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639" y="129220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Словарная работа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9615" y="653951"/>
            <a:ext cx="7200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вспорх-нёт</a:t>
            </a:r>
            <a:r>
              <a:rPr lang="ru-RU" sz="2800" dirty="0"/>
              <a:t>  </a:t>
            </a:r>
            <a:r>
              <a:rPr lang="ru-RU" sz="2800" dirty="0" err="1"/>
              <a:t>пти-ца</a:t>
            </a:r>
            <a:r>
              <a:rPr lang="ru-RU" sz="2800" dirty="0"/>
              <a:t>  -  </a:t>
            </a:r>
            <a:r>
              <a:rPr lang="ru-RU" sz="2800" dirty="0" smtClean="0"/>
              <a:t>   </a:t>
            </a:r>
            <a:r>
              <a:rPr lang="ru-RU" sz="2800" b="1" dirty="0"/>
              <a:t>(взлетит)</a:t>
            </a:r>
            <a:endParaRPr lang="ru-RU" sz="2800" dirty="0"/>
          </a:p>
          <a:p>
            <a:r>
              <a:rPr lang="ru-RU" sz="2800" dirty="0"/>
              <a:t>у </a:t>
            </a:r>
            <a:r>
              <a:rPr lang="ru-RU" sz="2800" dirty="0" err="1"/>
              <a:t>зай</a:t>
            </a:r>
            <a:r>
              <a:rPr lang="ru-RU" sz="2800" dirty="0"/>
              <a:t>-</a:t>
            </a:r>
            <a:r>
              <a:rPr lang="ru-RU" sz="2800" dirty="0" err="1"/>
              <a:t>чи</a:t>
            </a:r>
            <a:r>
              <a:rPr lang="ru-RU" sz="2800" dirty="0"/>
              <a:t>-ка  </a:t>
            </a:r>
            <a:r>
              <a:rPr lang="ru-RU" sz="2800" dirty="0" err="1"/>
              <a:t>ду-ша</a:t>
            </a:r>
            <a:r>
              <a:rPr lang="ru-RU" sz="2800" dirty="0"/>
              <a:t>  в  пят-</a:t>
            </a:r>
            <a:r>
              <a:rPr lang="ru-RU" sz="2800" dirty="0" err="1"/>
              <a:t>ки</a:t>
            </a:r>
            <a:r>
              <a:rPr lang="ru-RU" sz="2800" dirty="0"/>
              <a:t>    -   </a:t>
            </a:r>
            <a:r>
              <a:rPr lang="ru-RU" sz="2800" dirty="0" smtClean="0"/>
              <a:t> </a:t>
            </a:r>
            <a:r>
              <a:rPr lang="ru-RU" sz="2800" b="1" dirty="0" smtClean="0"/>
              <a:t>(испугался</a:t>
            </a:r>
            <a:r>
              <a:rPr lang="ru-RU" sz="2800" b="1" dirty="0"/>
              <a:t>, насторожился)</a:t>
            </a:r>
            <a:endParaRPr lang="ru-RU" sz="2800" dirty="0"/>
          </a:p>
          <a:p>
            <a:r>
              <a:rPr lang="ru-RU" sz="2800" dirty="0"/>
              <a:t>при-</a:t>
            </a:r>
            <a:r>
              <a:rPr lang="ru-RU" sz="2800" dirty="0" err="1"/>
              <a:t>пле</a:t>
            </a:r>
            <a:r>
              <a:rPr lang="ru-RU" sz="2800" dirty="0"/>
              <a:t>-</a:t>
            </a:r>
            <a:r>
              <a:rPr lang="ru-RU" sz="2800" dirty="0" err="1"/>
              <a:t>лись</a:t>
            </a:r>
            <a:r>
              <a:rPr lang="ru-RU" sz="2800" dirty="0"/>
              <a:t>  ста-</a:t>
            </a:r>
            <a:r>
              <a:rPr lang="ru-RU" sz="2800" dirty="0" err="1"/>
              <a:t>ры</a:t>
            </a:r>
            <a:r>
              <a:rPr lang="ru-RU" sz="2800" dirty="0"/>
              <a:t> - е   </a:t>
            </a:r>
            <a:r>
              <a:rPr lang="ru-RU" sz="2800" dirty="0" err="1"/>
              <a:t>зай-чи</a:t>
            </a:r>
            <a:r>
              <a:rPr lang="ru-RU" sz="2800" dirty="0"/>
              <a:t> </a:t>
            </a:r>
            <a:r>
              <a:rPr lang="ru-RU" sz="2800"/>
              <a:t>– </a:t>
            </a:r>
            <a:r>
              <a:rPr lang="ru-RU" sz="2800" dirty="0" err="1"/>
              <a:t>х</a:t>
            </a:r>
            <a:r>
              <a:rPr lang="ru-RU" sz="2800" smtClean="0"/>
              <a:t>и  </a:t>
            </a:r>
            <a:r>
              <a:rPr lang="ru-RU" sz="2800" dirty="0" smtClean="0"/>
              <a:t>-  </a:t>
            </a:r>
            <a:r>
              <a:rPr lang="ru-RU" sz="2800" b="1" dirty="0"/>
              <a:t>(пришли)</a:t>
            </a:r>
            <a:endParaRPr lang="ru-RU" sz="2800" dirty="0"/>
          </a:p>
          <a:p>
            <a:endParaRPr lang="ru-RU" sz="2800" dirty="0"/>
          </a:p>
          <a:p>
            <a:r>
              <a:rPr lang="ru-RU" sz="2800" dirty="0" err="1" smtClean="0"/>
              <a:t>по-бы-вав-ши</a:t>
            </a:r>
            <a:r>
              <a:rPr lang="ru-RU" sz="2800" dirty="0" smtClean="0"/>
              <a:t> - е   в ла-пах -   </a:t>
            </a:r>
            <a:r>
              <a:rPr lang="ru-RU" sz="2800" b="1" dirty="0" smtClean="0"/>
              <a:t>(сталкивались с волком)</a:t>
            </a:r>
            <a:endParaRPr lang="ru-RU" sz="2800" dirty="0"/>
          </a:p>
          <a:p>
            <a:r>
              <a:rPr lang="ru-RU" sz="2800" dirty="0" smtClean="0"/>
              <a:t>Замертво свалился -   </a:t>
            </a:r>
            <a:r>
              <a:rPr lang="ru-RU" sz="2800" b="1" dirty="0" smtClean="0"/>
              <a:t>( без признаков жизни)</a:t>
            </a:r>
            <a:endParaRPr lang="ru-RU" sz="2800" b="1" dirty="0"/>
          </a:p>
          <a:p>
            <a:r>
              <a:rPr lang="ru-RU" sz="2800" dirty="0"/>
              <a:t>рас-</a:t>
            </a:r>
            <a:r>
              <a:rPr lang="ru-RU" sz="2800" dirty="0" err="1"/>
              <a:t>храб</a:t>
            </a:r>
            <a:r>
              <a:rPr lang="ru-RU" sz="2800" dirty="0"/>
              <a:t> - </a:t>
            </a:r>
            <a:r>
              <a:rPr lang="ru-RU" sz="2800" dirty="0" err="1"/>
              <a:t>рив-ший-ся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b="1" dirty="0"/>
              <a:t>(ничего не боится) </a:t>
            </a:r>
            <a:endParaRPr lang="ru-RU" sz="2800" dirty="0"/>
          </a:p>
          <a:p>
            <a:r>
              <a:rPr lang="ru-RU" sz="2800" dirty="0"/>
              <a:t>на - чал  под-</a:t>
            </a:r>
            <a:r>
              <a:rPr lang="ru-RU" sz="2800" dirty="0" err="1"/>
              <a:t>кра</a:t>
            </a:r>
            <a:r>
              <a:rPr lang="ru-RU" sz="2800" dirty="0"/>
              <a:t>-</a:t>
            </a:r>
            <a:r>
              <a:rPr lang="ru-RU" sz="2800" dirty="0" err="1"/>
              <a:t>ды-вать-ся</a:t>
            </a:r>
            <a:r>
              <a:rPr lang="ru-RU" sz="2800" dirty="0"/>
              <a:t> – </a:t>
            </a:r>
            <a:r>
              <a:rPr lang="ru-RU" sz="2800" b="1" dirty="0"/>
              <a:t>покажите!!!!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420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230" y="1052736"/>
            <a:ext cx="774419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5400" b="1" u="sng" dirty="0"/>
              <a:t>Храбрый-</a:t>
            </a:r>
            <a:r>
              <a:rPr lang="ru-RU" sz="5400" dirty="0"/>
              <a:t> тот, кто отличается </a:t>
            </a:r>
            <a:r>
              <a:rPr lang="ru-RU" sz="5400" dirty="0" smtClean="0"/>
              <a:t> </a:t>
            </a:r>
            <a:r>
              <a:rPr lang="ru-RU" sz="5400" dirty="0"/>
              <a:t>смелостью.</a:t>
            </a:r>
          </a:p>
          <a:p>
            <a:pPr fontAlgn="base"/>
            <a:r>
              <a:rPr lang="ru-RU" sz="5400" b="1" u="sng" dirty="0"/>
              <a:t>Трусливый </a:t>
            </a:r>
            <a:r>
              <a:rPr lang="ru-RU" sz="5400" dirty="0"/>
              <a:t>- тот, кто легко поддается чувству страха.</a:t>
            </a:r>
          </a:p>
          <a:p>
            <a:pPr fontAlgn="base"/>
            <a:r>
              <a:rPr lang="ru-RU" sz="4800" b="1" dirty="0"/>
              <a:t> 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580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287</TotalTime>
  <Words>203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Д.Н.Мамин-Сибиряк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24</cp:revision>
  <dcterms:created xsi:type="dcterms:W3CDTF">2021-12-04T17:21:26Z</dcterms:created>
  <dcterms:modified xsi:type="dcterms:W3CDTF">2023-07-06T07:15:47Z</dcterms:modified>
</cp:coreProperties>
</file>