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65" r:id="rId4"/>
    <p:sldId id="266" r:id="rId5"/>
    <p:sldId id="268" r:id="rId6"/>
    <p:sldId id="269" r:id="rId7"/>
    <p:sldId id="270" r:id="rId8"/>
    <p:sldId id="271" r:id="rId9"/>
    <p:sldId id="274" r:id="rId10"/>
    <p:sldId id="277" r:id="rId11"/>
    <p:sldId id="275" r:id="rId12"/>
    <p:sldId id="257" r:id="rId13"/>
    <p:sldId id="258" r:id="rId14"/>
    <p:sldId id="259" r:id="rId15"/>
    <p:sldId id="278" r:id="rId16"/>
    <p:sldId id="280" r:id="rId17"/>
    <p:sldId id="281" r:id="rId18"/>
    <p:sldId id="262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CC"/>
    <a:srgbClr val="FF7C80"/>
    <a:srgbClr val="FFFF99"/>
    <a:srgbClr val="CCFFCC"/>
    <a:srgbClr val="FF5050"/>
    <a:srgbClr val="CCFF99"/>
    <a:srgbClr val="CCECFF"/>
    <a:srgbClr val="FFCC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9E8B2-EEA8-40F5-9F4F-47261B96FE9A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AC26-AE86-4DB6-BE76-062412CCB5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AC26-AE86-4DB6-BE76-062412CCB54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1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duotone>
              <a:schemeClr val="accent5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7803E-82CE-46CD-AEB1-9FC9998E6D7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E0DE-4FB2-474C-A228-2F5A6DD0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infourok.ru/go.html?href=https://ru.wikipedia.org" TargetMode="External"/><Relationship Id="rId2" Type="http://schemas.openxmlformats.org/officeDocument/2006/relationships/hyperlink" Target="https://infourok.ru/go.html?href=http://infourok.ru/go.html?href=http://lubopitnie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4_(%D1%87%D0%B8%D1%81%D0%BB%D0%BE)" TargetMode="External"/><Relationship Id="rId2" Type="http://schemas.openxmlformats.org/officeDocument/2006/relationships/hyperlink" Target="https://ru.wikipedia.org/wiki/%D0%9D%D0%B0%D1%82%D1%83%D1%80%D0%B0%D0%BB%D1%8C%D0%BD%D0%BE%D0%B5_%D1%87%D0%B8%D1%81%D0%BB%D0%B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hyperlink" Target="https://ru.wikipedia.org/wiki/6_(%D1%87%D0%B8%D1%81%D0%BB%D0%BE)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ru.wikipedia.org/wiki/%D0%9A%D0%BE%D0%BD%D1%82%D0%B8%D0%BD%D0%B5%D0%BD%D1%82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9.depositphotos.com/1000519/1197/v/950/depositphotos_11973037-stock-illustration-snake-font-digi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58000"/>
            <a:ext cx="18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zabavnik.club/wp-content/uploads/2018/04/5_11_300628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1327091" cy="1800000"/>
          </a:xfrm>
          <a:prstGeom prst="rect">
            <a:avLst/>
          </a:prstGeom>
          <a:noFill/>
        </p:spPr>
      </p:pic>
      <p:pic>
        <p:nvPicPr>
          <p:cNvPr id="1032" name="Picture 8" descr="http://top-sticker.ru/dll_image/991_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1892" y="4713530"/>
            <a:ext cx="1944216" cy="2032265"/>
          </a:xfrm>
          <a:prstGeom prst="rect">
            <a:avLst/>
          </a:prstGeom>
          <a:noFill/>
        </p:spPr>
      </p:pic>
      <p:pic>
        <p:nvPicPr>
          <p:cNvPr id="1038" name="Picture 14" descr="http://mama-likes.ru/wp-content/uploads/2017/12/https-ascoisasmaiscriativasdomundo-catracalivre-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4157" y="3347513"/>
            <a:ext cx="3114927" cy="2076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http://kartinkinaden.ru/uploads/posts/2013-03/1363974872_gato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91876" y="4713531"/>
            <a:ext cx="3303473" cy="2049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6" name="Picture 22" descr="http://keep-memories.ru/wa-data/public/shop/products/93/96/29693/images/30229/30229.750x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147396"/>
            <a:ext cx="2843808" cy="1865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2174615" y="1117680"/>
            <a:ext cx="6552729" cy="2246769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Загадочная цифра</a:t>
            </a:r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 </a:t>
            </a:r>
            <a:r>
              <a:rPr lang="ru-RU" sz="8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3" y="18864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Проект  по математике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3462492"/>
            <a:ext cx="2726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Ученица 1 Б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МАОУ СОШ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Хабибуллина Ирина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51520" y="1886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У человека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5 органов чувств</a:t>
            </a:r>
          </a:p>
          <a:p>
            <a:endParaRPr lang="ru-RU" sz="4800" b="1" dirty="0">
              <a:latin typeface="Arial Black" panose="020B0A04020102020204" pitchFamily="34" charset="0"/>
            </a:endParaRPr>
          </a:p>
        </p:txBody>
      </p:sp>
      <p:pic>
        <p:nvPicPr>
          <p:cNvPr id="3" name="Содержимое 4" descr="5 ЧУВСТВ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4165203" cy="451979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984" y="2132856"/>
            <a:ext cx="3591554" cy="444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188640"/>
            <a:ext cx="6726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Число 5 и спорт</a:t>
            </a:r>
          </a:p>
        </p:txBody>
      </p:sp>
      <p:pic>
        <p:nvPicPr>
          <p:cNvPr id="3" name="Содержимое 6" descr="img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8424936" cy="54726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54127"/>
            <a:ext cx="1759309" cy="217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116632"/>
            <a:ext cx="6735122" cy="6691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Стихи </a:t>
            </a:r>
            <a:r>
              <a:rPr lang="ru-RU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про цифру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000108"/>
            <a:ext cx="3929090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У звезды есть пять детей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Пять сверкающих лучей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По ночам они не спят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Всем светить они хотят</a:t>
            </a:r>
            <a:r>
              <a:rPr lang="ru-RU" sz="2400" dirty="0">
                <a:latin typeface="Arial Black" panose="020B0A04020102020204" pitchFamily="34" charset="0"/>
                <a:cs typeface="Times New Roman" pitchFamily="18" charset="0"/>
              </a:rPr>
              <a:t>. </a:t>
            </a:r>
            <a:br>
              <a:rPr lang="ru-RU" sz="2400" dirty="0">
                <a:latin typeface="Arial Black" panose="020B0A04020102020204" pitchFamily="34" charset="0"/>
                <a:cs typeface="Times New Roman" pitchFamily="18" charset="0"/>
              </a:rPr>
            </a:br>
            <a:endParaRPr lang="ru-RU" sz="2400" dirty="0"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26" y="1000108"/>
            <a:ext cx="3929074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 школе буду получать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Я по всем предметам пять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Я с Пятеркою всегда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Буду не разлей вода. 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endParaRPr lang="ru-RU" sz="2000" dirty="0"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8" y="2852936"/>
            <a:ext cx="4374738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Лесные волки, целых ПЯТЬ,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Пришли в деревню кур гонять.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Не получилось: в честной драке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Прогнали хищников собаки.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3214686"/>
            <a:ext cx="3891852" cy="224676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Пять – сестра родная двойки.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 дневнике одни пятерки.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Чтобы двойку написать – </a:t>
            </a:r>
            <a:b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Вверх ногами ставим пять.</a:t>
            </a:r>
          </a:p>
        </p:txBody>
      </p:sp>
      <p:pic>
        <p:nvPicPr>
          <p:cNvPr id="14338" name="Picture 2" descr="https://jooinn.com/images/blue-star-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2830" y="1171514"/>
            <a:ext cx="1178356" cy="1120622"/>
          </a:xfrm>
          <a:prstGeom prst="rect">
            <a:avLst/>
          </a:prstGeom>
          <a:noFill/>
        </p:spPr>
      </p:pic>
      <p:pic>
        <p:nvPicPr>
          <p:cNvPr id="14342" name="Picture 6" descr="https://dutlucakoyu.files.wordpress.com/2009/12/oguzlar1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1060516" y="4936787"/>
            <a:ext cx="2396581" cy="1687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4" name="Picture 8" descr="http://img51.static.darudar.org/s600/02/03/f8/53/f8537653f0955a102d0402a79dbd9e69715e50ab.jpg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6357950" y="5205546"/>
            <a:ext cx="2501374" cy="1467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6" name="Picture 10" descr="https://multimedia.getresponse.com/getresponse-hetTR/photos/671174505.png?_ga=2.32913598.1092669367.1515481799-1075578637.15151638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5059787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188640"/>
            <a:ext cx="8030696" cy="7137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Загадки </a:t>
            </a:r>
            <a:r>
              <a:rPr lang="ru-RU" sz="48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про цифру 5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1340768"/>
            <a:ext cx="4143388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Black" panose="020B0A04020102020204" pitchFamily="34" charset="0"/>
                <a:cs typeface="Times New Roman" pitchFamily="18" charset="0"/>
              </a:rPr>
              <a:t>П</a:t>
            </a: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охожа цифра на конька,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Её узнаешь ты всегда,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Живот округлый у неё,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А сверху длинный нос её!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089693"/>
            <a:ext cx="504056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sz="20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Arial Black" panose="020B0A04020102020204" pitchFamily="34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Arial Black" panose="020B0A04020102020204" pitchFamily="34" charset="0"/>
                <a:cs typeface="Times New Roman" pitchFamily="18" charset="0"/>
              </a:rPr>
              <a:t>оль </a:t>
            </a: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 дневник её поставят,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Знать урок отлично знаешь!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725144"/>
            <a:ext cx="4286280" cy="1631216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endParaRPr lang="ru-RU" sz="20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Arial Black" panose="020B0A04020102020204" pitchFamily="34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Arial Black" panose="020B0A04020102020204" pitchFamily="34" charset="0"/>
                <a:cs typeface="Times New Roman" pitchFamily="18" charset="0"/>
              </a:rPr>
              <a:t>на </a:t>
            </a: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важная особа,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С животом почти до пола,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Держит носик по ветру,</a:t>
            </a:r>
          </a:p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А зовут …</a:t>
            </a:r>
          </a:p>
        </p:txBody>
      </p:sp>
      <p:pic>
        <p:nvPicPr>
          <p:cNvPr id="15362" name="Picture 2" descr="https://forum.materinstvo.ru/uploads/1309237402/post-179350-130928783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512" y="1216274"/>
            <a:ext cx="1905000" cy="2381250"/>
          </a:xfrm>
          <a:prstGeom prst="rect">
            <a:avLst/>
          </a:prstGeom>
          <a:noFill/>
        </p:spPr>
      </p:pic>
      <p:pic>
        <p:nvPicPr>
          <p:cNvPr id="15364" name="Picture 4" descr="http://izlov.ru/tw_files2/urls_1/9/d-8034/8034_html_f6253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678" y="4105356"/>
            <a:ext cx="3714776" cy="2543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http://images.easyfreeclipart.com/1213/cute-number-clipart-although-spring-has-officially-hit-i-am-still--121379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35195" y="980436"/>
            <a:ext cx="1571636" cy="2445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Пословицы </a:t>
            </a:r>
            <a:r>
              <a:rPr lang="ru-RU" sz="36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про цифру 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159722"/>
            <a:ext cx="5616624" cy="400110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Нужен, как телеге пятое колесо.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790304"/>
            <a:ext cx="5544616" cy="400110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Кошка лапкою, медведь пятернею.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2420887"/>
            <a:ext cx="4752529" cy="707886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anose="020B0A04020102020204" pitchFamily="34" charset="0"/>
                <a:cs typeface="Times New Roman" pitchFamily="18" charset="0"/>
              </a:rPr>
              <a:t>Не суйся, </a:t>
            </a:r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пятница, наперед четверга.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3403632"/>
            <a:ext cx="5904656" cy="400110"/>
          </a:xfrm>
          <a:prstGeom prst="rect">
            <a:avLst/>
          </a:prstGeom>
          <a:solidFill>
            <a:srgbClr val="FFCC99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На пятак дружбы не купишь.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529657" y="3559300"/>
            <a:ext cx="253830" cy="400110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endParaRPr lang="ru-RU" sz="2000" dirty="0"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59832" y="4143536"/>
            <a:ext cx="5832648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cs typeface="Times New Roman" pitchFamily="18" charset="0"/>
              </a:rPr>
              <a:t>На руке пять пальцев, а который не укуси — все больно.</a:t>
            </a:r>
          </a:p>
        </p:txBody>
      </p:sp>
      <p:pic>
        <p:nvPicPr>
          <p:cNvPr id="16386" name="Picture 2" descr="http://www.b17.ru/foto/uploaded/upl_1517228343_20253.jpg"/>
          <p:cNvPicPr>
            <a:picLocks noChangeAspect="1" noChangeArrowheads="1"/>
          </p:cNvPicPr>
          <p:nvPr/>
        </p:nvPicPr>
        <p:blipFill>
          <a:blip r:embed="rId2" cstate="print"/>
          <a:srcRect l="22500"/>
          <a:stretch>
            <a:fillRect/>
          </a:stretch>
        </p:blipFill>
        <p:spPr bwMode="auto">
          <a:xfrm>
            <a:off x="5974957" y="723100"/>
            <a:ext cx="3020742" cy="26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s://lh3.googleusercontent.com/-mGFlAbsslyI/UVXZCrG9XPI/AAAAAAAAADU/T_hoMkj0i4g/s400/%D0%9F%D0%AF%D0%A2%D0%90%D0%9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759355"/>
            <a:ext cx="2782253" cy="274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394" y="4883440"/>
            <a:ext cx="1506093" cy="186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188640"/>
            <a:ext cx="9975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Игра «Найди 5 отличий»</a:t>
            </a:r>
            <a:endParaRPr lang="ru-RU" sz="4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Содержимое 4" descr="найди 5 отлич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8136904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646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07504" y="188640"/>
            <a:ext cx="878497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Заключение</a:t>
            </a:r>
          </a:p>
          <a:p>
            <a:pPr algn="just"/>
            <a:r>
              <a:rPr lang="ru-RU" sz="2800" dirty="0" smtClean="0">
                <a:latin typeface="Arial Black" panose="020B0A04020102020204" pitchFamily="34" charset="0"/>
              </a:rPr>
              <a:t>     При </a:t>
            </a:r>
            <a:r>
              <a:rPr lang="ru-RU" sz="2800" dirty="0">
                <a:latin typeface="Arial Black" panose="020B0A04020102020204" pitchFamily="34" charset="0"/>
              </a:rPr>
              <a:t>работе над данной темой я</a:t>
            </a:r>
            <a:r>
              <a:rPr lang="ru-RU" sz="2800" dirty="0" smtClean="0">
                <a:latin typeface="Arial Black" panose="020B0A04020102020204" pitchFamily="34" charset="0"/>
              </a:rPr>
              <a:t> узнала, </a:t>
            </a:r>
            <a:r>
              <a:rPr lang="ru-RU" sz="2800" dirty="0">
                <a:latin typeface="Arial Black" panose="020B0A04020102020204" pitchFamily="34" charset="0"/>
              </a:rPr>
              <a:t>что </a:t>
            </a:r>
            <a:r>
              <a:rPr lang="ru-RU" sz="2800" dirty="0" smtClean="0">
                <a:latin typeface="Arial Black" panose="020B0A04020102020204" pitchFamily="34" charset="0"/>
              </a:rPr>
              <a:t>число 5, как и многие другие числа, играют </a:t>
            </a:r>
            <a:r>
              <a:rPr lang="ru-RU" sz="2800" dirty="0">
                <a:latin typeface="Arial Black" panose="020B0A04020102020204" pitchFamily="34" charset="0"/>
              </a:rPr>
              <a:t>важную роль в нашей жизни и встречаются очень часто в загадках, пословицах и поговорках. Я поняла, что без знания математики обойтись невозможно. </a:t>
            </a:r>
            <a:r>
              <a:rPr lang="ru-RU" sz="2800" dirty="0" smtClean="0">
                <a:latin typeface="Arial Black" panose="020B0A04020102020204" pitchFamily="34" charset="0"/>
              </a:rPr>
              <a:t>Поэтому математику называют </a:t>
            </a:r>
            <a:r>
              <a:rPr lang="ru-RU" sz="2800" dirty="0">
                <a:latin typeface="Arial Black" panose="020B0A04020102020204" pitchFamily="34" charset="0"/>
              </a:rPr>
              <a:t>королевой всех наук.</a:t>
            </a:r>
          </a:p>
          <a:p>
            <a:pPr algn="just"/>
            <a:endParaRPr lang="ru-RU" sz="2800" b="1" dirty="0" smtClean="0">
              <a:latin typeface="Arial Black" panose="020B0A04020102020204" pitchFamily="34" charset="0"/>
            </a:endParaRPr>
          </a:p>
          <a:p>
            <a:pPr algn="just"/>
            <a:endParaRPr lang="ru-RU" sz="2800" b="1" dirty="0">
              <a:latin typeface="Arial Black" panose="020B0A04020102020204" pitchFamily="34" charset="0"/>
            </a:endParaRP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54109"/>
            <a:ext cx="1964170" cy="24291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338" y="4446341"/>
            <a:ext cx="2396794" cy="224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8064896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80792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75031" y="1752501"/>
            <a:ext cx="164307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7236296" y="4749916"/>
            <a:ext cx="164307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805663" y="5357139"/>
            <a:ext cx="164307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75031" y="4749916"/>
            <a:ext cx="164307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7020272" y="1628800"/>
            <a:ext cx="164307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34" y="1228283"/>
            <a:ext cx="4330733" cy="40558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83978"/>
            <a:ext cx="4330733" cy="4055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07504" y="188640"/>
            <a:ext cx="87849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Black" panose="020B0A04020102020204" pitchFamily="34" charset="0"/>
              </a:rPr>
              <a:t> </a:t>
            </a:r>
            <a:r>
              <a:rPr lang="ru-RU" sz="2000" b="1" dirty="0" smtClean="0">
                <a:latin typeface="Arial Black" panose="020B0A04020102020204" pitchFamily="34" charset="0"/>
              </a:rPr>
              <a:t>      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Литература</a:t>
            </a:r>
            <a:r>
              <a:rPr lang="ru-RU" sz="3600" b="1" dirty="0">
                <a:solidFill>
                  <a:srgbClr val="FF0000"/>
                </a:solidFill>
                <a:latin typeface="Arial Black" panose="020B0A04020102020204" pitchFamily="34" charset="0"/>
              </a:rPr>
              <a:t>: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/>
            <a:r>
              <a:rPr lang="ru-RU" sz="2000" u="sng" dirty="0">
                <a:latin typeface="Arial Black" panose="020B0A04020102020204" pitchFamily="34" charset="0"/>
                <a:hlinkClick r:id="rId2"/>
              </a:rPr>
              <a:t>http://lubopitnie.ru</a:t>
            </a:r>
            <a:endParaRPr lang="ru-RU" sz="2000" dirty="0">
              <a:latin typeface="Arial Black" panose="020B0A04020102020204" pitchFamily="34" charset="0"/>
            </a:endParaRPr>
          </a:p>
          <a:p>
            <a:pPr lvl="0"/>
            <a:r>
              <a:rPr lang="ru-RU" sz="2000" u="sng" dirty="0">
                <a:latin typeface="Arial Black" panose="020B0A04020102020204" pitchFamily="34" charset="0"/>
                <a:hlinkClick r:id="rId3"/>
              </a:rPr>
              <a:t>https://ru.wikipedia.org</a:t>
            </a:r>
            <a:endParaRPr lang="ru-RU" sz="2000" dirty="0">
              <a:latin typeface="Arial Black" panose="020B0A04020102020204" pitchFamily="34" charset="0"/>
            </a:endParaRPr>
          </a:p>
          <a:p>
            <a:pPr lvl="0"/>
            <a:r>
              <a:rPr lang="ru-RU" sz="2000" dirty="0">
                <a:latin typeface="Arial Black" panose="020B0A04020102020204" pitchFamily="34" charset="0"/>
              </a:rPr>
              <a:t>Л.Н. Толстой «Сказки, загадки, пословицы»</a:t>
            </a:r>
          </a:p>
          <a:p>
            <a:pPr lvl="0"/>
            <a:r>
              <a:rPr lang="ru-RU" sz="2000" dirty="0">
                <a:latin typeface="Arial Black" panose="020B0A04020102020204" pitchFamily="34" charset="0"/>
              </a:rPr>
              <a:t>С. Я . Маршак «Веселый счет»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 </a:t>
            </a: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08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496944" cy="6858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 smtClean="0">
              <a:solidFill>
                <a:srgbClr val="FF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 smtClean="0">
              <a:solidFill>
                <a:srgbClr val="FF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Тема </a:t>
            </a:r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исследовательской работы:</a:t>
            </a:r>
            <a:r>
              <a:rPr lang="ru-RU" sz="2800" b="1" dirty="0">
                <a:solidFill>
                  <a:srgbClr val="181818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 smtClean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81818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     </a:t>
            </a:r>
            <a:r>
              <a:rPr lang="ru-RU" sz="24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«Число и цифра 5»</a:t>
            </a: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 smtClean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Тип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работы:</a:t>
            </a:r>
            <a:r>
              <a:rPr lang="ru-RU" sz="2000" dirty="0">
                <a:solidFill>
                  <a:srgbClr val="181818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творческая, индивидуальная работа ученика совместно с </a:t>
            </a: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учителем и родителями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 smtClean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Актуальность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выбранной темы</a:t>
            </a: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Цифры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живут на различных предметах: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календарях и трамвайных билетах,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На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циферблатах часов, на домах,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Прячутся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цифры в книжных томах,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И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в магазине, и в телефоне,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И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на машине, и на вагоне...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Цифры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повсюду, цифры кругом.</a:t>
            </a:r>
            <a:b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Мы 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их поищем и сразу найдём.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2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03648" y="188640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8640"/>
            <a:ext cx="8424936" cy="6299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Цель работы:</a:t>
            </a:r>
            <a:r>
              <a:rPr lang="ru-RU" sz="2000" dirty="0">
                <a:solidFill>
                  <a:srgbClr val="181818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узнать новое и интересное о числе и цифре 5.</a:t>
            </a:r>
          </a:p>
          <a:p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Задачи исследовательской работы: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Black" panose="020B0A04020102020204" pitchFamily="34" charset="0"/>
              </a:rPr>
              <a:t>Собрать и проанализировать информацию о числе и цифре 5;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Black" panose="020B0A04020102020204" pitchFamily="34" charset="0"/>
              </a:rPr>
              <a:t>Получить первый опыт работы над проектом;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Black" panose="020B0A04020102020204" pitchFamily="34" charset="0"/>
              </a:rPr>
              <a:t>Сделать собственные выводы, на основе проведённых исследований;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Arial Black" panose="020B0A04020102020204" pitchFamily="34" charset="0"/>
              </a:rPr>
              <a:t>Заинтересовать </a:t>
            </a: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r>
              <a:rPr lang="ru-RU" sz="2000" dirty="0">
                <a:latin typeface="Arial Black" panose="020B0A04020102020204" pitchFamily="34" charset="0"/>
              </a:rPr>
              <a:t>одноклассников математикой и вовлечь их в </a:t>
            </a:r>
            <a:r>
              <a:rPr lang="ru-RU" sz="2000" dirty="0" smtClean="0">
                <a:latin typeface="Arial Black" panose="020B0A04020102020204" pitchFamily="34" charset="0"/>
              </a:rPr>
              <a:t>исследование и проектную деятельность.</a:t>
            </a:r>
            <a:endParaRPr lang="ru-RU" sz="2000" dirty="0">
              <a:latin typeface="Arial Black" panose="020B0A04020102020204" pitchFamily="34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2000" b="1" dirty="0">
              <a:solidFill>
                <a:srgbClr val="181818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Объект исследования:</a:t>
            </a:r>
            <a:r>
              <a:rPr lang="ru-RU" sz="2000" b="1" dirty="0">
                <a:solidFill>
                  <a:srgbClr val="181818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</a:t>
            </a:r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число и цифра 5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FF00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исследования:</a:t>
            </a: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и анализ литературы по вопросу исследования; проведение опроса среди учащихся и взрослых, систематизация и обобщение полученных результатов.</a:t>
            </a:r>
            <a:endParaRPr lang="ru-RU" sz="20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20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8258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75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              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Понятие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число и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цифра</a:t>
            </a:r>
          </a:p>
          <a:p>
            <a:pPr algn="just">
              <a:lnSpc>
                <a:spcPts val="1575"/>
              </a:lnSpc>
              <a:spcAft>
                <a:spcPts val="0"/>
              </a:spcAft>
            </a:pPr>
            <a:endParaRPr lang="ru-RU" sz="2000" dirty="0">
              <a:solidFill>
                <a:srgbClr val="181818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600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Числа</a:t>
            </a:r>
            <a:r>
              <a:rPr lang="ru-RU" sz="1600" dirty="0" smtClean="0">
                <a:latin typeface="Arial Black" panose="020B0A04020102020204" pitchFamily="34" charset="0"/>
              </a:rPr>
              <a:t>-это </a:t>
            </a:r>
            <a:r>
              <a:rPr lang="ru-RU" sz="1600" dirty="0">
                <a:latin typeface="Arial Black" panose="020B0A04020102020204" pitchFamily="34" charset="0"/>
              </a:rPr>
              <a:t>единицы счёта. С помощью них можно сосчитать количество предметов и определить различные величины (длину, ширину, высоту).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Для записи чисел используются специальные </a:t>
            </a:r>
            <a:r>
              <a:rPr lang="ru-RU" sz="1600" u="sng" dirty="0">
                <a:latin typeface="Arial Black" panose="020B0A04020102020204" pitchFamily="34" charset="0"/>
              </a:rPr>
              <a:t>знаки- цифры.</a:t>
            </a:r>
          </a:p>
          <a:p>
            <a:pPr algn="just"/>
            <a:endParaRPr lang="ru-RU" sz="16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Цифр </a:t>
            </a:r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</a:rPr>
              <a:t>десять: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1 2 3 4 5 6 7 8 9 0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Числа, которые используются при счёте, называются натуральными.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1-самое маленькое число.</a:t>
            </a:r>
          </a:p>
          <a:p>
            <a:pPr algn="just"/>
            <a:endParaRPr lang="ru-RU" sz="16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История</a:t>
            </a:r>
            <a:r>
              <a:rPr lang="ru-RU" sz="1600" dirty="0">
                <a:solidFill>
                  <a:srgbClr val="FF0000"/>
                </a:solidFill>
                <a:latin typeface="Arial Black" panose="020B0A04020102020204" pitchFamily="34" charset="0"/>
              </a:rPr>
              <a:t>: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История возникновения чисел очень глубокая и давняя. Сама жизнь привела людей к тому, что стало просто необходимо использовать символы для написания чисел.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Представьте, ведь давным-давно во времена, когда у людей не было цифр и они не умели считать, как мы сейчас, у них все-равно возникало огромное количество поводов для счета. Правда, в те времена им не нужно было применять огромные числа. И самый простой вариант счета подсказала природа. Люди использовали пальцы рук, а при больших числах и ног, чтобы посчитать, например, количество голов скота в стаде.  Если уж своих пальцев не хватало, звали приятеля, чтобы уже считать на его руках и ногах.</a:t>
            </a:r>
          </a:p>
          <a:p>
            <a:pPr algn="just"/>
            <a:r>
              <a:rPr lang="ru-RU" sz="1600" dirty="0">
                <a:latin typeface="Arial Black" panose="020B0A04020102020204" pitchFamily="34" charset="0"/>
              </a:rPr>
              <a:t>Потом кто-то придумал делать глиняные кружочки для подсчета. Сколько кружков-столько предметов. Подобных вариантов существовало множество, то есть пользовались подручными средствами.</a:t>
            </a: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6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68407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Мое любимое число 5</a:t>
            </a: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 Black" panose="020B0A04020102020204" pitchFamily="34" charset="0"/>
              </a:rPr>
              <a:t>Не </a:t>
            </a:r>
            <a:r>
              <a:rPr lang="ru-RU" sz="2000" dirty="0">
                <a:latin typeface="Arial Black" panose="020B0A04020102020204" pitchFamily="34" charset="0"/>
              </a:rPr>
              <a:t>могу никак понять,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В чём секрет у </a:t>
            </a:r>
            <a:r>
              <a:rPr lang="ru-RU" sz="2000" b="1" dirty="0">
                <a:latin typeface="Arial Black" panose="020B0A04020102020204" pitchFamily="34" charset="0"/>
              </a:rPr>
              <a:t>цифры "5"</a:t>
            </a:r>
            <a:r>
              <a:rPr lang="ru-RU" sz="2000" dirty="0">
                <a:latin typeface="Arial Black" panose="020B0A04020102020204" pitchFamily="34" charset="0"/>
              </a:rPr>
              <a:t>?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Где ни глянь, она везде: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На руке и на ноге,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У солдата на пилотке,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И на ёлочной звезде.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Если мы играем в прятки,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То считаем до пяти,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И в тетради для отметки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Лучше цифры не найти.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День за днём задачку эту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Стало легче разгадать -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Если дружишь с </a:t>
            </a:r>
            <a:r>
              <a:rPr lang="ru-RU" sz="2000" b="1" dirty="0">
                <a:latin typeface="Arial Black" panose="020B0A04020102020204" pitchFamily="34" charset="0"/>
              </a:rPr>
              <a:t>цифрой</a:t>
            </a:r>
            <a:r>
              <a:rPr lang="ru-RU" sz="2000" dirty="0">
                <a:latin typeface="Arial Black" panose="020B0A04020102020204" pitchFamily="34" charset="0"/>
              </a:rPr>
              <a:t> этой,</a:t>
            </a:r>
          </a:p>
          <a:p>
            <a:pPr>
              <a:buNone/>
            </a:pPr>
            <a:r>
              <a:rPr lang="ru-RU" sz="2000" dirty="0">
                <a:latin typeface="Arial Black" panose="020B0A04020102020204" pitchFamily="34" charset="0"/>
              </a:rPr>
              <a:t>Все дела идут на пять!</a:t>
            </a:r>
          </a:p>
          <a:p>
            <a:endParaRPr lang="ru-RU" dirty="0"/>
          </a:p>
        </p:txBody>
      </p:sp>
      <p:pic>
        <p:nvPicPr>
          <p:cNvPr id="1026" name="Picture 2" descr="https://cdn5.dibujos.net/dibujos/pintados/201752/numero-5-letras-y-numeros-numeros-pintado-por-jhesusxd34-11241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420300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6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Arial Black" panose="020B0A04020102020204" pitchFamily="34" charset="0"/>
              </a:rPr>
              <a:t>5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(</a:t>
            </a:r>
            <a:r>
              <a:rPr lang="ru-RU" sz="3600" i="1" dirty="0">
                <a:solidFill>
                  <a:srgbClr val="FF0000"/>
                </a:solidFill>
                <a:latin typeface="Arial Black" panose="020B0A04020102020204" pitchFamily="34" charset="0"/>
              </a:rPr>
              <a:t>пять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) </a:t>
            </a:r>
            <a:r>
              <a:rPr lang="ru-RU" sz="3600" dirty="0">
                <a:latin typeface="Arial Black" panose="020B0A04020102020204" pitchFamily="34" charset="0"/>
              </a:rPr>
              <a:t>— </a:t>
            </a:r>
            <a:r>
              <a:rPr lang="ru-RU" sz="3600" u="sng" dirty="0">
                <a:solidFill>
                  <a:srgbClr val="FF0000"/>
                </a:solidFill>
                <a:latin typeface="Arial Black" panose="020B0A04020102020204" pitchFamily="34" charset="0"/>
                <a:hlinkClick r:id="rId2" tooltip="Натуральное число"/>
              </a:rPr>
              <a:t>натуральное число</a:t>
            </a:r>
            <a:r>
              <a:rPr lang="ru-RU" sz="3600" dirty="0">
                <a:latin typeface="Arial Black" panose="020B0A04020102020204" pitchFamily="34" charset="0"/>
              </a:rPr>
              <a:t>, расположенное между числами </a:t>
            </a:r>
            <a:r>
              <a:rPr lang="ru-RU" sz="3600" u="sng" dirty="0">
                <a:solidFill>
                  <a:srgbClr val="FF0000"/>
                </a:solidFill>
                <a:latin typeface="Arial Black" panose="020B0A04020102020204" pitchFamily="34" charset="0"/>
                <a:hlinkClick r:id="rId3" tooltip="4 (число)"/>
              </a:rPr>
              <a:t>4</a:t>
            </a:r>
            <a:r>
              <a:rPr lang="ru-RU" sz="3600" dirty="0">
                <a:latin typeface="Arial Black" panose="020B0A04020102020204" pitchFamily="34" charset="0"/>
              </a:rPr>
              <a:t> и </a:t>
            </a:r>
            <a:r>
              <a:rPr lang="ru-RU" sz="3600" u="sng" dirty="0">
                <a:latin typeface="Arial Black" panose="020B0A04020102020204" pitchFamily="34" charset="0"/>
                <a:hlinkClick r:id="rId4" tooltip="6 (число)"/>
              </a:rPr>
              <a:t>6</a:t>
            </a:r>
            <a:r>
              <a:rPr lang="ru-RU" sz="3600" dirty="0">
                <a:latin typeface="Arial Black" panose="020B0A04020102020204" pitchFamily="34" charset="0"/>
              </a:rPr>
              <a:t>.</a:t>
            </a:r>
          </a:p>
          <a:p>
            <a:endParaRPr lang="ru-RU" sz="36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 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– нечетное число</a:t>
            </a:r>
          </a:p>
          <a:p>
            <a:pPr>
              <a:buNone/>
            </a:pPr>
            <a:endParaRPr lang="ru-RU" sz="3600" dirty="0">
              <a:latin typeface="Arial Black" panose="020B0A04020102020204" pitchFamily="34" charset="0"/>
            </a:endParaRP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4</a:t>
            </a:r>
            <a:r>
              <a:rPr lang="ru-RU" sz="9600" dirty="0" smtClean="0">
                <a:latin typeface="Arial Black" panose="020B0A04020102020204" pitchFamily="34" charset="0"/>
              </a:rPr>
              <a:t>  </a:t>
            </a:r>
            <a:r>
              <a:rPr lang="ru-RU" sz="9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</a:t>
            </a:r>
            <a:r>
              <a:rPr lang="ru-RU" sz="9600" dirty="0" smtClean="0">
                <a:latin typeface="Arial Black" panose="020B0A04020102020204" pitchFamily="34" charset="0"/>
              </a:rPr>
              <a:t>  </a:t>
            </a:r>
            <a:r>
              <a:rPr lang="ru-RU" sz="9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6</a:t>
            </a:r>
            <a:endParaRPr lang="ru-RU" sz="9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36912"/>
            <a:ext cx="326061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32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03648" y="188640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46805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Интересные факты про число 5</a:t>
            </a:r>
          </a:p>
          <a:p>
            <a:endParaRPr lang="ru-RU" sz="48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Пятница- пятый день недели</a:t>
            </a:r>
            <a:endParaRPr lang="ru-RU" sz="4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96752"/>
            <a:ext cx="3721148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9"/>
            <a:ext cx="712879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География и число 5</a:t>
            </a:r>
          </a:p>
          <a:p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</a:t>
            </a:r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r>
              <a:rPr lang="ru-RU" sz="3200" u="sng" dirty="0">
                <a:latin typeface="Arial Black" panose="020B0A04020102020204" pitchFamily="34" charset="0"/>
                <a:hlinkClick r:id="rId2" tooltip="Континент"/>
              </a:rPr>
              <a:t>континентов</a:t>
            </a:r>
            <a:r>
              <a:rPr lang="ru-RU" sz="3200" dirty="0">
                <a:latin typeface="Arial Black" panose="020B0A04020102020204" pitchFamily="34" charset="0"/>
              </a:rPr>
              <a:t>: </a:t>
            </a:r>
            <a:endParaRPr lang="ru-RU" sz="3200" dirty="0" smtClean="0">
              <a:latin typeface="Arial Black" panose="020B0A04020102020204" pitchFamily="34" charset="0"/>
            </a:endParaRPr>
          </a:p>
          <a:p>
            <a:endParaRPr lang="ru-RU" sz="2800" dirty="0" smtClean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Евразия </a:t>
            </a:r>
          </a:p>
          <a:p>
            <a:endParaRPr lang="ru-RU" sz="2800" dirty="0" smtClean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Африка</a:t>
            </a:r>
          </a:p>
          <a:p>
            <a:endParaRPr lang="ru-RU" sz="2800" dirty="0" smtClean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Америка </a:t>
            </a:r>
          </a:p>
          <a:p>
            <a:endParaRPr lang="ru-RU" sz="2800" dirty="0" smtClean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Австралия </a:t>
            </a:r>
          </a:p>
          <a:p>
            <a:r>
              <a:rPr lang="ru-RU" sz="2800" dirty="0" smtClean="0">
                <a:latin typeface="Arial Black" panose="020B0A04020102020204" pitchFamily="34" charset="0"/>
              </a:rPr>
              <a:t> </a:t>
            </a:r>
          </a:p>
          <a:p>
            <a:r>
              <a:rPr lang="ru-RU" sz="2800" dirty="0" smtClean="0">
                <a:latin typeface="Arial Black" panose="020B0A04020102020204" pitchFamily="34" charset="0"/>
              </a:rPr>
              <a:t>Антарктида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72816"/>
            <a:ext cx="4854683" cy="48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9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3527" y="188639"/>
            <a:ext cx="828092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Музыка и число 5</a:t>
            </a:r>
          </a:p>
          <a:p>
            <a:endParaRPr lang="ru-RU" sz="3200" b="1" dirty="0" smtClean="0"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Из </a:t>
            </a: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</a:t>
            </a:r>
            <a:r>
              <a:rPr lang="ru-RU" sz="3200" b="1" dirty="0" smtClean="0">
                <a:latin typeface="Arial Black" panose="020B0A04020102020204" pitchFamily="34" charset="0"/>
              </a:rPr>
              <a:t> параллельных линий состоит нотный стан</a:t>
            </a:r>
          </a:p>
          <a:p>
            <a:endParaRPr lang="ru-RU" sz="3200" b="1" dirty="0">
              <a:latin typeface="Arial Black" panose="020B0A04020102020204" pitchFamily="34" charset="0"/>
            </a:endParaRPr>
          </a:p>
        </p:txBody>
      </p:sp>
      <p:pic>
        <p:nvPicPr>
          <p:cNvPr id="3" name="Содержимое 4" descr="hello_html_m52dd13f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7" y="2564904"/>
            <a:ext cx="835292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2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429</Words>
  <Application>Microsoft Office PowerPoint</Application>
  <PresentationFormat>Экран (4:3)</PresentationFormat>
  <Paragraphs>131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Tanja</dc:creator>
  <cp:keywords>проект про цифру 5;1 класс</cp:keywords>
  <cp:lastModifiedBy>оксана</cp:lastModifiedBy>
  <cp:revision>32</cp:revision>
  <dcterms:created xsi:type="dcterms:W3CDTF">2018-08-07T18:52:59Z</dcterms:created>
  <dcterms:modified xsi:type="dcterms:W3CDTF">2023-07-07T17:31:27Z</dcterms:modified>
</cp:coreProperties>
</file>