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79" r:id="rId3"/>
    <p:sldId id="258" r:id="rId4"/>
    <p:sldId id="261" r:id="rId5"/>
    <p:sldId id="259" r:id="rId6"/>
    <p:sldId id="278" r:id="rId7"/>
    <p:sldId id="260" r:id="rId8"/>
    <p:sldId id="270" r:id="rId9"/>
    <p:sldId id="271" r:id="rId10"/>
    <p:sldId id="273" r:id="rId11"/>
    <p:sldId id="274" r:id="rId12"/>
    <p:sldId id="272" r:id="rId13"/>
    <p:sldId id="280" r:id="rId14"/>
    <p:sldId id="257" r:id="rId15"/>
    <p:sldId id="264" r:id="rId16"/>
    <p:sldId id="269" r:id="rId17"/>
    <p:sldId id="265" r:id="rId18"/>
    <p:sldId id="266" r:id="rId19"/>
    <p:sldId id="267" r:id="rId20"/>
    <p:sldId id="268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Окружающий мир 4 класс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          Жизнь леса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</a:t>
            </a:r>
            <a:r>
              <a:rPr lang="ru-RU" sz="2400" dirty="0" smtClean="0"/>
              <a:t>Выполнила: учитель                                                                                 начальных классов МБОУ БСОШ № 2</a:t>
            </a:r>
          </a:p>
          <a:p>
            <a:pPr marL="0" indent="0" algn="ctr">
              <a:buNone/>
            </a:pPr>
            <a:r>
              <a:rPr lang="ru-RU" sz="2400" dirty="0" smtClean="0"/>
              <a:t>Огурцова И.А.</a:t>
            </a:r>
          </a:p>
        </p:txBody>
      </p:sp>
    </p:spTree>
    <p:extLst>
      <p:ext uri="{BB962C8B-B14F-4D97-AF65-F5344CB8AC3E}">
        <p14:creationId xmlns:p14="http://schemas.microsoft.com/office/powerpoint/2010/main" val="9643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Лесная подстилка- дом для животны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84"/>
            <a:ext cx="9144000" cy="685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7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goods.kaypu.com/photo/5d2d6287384e1f4ab81f2f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8" y="0"/>
            <a:ext cx="3276076" cy="288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f3.ppt-online.org/files3/slide/w/wNiyBUI5OtahxMLf1nGVHQ0E7vCDoKP6T2pF8A/slide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367" y="0"/>
            <a:ext cx="3384377" cy="2526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rezentacii.org/upload/cloud/19/04/137988/images/screen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388" y="-4931"/>
            <a:ext cx="3273612" cy="245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Downloads\zhivotnoe_penochka_20_121829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24" y="3356992"/>
            <a:ext cx="268447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prezentacii.org/upload/cloud/18/06/51868/images/screen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363" y="3356992"/>
            <a:ext cx="2880319" cy="250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Downloads\c1eee817dc8a818075996fbbf79f148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672" y="3240303"/>
            <a:ext cx="3178499" cy="273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68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yslide.ru/documents_7/7bbef0d9a78ab7d8a97ecfc1799448ad/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6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s.znanio.ru/methodology/images/1a/e3/1ae38f10060d545db8613cc1d0ad33eb037bee0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60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istor.ru/wp-content/uploads/2020/04/%D0%A6%D0%B5%D0%BF%D1%8C-%D0%BF%D0%B8%D1%82%D0%B0%D0%BD%D0%B8%D1%8F-%D0%BA%D0%B0%D1%80%D1%82%D0%B8%D0%BD%D0%BA%D0%B8-%D0%B4%D0%BB%D1%8F-%D0%B4%D0%B5%D1%82%D0%B5%D0%B9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9" y="101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26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Oval 4" descr="PINEWHT"/>
          <p:cNvSpPr>
            <a:spLocks noChangeArrowheads="1"/>
          </p:cNvSpPr>
          <p:nvPr/>
        </p:nvSpPr>
        <p:spPr bwMode="auto">
          <a:xfrm>
            <a:off x="611188" y="476250"/>
            <a:ext cx="1871662" cy="180022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65539" name="Oval 8" descr="короед"/>
          <p:cNvSpPr>
            <a:spLocks noChangeArrowheads="1"/>
          </p:cNvSpPr>
          <p:nvPr/>
        </p:nvSpPr>
        <p:spPr bwMode="auto">
          <a:xfrm>
            <a:off x="6588125" y="549275"/>
            <a:ext cx="2159000" cy="180022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65540" name="Oval 9" descr="forst13"/>
          <p:cNvSpPr>
            <a:spLocks noChangeArrowheads="1"/>
          </p:cNvSpPr>
          <p:nvPr/>
        </p:nvSpPr>
        <p:spPr bwMode="auto">
          <a:xfrm>
            <a:off x="5076825" y="4437063"/>
            <a:ext cx="1871663" cy="1800225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65541" name="Oval 10" descr="forst24"/>
          <p:cNvSpPr>
            <a:spLocks noChangeArrowheads="1"/>
          </p:cNvSpPr>
          <p:nvPr/>
        </p:nvSpPr>
        <p:spPr bwMode="auto">
          <a:xfrm>
            <a:off x="3779838" y="2997200"/>
            <a:ext cx="1871662" cy="1800225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65542" name="Oval 11" descr="forst27"/>
          <p:cNvSpPr>
            <a:spLocks noChangeArrowheads="1"/>
          </p:cNvSpPr>
          <p:nvPr/>
        </p:nvSpPr>
        <p:spPr bwMode="auto">
          <a:xfrm>
            <a:off x="395288" y="4868863"/>
            <a:ext cx="2159000" cy="1800225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65543" name="Oval 12" descr="mlek_2"/>
          <p:cNvSpPr>
            <a:spLocks noChangeArrowheads="1"/>
          </p:cNvSpPr>
          <p:nvPr/>
        </p:nvSpPr>
        <p:spPr bwMode="auto">
          <a:xfrm>
            <a:off x="7272338" y="3644900"/>
            <a:ext cx="1871662" cy="1800225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65544" name="Oval 13" descr="mlek_4"/>
          <p:cNvSpPr>
            <a:spLocks noChangeArrowheads="1"/>
          </p:cNvSpPr>
          <p:nvPr/>
        </p:nvSpPr>
        <p:spPr bwMode="auto">
          <a:xfrm>
            <a:off x="2916238" y="1341438"/>
            <a:ext cx="1871662" cy="1800225"/>
          </a:xfrm>
          <a:prstGeom prst="ellipse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65545" name="Oval 14" descr="всякая трава и насекомое"/>
          <p:cNvSpPr>
            <a:spLocks noChangeArrowheads="1"/>
          </p:cNvSpPr>
          <p:nvPr/>
        </p:nvSpPr>
        <p:spPr bwMode="auto">
          <a:xfrm>
            <a:off x="1331913" y="2924175"/>
            <a:ext cx="1871662" cy="1800225"/>
          </a:xfrm>
          <a:prstGeom prst="ellipse">
            <a:avLst/>
          </a:prstGeom>
          <a:blipFill dpi="0" rotWithShape="1">
            <a:blip r:embed="rId9"/>
            <a:srcRect/>
            <a:stretch>
              <a:fillRect/>
            </a:stretch>
          </a:blip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 flipH="1">
            <a:off x="6443663" y="2349500"/>
            <a:ext cx="865187" cy="2159000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7" name="Rectangle 17"/>
          <p:cNvSpPr>
            <a:spLocks noGrp="1" noChangeArrowheads="1"/>
          </p:cNvSpPr>
          <p:nvPr>
            <p:ph type="title" idx="4294967295"/>
          </p:nvPr>
        </p:nvSpPr>
        <p:spPr>
          <a:xfrm>
            <a:off x="1857375" y="857250"/>
            <a:ext cx="5357813" cy="428625"/>
          </a:xfrm>
        </p:spPr>
        <p:txBody>
          <a:bodyPr anchor="b">
            <a:normAutofit fontScale="90000"/>
          </a:bodyPr>
          <a:lstStyle/>
          <a:p>
            <a:pPr eaLnBrk="1" hangingPunct="1"/>
            <a:r>
              <a:rPr lang="ru-RU" altLang="ru-RU" b="1" smtClean="0">
                <a:solidFill>
                  <a:srgbClr val="336600"/>
                </a:solidFill>
                <a:latin typeface="Arbat" pitchFamily="82" charset="0"/>
              </a:rPr>
              <a:t/>
            </a:r>
            <a:br>
              <a:rPr lang="ru-RU" altLang="ru-RU" b="1" smtClean="0">
                <a:solidFill>
                  <a:srgbClr val="336600"/>
                </a:solidFill>
                <a:latin typeface="Arbat" pitchFamily="82" charset="0"/>
              </a:rPr>
            </a:br>
            <a:r>
              <a:rPr lang="ru-RU" altLang="ru-RU" sz="3600" b="1" smtClean="0">
                <a:solidFill>
                  <a:srgbClr val="336600"/>
                </a:solidFill>
                <a:latin typeface="Arbat" pitchFamily="82" charset="0"/>
              </a:rPr>
              <a:t>Всё связано со всем</a:t>
            </a:r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 flipV="1">
            <a:off x="2484438" y="1268413"/>
            <a:ext cx="4103687" cy="0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 flipH="1">
            <a:off x="2484438" y="5589588"/>
            <a:ext cx="2592387" cy="431800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>
            <a:off x="4859338" y="2420938"/>
            <a:ext cx="2665412" cy="1368425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 flipV="1">
            <a:off x="2771775" y="2852738"/>
            <a:ext cx="360363" cy="288925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6" name="Line 22"/>
          <p:cNvSpPr>
            <a:spLocks noChangeShapeType="1"/>
          </p:cNvSpPr>
          <p:nvPr/>
        </p:nvSpPr>
        <p:spPr bwMode="auto">
          <a:xfrm flipH="1">
            <a:off x="2411413" y="4581525"/>
            <a:ext cx="1655762" cy="647700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7" name="Line 23"/>
          <p:cNvSpPr>
            <a:spLocks noChangeShapeType="1"/>
          </p:cNvSpPr>
          <p:nvPr/>
        </p:nvSpPr>
        <p:spPr bwMode="auto">
          <a:xfrm>
            <a:off x="3276600" y="3860800"/>
            <a:ext cx="503238" cy="73025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Line 22"/>
          <p:cNvSpPr>
            <a:spLocks noChangeShapeType="1"/>
          </p:cNvSpPr>
          <p:nvPr/>
        </p:nvSpPr>
        <p:spPr bwMode="auto">
          <a:xfrm>
            <a:off x="5580063" y="3716338"/>
            <a:ext cx="1657350" cy="792162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" name="WordArt 4"/>
          <p:cNvSpPr>
            <a:spLocks noChangeArrowheads="1" noChangeShapeType="1" noTextEdit="1"/>
          </p:cNvSpPr>
          <p:nvPr/>
        </p:nvSpPr>
        <p:spPr bwMode="auto">
          <a:xfrm>
            <a:off x="1714480" y="214290"/>
            <a:ext cx="5429288" cy="66673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kern="10" dirty="0">
                <a:ln/>
                <a:solidFill>
                  <a:srgbClr val="669900"/>
                </a:solidFill>
                <a:latin typeface="Arial"/>
                <a:cs typeface="Arial"/>
              </a:rPr>
              <a:t>Цепи питания</a:t>
            </a:r>
          </a:p>
        </p:txBody>
      </p:sp>
    </p:spTree>
    <p:extLst>
      <p:ext uri="{BB962C8B-B14F-4D97-AF65-F5344CB8AC3E}">
        <p14:creationId xmlns:p14="http://schemas.microsoft.com/office/powerpoint/2010/main" val="336229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0" grpId="0" animBg="1"/>
      <p:bldP spid="11282" grpId="0" animBg="1"/>
      <p:bldP spid="11283" grpId="0" animBg="1"/>
      <p:bldP spid="11284" grpId="0" animBg="1"/>
      <p:bldP spid="11285" grpId="0" animBg="1"/>
      <p:bldP spid="11286" grpId="0" animBg="1"/>
      <p:bldP spid="1128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34925" y="765175"/>
            <a:ext cx="9001125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b="1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Задача </a:t>
            </a:r>
          </a:p>
          <a:p>
            <a:pPr algn="ctr"/>
            <a:r>
              <a:rPr lang="ru-RU" altLang="ru-RU" sz="3200">
                <a:ea typeface="Times New Roman" pitchFamily="18" charset="0"/>
                <a:cs typeface="Arial" charset="0"/>
              </a:rPr>
              <a:t>В одном городе 1.000.000 чел. Каждая семья состоит из 4 человек.  Сколько елочек может погибнуть в новогодние дни, если каждая семья «срубит» по одной елке?</a:t>
            </a:r>
          </a:p>
          <a:p>
            <a:pPr algn="ctr"/>
            <a:endParaRPr lang="ru-RU" altLang="ru-RU" b="1">
              <a:solidFill>
                <a:srgbClr val="FF0000"/>
              </a:solidFill>
              <a:ea typeface="Times New Roman" pitchFamily="18" charset="0"/>
              <a:cs typeface="Arial" charset="0"/>
            </a:endParaRPr>
          </a:p>
        </p:txBody>
      </p:sp>
      <p:pic>
        <p:nvPicPr>
          <p:cNvPr id="17411" name="Picture 2" descr="http://noviygod2017.ru/wp-content/uploads/2016/02/ng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438" y="2492375"/>
            <a:ext cx="2943226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https://www.colourbox.com/preview/11118431-happy-family-cartoon-holding-hand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4292600"/>
            <a:ext cx="3976688" cy="218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 descr="http://picstons.ru/img/picture/Apr/06/fbb42d92bd9304d03978f042e0fd84b2/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3141663"/>
            <a:ext cx="77152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 descr="http://picstons.ru/img/picture/Apr/06/fbb42d92bd9304d03978f042e0fd84b2/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13" y="3141663"/>
            <a:ext cx="77311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6" descr="http://picstons.ru/img/picture/Apr/06/fbb42d92bd9304d03978f042e0fd84b2/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141663"/>
            <a:ext cx="77311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6" descr="http://picstons.ru/img/picture/Apr/06/fbb42d92bd9304d03978f042e0fd84b2/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3141663"/>
            <a:ext cx="77311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справка 4">
            <a:hlinkClick r:id="" action="ppaction://noaction" highlightClick="1"/>
          </p:cNvPr>
          <p:cNvSpPr/>
          <p:nvPr/>
        </p:nvSpPr>
        <p:spPr>
          <a:xfrm>
            <a:off x="6748463" y="3046413"/>
            <a:ext cx="1042987" cy="1042987"/>
          </a:xfrm>
          <a:prstGeom prst="actionButtonHelp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92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561657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КАК ВЕСТИ СЕБЯ В ЛЕСУ</a:t>
            </a:r>
          </a:p>
        </p:txBody>
      </p:sp>
      <p:pic>
        <p:nvPicPr>
          <p:cNvPr id="6147" name="Picture 7" descr="J023143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88913"/>
            <a:ext cx="2447925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11"/>
          <p:cNvSpPr>
            <a:spLocks noChangeArrowheads="1"/>
          </p:cNvSpPr>
          <p:nvPr/>
        </p:nvSpPr>
        <p:spPr bwMode="auto">
          <a:xfrm>
            <a:off x="4067175" y="5214938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altLang="ru-RU"/>
          </a:p>
          <a:p>
            <a:pPr algn="l"/>
            <a:endParaRPr lang="ru-RU" altLang="ru-RU"/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684213" y="1916113"/>
            <a:ext cx="4500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ru-RU" sz="24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Не рубить живые деревья!</a:t>
            </a:r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1116013" y="2565400"/>
            <a:ext cx="6369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ru-RU" sz="24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 Не разводить костры под деревьями!</a:t>
            </a: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2771775" y="4076700"/>
            <a:ext cx="5075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ru-RU" sz="24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Не оставлять банки и бумагу!</a:t>
            </a: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3492500" y="4797425"/>
            <a:ext cx="3165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ru-RU" sz="24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Не рвать цветы!</a:t>
            </a: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4427538" y="5589588"/>
            <a:ext cx="3495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ru-RU" sz="24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Не разорять гнезда!</a:t>
            </a: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1979613" y="3284538"/>
            <a:ext cx="601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ru-RU" sz="24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Не брать детенышей зверей домой!</a:t>
            </a:r>
          </a:p>
        </p:txBody>
      </p:sp>
      <p:pic>
        <p:nvPicPr>
          <p:cNvPr id="12306" name="Picture 18" descr="J02149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652963"/>
            <a:ext cx="1944688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1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300" grpId="0"/>
      <p:bldP spid="12301" grpId="0"/>
      <p:bldP spid="12302" grpId="0"/>
      <p:bldP spid="12303" grpId="0"/>
      <p:bldP spid="12304" grpId="0"/>
      <p:bldP spid="123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23850" y="476250"/>
            <a:ext cx="8351838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dirty="0">
              <a:latin typeface="Arial" charset="0"/>
              <a:cs typeface="+mn-cs"/>
            </a:endParaRPr>
          </a:p>
          <a:p>
            <a:pPr>
              <a:spcBef>
                <a:spcPct val="50000"/>
              </a:spcBef>
              <a:defRPr/>
            </a:pPr>
            <a:endParaRPr lang="ru-RU" dirty="0">
              <a:latin typeface="Arial" charset="0"/>
              <a:cs typeface="+mn-cs"/>
            </a:endParaRPr>
          </a:p>
          <a:p>
            <a:pPr>
              <a:spcBef>
                <a:spcPct val="50000"/>
              </a:spcBef>
              <a:defRPr/>
            </a:pPr>
            <a:endParaRPr lang="ru-RU" dirty="0">
              <a:latin typeface="Arial" charset="0"/>
              <a:cs typeface="+mn-cs"/>
            </a:endParaRPr>
          </a:p>
          <a:p>
            <a:pPr>
              <a:spcBef>
                <a:spcPct val="5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Бумага, брошенная в лесу, должна пролежать минимум 3 года, прежде, чем распадётся на составные компоненты.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Металлическая консервная банка должна по тем же причинам пролежать 15 – 20 лет.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+mn-cs"/>
              </a:rPr>
              <a:t>Стеклянные банки и бутылки, брошенные в лесу, особенно если они разбиты, превращаются в линзы, что приводит к самовозгоранию лесной подстилки.</a:t>
            </a:r>
          </a:p>
        </p:txBody>
      </p:sp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7561263" cy="19446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Над этим стоит задуматься</a:t>
            </a:r>
          </a:p>
          <a:p>
            <a:pPr algn="ctr"/>
            <a:endParaRPr lang="ru-RU" sz="20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16390" name="Picture 6" descr="J007614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5734050"/>
            <a:ext cx="424815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" descr="J017811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49275"/>
            <a:ext cx="7239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J02153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941888"/>
            <a:ext cx="1790700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637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 decel="100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600" decel="100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600" decel="100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00" decel="100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0" descr="EXPO257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8" descr="EXPO25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642938" y="4429125"/>
            <a:ext cx="49672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Надо уважать все существа: </a:t>
            </a:r>
          </a:p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от ползающих муравьёв</a:t>
            </a:r>
          </a:p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 до парящих в небе орлов.</a:t>
            </a:r>
          </a:p>
        </p:txBody>
      </p:sp>
      <p:pic>
        <p:nvPicPr>
          <p:cNvPr id="15376" name="Picture 16" descr="J02873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773238"/>
            <a:ext cx="259238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7" name="Rectangle 17"/>
          <p:cNvSpPr>
            <a:spLocks noChangeArrowheads="1"/>
          </p:cNvSpPr>
          <p:nvPr/>
        </p:nvSpPr>
        <p:spPr bwMode="auto">
          <a:xfrm>
            <a:off x="1285875" y="357188"/>
            <a:ext cx="2503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i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Помните!</a:t>
            </a:r>
            <a:r>
              <a:rPr lang="ru-RU" sz="3600" dirty="0">
                <a:latin typeface="Arial" charset="0"/>
                <a:cs typeface="+mn-cs"/>
              </a:rPr>
              <a:t> </a:t>
            </a:r>
          </a:p>
        </p:txBody>
      </p:sp>
      <p:sp>
        <p:nvSpPr>
          <p:cNvPr id="15378" name="Rectangle 18"/>
          <p:cNvSpPr>
            <a:spLocks noChangeArrowheads="1"/>
          </p:cNvSpPr>
          <p:nvPr/>
        </p:nvSpPr>
        <p:spPr bwMode="auto">
          <a:xfrm>
            <a:off x="0" y="1285875"/>
            <a:ext cx="705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Всё что видишь вокруг, находится</a:t>
            </a:r>
          </a:p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в очень хрупком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равновесии</a:t>
            </a:r>
          </a:p>
        </p:txBody>
      </p:sp>
      <p:sp>
        <p:nvSpPr>
          <p:cNvPr id="8200" name="TextBox 7"/>
          <p:cNvSpPr txBox="1">
            <a:spLocks noChangeArrowheads="1"/>
          </p:cNvSpPr>
          <p:nvPr/>
        </p:nvSpPr>
        <p:spPr bwMode="auto">
          <a:xfrm>
            <a:off x="428625" y="3429000"/>
            <a:ext cx="43576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 b="1">
              <a:solidFill>
                <a:srgbClr val="0000FF"/>
              </a:solidFill>
            </a:endParaRPr>
          </a:p>
          <a:p>
            <a:pPr eaLnBrk="1" hangingPunct="1"/>
            <a:endParaRPr lang="ru-RU" altLang="ru-RU">
              <a:solidFill>
                <a:srgbClr val="0000FF"/>
              </a:solidFill>
            </a:endParaRPr>
          </a:p>
          <a:p>
            <a:pPr eaLnBrk="1" hangingPunct="1"/>
            <a:endParaRPr lang="ru-RU" alt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23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5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5" grpId="0"/>
      <p:bldP spid="15377" grpId="0"/>
      <p:bldP spid="153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fsd.multiurok.ru/html/2019/04/01/s_5ca206aadc81a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49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4" descr="Поля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57313" y="428625"/>
            <a:ext cx="6429375" cy="6002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  <a:cs typeface="+mn-cs"/>
              </a:rPr>
              <a:t>На одной планете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  <a:cs typeface="+mn-cs"/>
              </a:rPr>
              <a:t>Дружно жили дети.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0000FF"/>
                </a:solidFill>
                <a:latin typeface="Cambria" pitchFamily="18" charset="0"/>
                <a:cs typeface="+mn-cs"/>
              </a:rPr>
              <a:t>Не разоряли гнезда птиц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0000FF"/>
                </a:solidFill>
                <a:latin typeface="Cambria" pitchFamily="18" charset="0"/>
                <a:cs typeface="+mn-cs"/>
              </a:rPr>
              <a:t>Ради нескольких яиц.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990000"/>
                </a:solidFill>
                <a:latin typeface="Cambria" pitchFamily="18" charset="0"/>
                <a:cs typeface="+mn-cs"/>
              </a:rPr>
              <a:t>Не ловили по дубравам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990000"/>
                </a:solidFill>
                <a:latin typeface="Cambria" pitchFamily="18" charset="0"/>
                <a:cs typeface="+mn-cs"/>
              </a:rPr>
              <a:t>Рыжих белок для забавы,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  <a:cs typeface="+mn-cs"/>
              </a:rPr>
              <a:t>Травку не топтали,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  <a:cs typeface="+mn-cs"/>
              </a:rPr>
              <a:t>Лес не загрязняли.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C000"/>
                </a:solidFill>
                <a:latin typeface="Cambria" pitchFamily="18" charset="0"/>
                <a:cs typeface="+mn-cs"/>
              </a:rPr>
              <a:t>Все старательно, с умом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C000"/>
                </a:solidFill>
                <a:latin typeface="Cambria" pitchFamily="18" charset="0"/>
                <a:cs typeface="+mn-cs"/>
              </a:rPr>
              <a:t>Берегли  свой общий дом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C000"/>
                </a:solidFill>
                <a:latin typeface="Cambria" pitchFamily="18" charset="0"/>
                <a:cs typeface="+mn-cs"/>
              </a:rPr>
              <a:t>Под названием Земля,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C000"/>
                </a:solidFill>
                <a:latin typeface="Cambria" pitchFamily="18" charset="0"/>
                <a:cs typeface="+mn-cs"/>
              </a:rPr>
              <a:t>Где живем и ты, и я!</a:t>
            </a:r>
            <a:endParaRPr lang="ru-RU" sz="3200" dirty="0">
              <a:solidFill>
                <a:srgbClr val="FFC000"/>
              </a:solidFill>
              <a:latin typeface="Cambria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175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Рефлексия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000125"/>
            <a:ext cx="8412162" cy="5381625"/>
          </a:xfrm>
        </p:spPr>
        <p:txBody>
          <a:bodyPr/>
          <a:lstStyle/>
          <a:p>
            <a:pPr eaLnBrk="1" hangingPunct="1"/>
            <a:r>
              <a:rPr lang="ru-RU" altLang="ru-RU" b="1" dirty="0" smtClean="0"/>
              <a:t>Сегодня на уроке я научился…</a:t>
            </a:r>
          </a:p>
          <a:p>
            <a:pPr eaLnBrk="1" hangingPunct="1"/>
            <a:r>
              <a:rPr lang="ru-RU" altLang="ru-RU" b="1" dirty="0" smtClean="0"/>
              <a:t>Мне было интересно..</a:t>
            </a:r>
          </a:p>
          <a:p>
            <a:pPr eaLnBrk="1" hangingPunct="1"/>
            <a:r>
              <a:rPr lang="ru-RU" altLang="ru-RU" b="1" dirty="0" smtClean="0"/>
              <a:t>Мне было трудно…</a:t>
            </a:r>
          </a:p>
          <a:p>
            <a:pPr eaLnBrk="1" hangingPunct="1"/>
            <a:r>
              <a:rPr lang="ru-RU" altLang="ru-RU" b="1" dirty="0" smtClean="0"/>
              <a:t>Я понял, что…</a:t>
            </a:r>
          </a:p>
          <a:p>
            <a:pPr eaLnBrk="1" hangingPunct="1"/>
            <a:r>
              <a:rPr lang="ru-RU" altLang="ru-RU" b="1" dirty="0" smtClean="0"/>
              <a:t>Я почувствовал, что…</a:t>
            </a:r>
          </a:p>
          <a:p>
            <a:pPr eaLnBrk="1" hangingPunct="1"/>
            <a:r>
              <a:rPr lang="ru-RU" altLang="ru-RU" b="1" dirty="0" smtClean="0"/>
              <a:t>Больше всего мне понравилось…</a:t>
            </a:r>
          </a:p>
          <a:p>
            <a:pPr eaLnBrk="1" hangingPunct="1"/>
            <a:r>
              <a:rPr lang="ru-RU" altLang="ru-RU" b="1" dirty="0" smtClean="0"/>
              <a:t>Своей работой на уроке я доволен (не совсем, не доволен), потому что…</a:t>
            </a: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357313"/>
            <a:ext cx="179387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916113"/>
            <a:ext cx="161766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967148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get.pxhere.com/photo/tree-forest-path-plant-hiking-trail-meadow-sunlight-rustic-solitude-recreation-green-jungle-scenic-peaceful-usa-relaxing-trees-leaves-outdoors-woods-spruce-vegetation-rainforest-deciduous-ferns-grove-woodland-habitat-ecosystem-north-carolina-biome-old-growth-forest-natural-environment-geographical-feature-woody-plant-temperate-broadleaf-and-mixed-forest-temperate-coniferous-forest-riparian-forest-elk-knob-state-park-11729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22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42938" y="2357438"/>
            <a:ext cx="7772400" cy="147002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35844" name="Picture 2" descr="http://pg-optica.ru/docs/in.php?nztl=qofidovbk/picture51746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1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.poembook.ru/theme/e7/88/b8/ba3dd4b542611c2b2091238564eccb1635d01e2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9" y="0"/>
            <a:ext cx="91072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60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flower-garden-vector-xqcz3uyw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88913"/>
            <a:ext cx="8496300" cy="540067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1.Природное сообщество – это группа, связанных между собой организмов, которые обитают на одной территории, влияют друг на друга и на окружающую среду.</a:t>
            </a:r>
            <a:endParaRPr lang="en-US" sz="2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По словарю Ожегова: “Сообщество – группа растительных или животных организмов, живущих вместе”.</a:t>
            </a:r>
          </a:p>
          <a:p>
            <a:pPr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Группа растительных или животных организмов, временное или постоянное ведущих совместную жизнь.</a:t>
            </a:r>
          </a:p>
          <a:p>
            <a:pPr>
              <a:buFont typeface="Wingdings" pitchFamily="2" charset="2"/>
              <a:buNone/>
              <a:defRPr/>
            </a:pPr>
            <a:endParaRPr lang="ru-RU" sz="36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4200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ogcatdog.ru/wp-content/uploads/a/a/e/aae65d93b24ce79fa7a56732e2b22f5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50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 одном из степных районов сажали лесные полосы. Но деревья росли очень плохо. Чего – то им не хватало. И учёные заметили: нет ни одного гриба в молодом лесу! Привезли из старого леса почву с грибницей. На новом месте тоже появились грибы. И произошло чудо: деревья пошли в рост, стали быстро набирать силу, лес словно ожил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20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Вывод : Грибы очень нужны лесу. Нити грибницы срастаются с корнями деревьев и кустарников, трав и помогают им всасывать из почвы воду с растворёнными в ней минеральными солями .  Грибами питаются многие животные, живущие в лесу.  Грибы способствуют разложению растительных остатков; пней, упавших стволов, отмершей листвы. Тем самым они поддерживают круговорот веществ в лесу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35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334</Words>
  <Application>Microsoft Office PowerPoint</Application>
  <PresentationFormat>Экран (4:3)</PresentationFormat>
  <Paragraphs>56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Окружающий мир 4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Всё связано со всем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23</cp:revision>
  <dcterms:created xsi:type="dcterms:W3CDTF">2022-12-12T18:01:17Z</dcterms:created>
  <dcterms:modified xsi:type="dcterms:W3CDTF">2023-07-06T07:05:44Z</dcterms:modified>
</cp:coreProperties>
</file>