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4" r:id="rId7"/>
    <p:sldId id="265" r:id="rId8"/>
    <p:sldId id="266" r:id="rId9"/>
    <p:sldId id="267" r:id="rId10"/>
    <p:sldId id="268" r:id="rId11"/>
    <p:sldId id="263" r:id="rId12"/>
    <p:sldId id="262" r:id="rId13"/>
    <p:sldId id="273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003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03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513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191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619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28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33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089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086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919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182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B78E6-12FF-4BEF-9A91-30B13C17FB83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C94D7-F002-4878-AF0D-53EEDFF42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96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с</a:t>
            </a:r>
            <a:r>
              <a:rPr lang="ru-RU" dirty="0" smtClean="0">
                <a:latin typeface="Arial Black" panose="020B0A04020102020204" pitchFamily="34" charset="0"/>
              </a:rPr>
              <a:t>лагаемые</a:t>
            </a:r>
            <a:br>
              <a:rPr lang="ru-RU" dirty="0" smtClean="0">
                <a:latin typeface="Arial Black" panose="020B0A04020102020204" pitchFamily="34" charset="0"/>
              </a:rPr>
            </a:br>
            <a:r>
              <a:rPr lang="ru-RU" dirty="0" smtClean="0">
                <a:latin typeface="Arial Black" panose="020B0A04020102020204" pitchFamily="34" charset="0"/>
              </a:rPr>
              <a:t>сумма</a:t>
            </a:r>
            <a:br>
              <a:rPr lang="ru-RU" dirty="0" smtClean="0">
                <a:latin typeface="Arial Black" panose="020B0A04020102020204" pitchFamily="34" charset="0"/>
              </a:rPr>
            </a:br>
            <a:r>
              <a:rPr lang="ru-RU" dirty="0" smtClean="0">
                <a:latin typeface="Arial Black" panose="020B0A04020102020204" pitchFamily="34" charset="0"/>
              </a:rPr>
              <a:t>значение суммы</a:t>
            </a:r>
            <a:br>
              <a:rPr lang="ru-RU" dirty="0" smtClean="0">
                <a:latin typeface="Arial Black" panose="020B0A04020102020204" pitchFamily="34" charset="0"/>
              </a:rPr>
            </a:br>
            <a:r>
              <a:rPr lang="ru-RU" sz="4000" dirty="0" smtClean="0">
                <a:latin typeface="+mn-lt"/>
              </a:rPr>
              <a:t>(введение новых понятий)</a:t>
            </a:r>
            <a:endParaRPr lang="ru-RU" sz="40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410635" y="4429919"/>
            <a:ext cx="7494494" cy="1873623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Составил: Решетова </a:t>
            </a:r>
            <a:r>
              <a:rPr lang="ru-RU" dirty="0">
                <a:latin typeface="Arial Black" panose="020B0A04020102020204" pitchFamily="34" charset="0"/>
              </a:rPr>
              <a:t>Т</a:t>
            </a:r>
            <a:r>
              <a:rPr lang="ru-RU" dirty="0" smtClean="0">
                <a:latin typeface="Arial Black" panose="020B0A04020102020204" pitchFamily="34" charset="0"/>
              </a:rPr>
              <a:t>атьяна Анатольевна,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у</a:t>
            </a:r>
            <a:r>
              <a:rPr lang="ru-RU" dirty="0" smtClean="0">
                <a:latin typeface="Arial Black" panose="020B0A04020102020204" pitchFamily="34" charset="0"/>
              </a:rPr>
              <a:t>читель начальных классов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МОУ «</a:t>
            </a:r>
            <a:r>
              <a:rPr lang="ru-RU" dirty="0" err="1" smtClean="0">
                <a:latin typeface="Arial Black" panose="020B0A04020102020204" pitchFamily="34" charset="0"/>
              </a:rPr>
              <a:t>Истринская</a:t>
            </a:r>
            <a:r>
              <a:rPr lang="ru-RU" dirty="0" smtClean="0">
                <a:latin typeface="Arial Black" panose="020B0A04020102020204" pitchFamily="34" charset="0"/>
              </a:rPr>
              <a:t> СОШ №3»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75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Числовое выражение тоже имеет «имя»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8458" y="2108539"/>
            <a:ext cx="2475191" cy="25727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054" y="2019879"/>
            <a:ext cx="2962913" cy="29629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8831" y="2577972"/>
            <a:ext cx="1627773" cy="16338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1681" y="4878103"/>
            <a:ext cx="4237087" cy="14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3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581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Назовите «имена» каждого числа в равенстве.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3354" b="37876"/>
          <a:stretch/>
        </p:blipFill>
        <p:spPr>
          <a:xfrm>
            <a:off x="1104183" y="1975450"/>
            <a:ext cx="9569444" cy="26224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3850" r="43146" b="78238"/>
          <a:stretch/>
        </p:blipFill>
        <p:spPr>
          <a:xfrm>
            <a:off x="4804175" y="1030942"/>
            <a:ext cx="2169460" cy="11544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0199" r="67383" b="78987"/>
          <a:stretch/>
        </p:blipFill>
        <p:spPr>
          <a:xfrm>
            <a:off x="1358152" y="1030942"/>
            <a:ext cx="2115671" cy="11145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65293" t="2591" r="8774" b="73746"/>
          <a:stretch/>
        </p:blipFill>
        <p:spPr>
          <a:xfrm>
            <a:off x="8226262" y="960683"/>
            <a:ext cx="2447365" cy="12550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2004" t="65485" r="44491" b="5295"/>
          <a:stretch/>
        </p:blipFill>
        <p:spPr>
          <a:xfrm>
            <a:off x="1524000" y="4392706"/>
            <a:ext cx="5746376" cy="154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76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2023" y="134471"/>
            <a:ext cx="7440705" cy="1020761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Название компонентов, результата действия и числового выражения.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62"/>
          <a:stretch/>
        </p:blipFill>
        <p:spPr>
          <a:xfrm>
            <a:off x="2241178" y="1391392"/>
            <a:ext cx="7207623" cy="47992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70053" t="30996" r="363" b="47458"/>
          <a:stretch/>
        </p:blipFill>
        <p:spPr>
          <a:xfrm>
            <a:off x="7388441" y="1391392"/>
            <a:ext cx="2060360" cy="11253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1684" y="240832"/>
            <a:ext cx="3558988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Arial Black" panose="020B0A04020102020204" pitchFamily="34" charset="0"/>
              </a:rPr>
              <a:t>Запомните!</a:t>
            </a:r>
            <a:endParaRPr lang="ru-RU" sz="4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5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0593" t="5432" r="10299" b="6737"/>
          <a:stretch/>
        </p:blipFill>
        <p:spPr>
          <a:xfrm>
            <a:off x="587189" y="284443"/>
            <a:ext cx="10551458" cy="6492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23" y="365125"/>
            <a:ext cx="3953435" cy="18832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5582" y="445270"/>
            <a:ext cx="3956647" cy="18838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2229" y="217979"/>
            <a:ext cx="3411070" cy="18141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1860" y="4843016"/>
            <a:ext cx="6005080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2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Прочитайте с названием компонентов и результата действия: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7200" b="1" dirty="0" smtClean="0"/>
              <a:t>4+3=7		2+4=6</a:t>
            </a:r>
          </a:p>
          <a:p>
            <a:pPr marL="0" indent="0">
              <a:buNone/>
            </a:pPr>
            <a:r>
              <a:rPr lang="ru-RU" sz="7200" b="1" dirty="0" smtClean="0"/>
              <a:t>1+5=6		4+5=9</a:t>
            </a:r>
          </a:p>
          <a:p>
            <a:pPr marL="0" indent="0">
              <a:buNone/>
            </a:pPr>
            <a:r>
              <a:rPr lang="ru-RU" sz="7200" b="1" dirty="0" smtClean="0"/>
              <a:t>6+3=9		5+2=7</a:t>
            </a:r>
          </a:p>
          <a:p>
            <a:pPr marL="0" indent="0">
              <a:buNone/>
            </a:pPr>
            <a:r>
              <a:rPr lang="ru-RU" sz="7200" b="1" dirty="0" smtClean="0"/>
              <a:t>7+1=8		4+4=8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308083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641230" y="215154"/>
            <a:ext cx="11057706" cy="33877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По данному рисунку составьте числовое выражение: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15423" y="738226"/>
            <a:ext cx="4444369" cy="926672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537158" y="801942"/>
            <a:ext cx="4433977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381" y="2491211"/>
            <a:ext cx="4444369" cy="9266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422" y="2379068"/>
            <a:ext cx="4444369" cy="926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66" y="4271898"/>
            <a:ext cx="4444369" cy="9266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9431" y="4271898"/>
            <a:ext cx="4444369" cy="926672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1032295" y="1008704"/>
            <a:ext cx="373812" cy="34564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0211" y="4507584"/>
            <a:ext cx="390178" cy="3596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460" y="2803909"/>
            <a:ext cx="390178" cy="3596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638" y="2792277"/>
            <a:ext cx="390178" cy="35969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052" y="2771297"/>
            <a:ext cx="390178" cy="3596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172" y="2771298"/>
            <a:ext cx="390178" cy="35969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389" y="1008704"/>
            <a:ext cx="390178" cy="35969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7242" y="1030388"/>
            <a:ext cx="390178" cy="35969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451" y="1059671"/>
            <a:ext cx="390178" cy="35969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4273" y="1079295"/>
            <a:ext cx="390178" cy="35969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095" y="1048108"/>
            <a:ext cx="390178" cy="35969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3917" y="1083795"/>
            <a:ext cx="390178" cy="35969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0912" y="1062073"/>
            <a:ext cx="390178" cy="35969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816" y="1079868"/>
            <a:ext cx="390178" cy="35969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387" y="1048108"/>
            <a:ext cx="390178" cy="35969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161" y="1027850"/>
            <a:ext cx="390178" cy="35969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294" y="1011590"/>
            <a:ext cx="390178" cy="35969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2523" y="4537392"/>
            <a:ext cx="390178" cy="35969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3037" y="2491266"/>
            <a:ext cx="390178" cy="35969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0025" y="2842403"/>
            <a:ext cx="390178" cy="35969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0389" y="2568575"/>
            <a:ext cx="390178" cy="359695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0567" y="2662556"/>
            <a:ext cx="390178" cy="359695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6011" y="2803908"/>
            <a:ext cx="390178" cy="35969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853" y="2482709"/>
            <a:ext cx="390178" cy="35969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1695" y="2812665"/>
            <a:ext cx="390178" cy="35969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431" y="2680205"/>
            <a:ext cx="390178" cy="359695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520" y="4564142"/>
            <a:ext cx="390178" cy="359695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71" y="4555386"/>
            <a:ext cx="390178" cy="359695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512" y="4531640"/>
            <a:ext cx="390178" cy="359695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816" y="4544582"/>
            <a:ext cx="390178" cy="35969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125" y="4419054"/>
            <a:ext cx="390178" cy="359695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570" y="4724430"/>
            <a:ext cx="390178" cy="359695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361" y="4408605"/>
            <a:ext cx="390178" cy="359695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31" y="4555386"/>
            <a:ext cx="390178" cy="359695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 rotWithShape="1">
          <a:blip r:embed="rId4"/>
          <a:srcRect l="5594" t="45426" r="74555" b="38629"/>
          <a:stretch/>
        </p:blipFill>
        <p:spPr>
          <a:xfrm>
            <a:off x="3738572" y="3321758"/>
            <a:ext cx="1210235" cy="546846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 rotWithShape="1">
          <a:blip r:embed="rId5"/>
          <a:srcRect t="64655" r="59979"/>
          <a:stretch/>
        </p:blipFill>
        <p:spPr>
          <a:xfrm>
            <a:off x="3225358" y="5016316"/>
            <a:ext cx="1222381" cy="637827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 rotWithShape="1">
          <a:blip r:embed="rId5"/>
          <a:srcRect l="61153" t="30377" b="35346"/>
          <a:stretch/>
        </p:blipFill>
        <p:spPr>
          <a:xfrm>
            <a:off x="9367903" y="3243952"/>
            <a:ext cx="1186521" cy="618565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5"/>
          <a:srcRect l="61447" t="64655"/>
          <a:stretch/>
        </p:blipFill>
        <p:spPr>
          <a:xfrm>
            <a:off x="9701433" y="5046635"/>
            <a:ext cx="1177556" cy="637827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 rotWithShape="1">
          <a:blip r:embed="rId5"/>
          <a:srcRect l="60566" b="67636"/>
          <a:stretch/>
        </p:blipFill>
        <p:spPr>
          <a:xfrm>
            <a:off x="9747977" y="1424148"/>
            <a:ext cx="1204451" cy="584039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5"/>
          <a:srcRect r="59686" b="67139"/>
          <a:stretch/>
        </p:blipFill>
        <p:spPr>
          <a:xfrm>
            <a:off x="3806143" y="1503503"/>
            <a:ext cx="1231346" cy="59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21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38198" y="188259"/>
            <a:ext cx="10107707" cy="546847"/>
          </a:xfrm>
        </p:spPr>
        <p:txBody>
          <a:bodyPr>
            <a:normAutofit/>
          </a:bodyPr>
          <a:lstStyle/>
          <a:p>
            <a:r>
              <a:rPr lang="ru-RU" sz="3100" dirty="0" smtClean="0">
                <a:latin typeface="Arial Black" panose="020B0A04020102020204" pitchFamily="34" charset="0"/>
              </a:rPr>
              <a:t>Что общего в этих числовых выражениях?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95555"/>
            <a:ext cx="10515600" cy="5081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800" b="1" dirty="0" smtClean="0"/>
              <a:t>7+2		5+3</a:t>
            </a:r>
          </a:p>
          <a:p>
            <a:pPr marL="0" indent="0">
              <a:buNone/>
            </a:pPr>
            <a:r>
              <a:rPr lang="ru-RU" sz="8800" b="1" dirty="0" smtClean="0"/>
              <a:t>1+6		2+6</a:t>
            </a:r>
          </a:p>
          <a:p>
            <a:pPr marL="0" indent="0">
              <a:buNone/>
            </a:pPr>
            <a:r>
              <a:rPr lang="ru-RU" sz="8800" b="1" dirty="0" smtClean="0"/>
              <a:t>3+3		4+2</a:t>
            </a:r>
          </a:p>
        </p:txBody>
      </p:sp>
    </p:spTree>
    <p:extLst>
      <p:ext uri="{BB962C8B-B14F-4D97-AF65-F5344CB8AC3E}">
        <p14:creationId xmlns:p14="http://schemas.microsoft.com/office/powerpoint/2010/main" val="303821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5597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Найдите равенства: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6000" b="1" dirty="0" smtClean="0"/>
              <a:t>7+1=8		9</a:t>
            </a:r>
            <a:r>
              <a:rPr lang="en-US" sz="6000" b="1" dirty="0"/>
              <a:t>&gt;</a:t>
            </a:r>
            <a:r>
              <a:rPr lang="ru-RU" sz="6000" b="1" dirty="0" smtClean="0"/>
              <a:t>8		</a:t>
            </a:r>
            <a:r>
              <a:rPr lang="en-US" sz="6000" b="1" dirty="0" smtClean="0"/>
              <a:t>	</a:t>
            </a:r>
            <a:r>
              <a:rPr lang="ru-RU" sz="6000" b="1" dirty="0" smtClean="0"/>
              <a:t>3+2=5</a:t>
            </a:r>
          </a:p>
          <a:p>
            <a:pPr marL="0" indent="0">
              <a:buNone/>
            </a:pPr>
            <a:r>
              <a:rPr lang="ru-RU" sz="6000" b="1" dirty="0" smtClean="0"/>
              <a:t>8</a:t>
            </a:r>
            <a:r>
              <a:rPr lang="en-US" sz="6000" b="1" dirty="0" smtClean="0"/>
              <a:t>+</a:t>
            </a:r>
            <a:r>
              <a:rPr lang="ru-RU" sz="6000" b="1" dirty="0" smtClean="0"/>
              <a:t>1</a:t>
            </a:r>
            <a:r>
              <a:rPr lang="en-US" sz="6000" b="1" dirty="0" smtClean="0"/>
              <a:t>&gt;</a:t>
            </a:r>
            <a:r>
              <a:rPr lang="ru-RU" sz="6000" b="1" dirty="0" smtClean="0"/>
              <a:t>7		4+2=6		3+5=8	</a:t>
            </a:r>
            <a:r>
              <a:rPr lang="ru-RU" dirty="0" smtClean="0"/>
              <a:t>																			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725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38200" y="0"/>
            <a:ext cx="10515600" cy="36512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76377"/>
            <a:ext cx="10515600" cy="540058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 каждого есть имя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6285" y="1190842"/>
            <a:ext cx="4823096" cy="48230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7825" y="0"/>
            <a:ext cx="4970584" cy="3383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8607" t="-545" r="30177"/>
          <a:stretch/>
        </p:blipFill>
        <p:spPr>
          <a:xfrm>
            <a:off x="4366847" y="-184639"/>
            <a:ext cx="2725616" cy="67364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1934" y="3887652"/>
            <a:ext cx="4121253" cy="26641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24678" t="4762" r="26677"/>
          <a:stretch/>
        </p:blipFill>
        <p:spPr>
          <a:xfrm>
            <a:off x="7774588" y="3462524"/>
            <a:ext cx="3421695" cy="337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15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4788" y="2733897"/>
            <a:ext cx="1613140" cy="12231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У чисел в данном равенстве тоже есть свои «имена»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27188" y="2058537"/>
            <a:ext cx="2472475" cy="25738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3800" y="2058537"/>
            <a:ext cx="2966510" cy="29665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21435"/>
          <a:stretch/>
        </p:blipFill>
        <p:spPr>
          <a:xfrm>
            <a:off x="9342407" y="1522450"/>
            <a:ext cx="2751826" cy="35025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9663" y="2542671"/>
            <a:ext cx="1625313" cy="163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3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724" y="912005"/>
            <a:ext cx="4303143" cy="44727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958" y="2184351"/>
            <a:ext cx="6105176" cy="169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288" y="1027906"/>
            <a:ext cx="5213818" cy="52138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653" y="2561282"/>
            <a:ext cx="6108721" cy="17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63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4785" y="-201599"/>
            <a:ext cx="5598835" cy="71257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8450" y="1690688"/>
            <a:ext cx="5598034" cy="305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87</Words>
  <Application>Microsoft Office PowerPoint</Application>
  <PresentationFormat>Широкоэкранный</PresentationFormat>
  <Paragraphs>23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Тема Office</vt:lpstr>
      <vt:lpstr>слагаемые сумма значение суммы (введение новых понятий)</vt:lpstr>
      <vt:lpstr>По данному рисунку составьте числовое выражение:</vt:lpstr>
      <vt:lpstr>Что общего в этих числовых выражениях?</vt:lpstr>
      <vt:lpstr>Найдите равенства:</vt:lpstr>
      <vt:lpstr>Презентация PowerPoint</vt:lpstr>
      <vt:lpstr>У чисел в данном равенстве тоже есть свои «имена»</vt:lpstr>
      <vt:lpstr>Презентация PowerPoint</vt:lpstr>
      <vt:lpstr>Презентация PowerPoint</vt:lpstr>
      <vt:lpstr>Презентация PowerPoint</vt:lpstr>
      <vt:lpstr>Числовое выражение тоже имеет «имя»</vt:lpstr>
      <vt:lpstr>Назовите «имена» каждого числа в равенстве.</vt:lpstr>
      <vt:lpstr>Название компонентов, результата действия и числового выражения.</vt:lpstr>
      <vt:lpstr>Презентация PowerPoint</vt:lpstr>
      <vt:lpstr>Прочитайте с названием компонентов и результата действия: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слагаемые сумма значение суммы</dc:title>
  <dc:creator>izold</dc:creator>
  <cp:lastModifiedBy>izold</cp:lastModifiedBy>
  <cp:revision>11</cp:revision>
  <dcterms:created xsi:type="dcterms:W3CDTF">2022-12-06T16:51:43Z</dcterms:created>
  <dcterms:modified xsi:type="dcterms:W3CDTF">2023-07-07T18:00:20Z</dcterms:modified>
</cp:coreProperties>
</file>