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58" r:id="rId14"/>
  </p:sldIdLst>
  <p:sldSz cx="12192000" cy="6858000"/>
  <p:notesSz cx="6858000" cy="9144000"/>
  <p:embeddedFontLst>
    <p:embeddedFont>
      <p:font typeface="Calibri Light" panose="020F0302020204030204" pitchFamily="34" charset="0"/>
      <p:regular r:id="rId15"/>
      <p:italic r:id="rId16"/>
    </p:embeddedFont>
    <p:embeddedFont>
      <p:font typeface="Century Gothic" panose="020B0502020202020204" pitchFamily="34" charset="0"/>
      <p:regular r:id="rId17"/>
      <p:bold r:id="rId18"/>
      <p:italic r:id="rId19"/>
      <p:boldItalic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ArbatC" panose="02000505050000020003" pitchFamily="50" charset="-52"/>
      <p:regular r:id="rId25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795" userDrawn="1">
          <p15:clr>
            <a:srgbClr val="A4A3A4"/>
          </p15:clr>
        </p15:guide>
        <p15:guide id="3" pos="1617" userDrawn="1">
          <p15:clr>
            <a:srgbClr val="A4A3A4"/>
          </p15:clr>
        </p15:guide>
        <p15:guide id="4" pos="59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622A8D"/>
    <a:srgbClr val="6F98C4"/>
    <a:srgbClr val="85C226"/>
    <a:srgbClr val="481F67"/>
    <a:srgbClr val="5524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2" autoAdjust="0"/>
    <p:restoredTop sz="94660"/>
  </p:normalViewPr>
  <p:slideViewPr>
    <p:cSldViewPr>
      <p:cViewPr varScale="1">
        <p:scale>
          <a:sx n="66" d="100"/>
          <a:sy n="66" d="100"/>
        </p:scale>
        <p:origin x="204" y="48"/>
      </p:cViewPr>
      <p:guideLst>
        <p:guide orient="horz" pos="2160"/>
        <p:guide pos="3795"/>
        <p:guide pos="1617"/>
        <p:guide pos="59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8.fntdata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B1526-D4DF-47BF-ABA6-8C984FC66574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62D9-5314-47C1-8E59-F6FC06178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952839"/>
      </p:ext>
    </p:extLst>
  </p:cSld>
  <p:clrMapOvr>
    <a:masterClrMapping/>
  </p:clrMapOvr>
  <p:transition spd="slow" advClick="0"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B1526-D4DF-47BF-ABA6-8C984FC66574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62D9-5314-47C1-8E59-F6FC06178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426392"/>
      </p:ext>
    </p:extLst>
  </p:cSld>
  <p:clrMapOvr>
    <a:masterClrMapping/>
  </p:clrMapOvr>
  <p:transition spd="slow" advClick="0"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B1526-D4DF-47BF-ABA6-8C984FC66574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62D9-5314-47C1-8E59-F6FC06178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595669"/>
      </p:ext>
    </p:extLst>
  </p:cSld>
  <p:clrMapOvr>
    <a:masterClrMapping/>
  </p:clrMapOvr>
  <p:transition spd="slow" advClick="0"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B1526-D4DF-47BF-ABA6-8C984FC66574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62D9-5314-47C1-8E59-F6FC06178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501651"/>
      </p:ext>
    </p:extLst>
  </p:cSld>
  <p:clrMapOvr>
    <a:masterClrMapping/>
  </p:clrMapOvr>
  <p:transition spd="slow" advClick="0"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B1526-D4DF-47BF-ABA6-8C984FC66574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62D9-5314-47C1-8E59-F6FC06178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291092"/>
      </p:ext>
    </p:extLst>
  </p:cSld>
  <p:clrMapOvr>
    <a:masterClrMapping/>
  </p:clrMapOvr>
  <p:transition spd="slow" advClick="0"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B1526-D4DF-47BF-ABA6-8C984FC66574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62D9-5314-47C1-8E59-F6FC06178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780910"/>
      </p:ext>
    </p:extLst>
  </p:cSld>
  <p:clrMapOvr>
    <a:masterClrMapping/>
  </p:clrMapOvr>
  <p:transition spd="slow" advClick="0"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B1526-D4DF-47BF-ABA6-8C984FC66574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62D9-5314-47C1-8E59-F6FC06178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804731"/>
      </p:ext>
    </p:extLst>
  </p:cSld>
  <p:clrMapOvr>
    <a:masterClrMapping/>
  </p:clrMapOvr>
  <p:transition spd="slow" advClick="0"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B1526-D4DF-47BF-ABA6-8C984FC66574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62D9-5314-47C1-8E59-F6FC06178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597688"/>
      </p:ext>
    </p:extLst>
  </p:cSld>
  <p:clrMapOvr>
    <a:masterClrMapping/>
  </p:clrMapOvr>
  <p:transition spd="slow" advClick="0"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B1526-D4DF-47BF-ABA6-8C984FC66574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62D9-5314-47C1-8E59-F6FC06178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822013"/>
      </p:ext>
    </p:extLst>
  </p:cSld>
  <p:clrMapOvr>
    <a:masterClrMapping/>
  </p:clrMapOvr>
  <p:transition spd="slow" advClick="0"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B1526-D4DF-47BF-ABA6-8C984FC66574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62D9-5314-47C1-8E59-F6FC06178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381173"/>
      </p:ext>
    </p:extLst>
  </p:cSld>
  <p:clrMapOvr>
    <a:masterClrMapping/>
  </p:clrMapOvr>
  <p:transition spd="slow" advClick="0"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B1526-D4DF-47BF-ABA6-8C984FC66574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62D9-5314-47C1-8E59-F6FC06178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210295"/>
      </p:ext>
    </p:extLst>
  </p:cSld>
  <p:clrMapOvr>
    <a:masterClrMapping/>
  </p:clrMapOvr>
  <p:transition spd="slow" advClick="0"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B1526-D4DF-47BF-ABA6-8C984FC66574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762D9-5314-47C1-8E59-F6FC06178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036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>
    <p:push dir="r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download/#https://nsportal.ru/sites/default/files/2018/12/22/5_klass_kartochki_po_orfografii.zip" TargetMode="External"/><Relationship Id="rId2" Type="http://schemas.openxmlformats.org/officeDocument/2006/relationships/hyperlink" Target="https://static4.depositphotos.com/1000792/362/v/600/depositphotos_3627329-stock-illustration-cartoon-wise-owl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hyperlink" Target="https://www.clipartkey.com/mpngs/m/13-138373_sticky-note-with-paperclip-png-clip-art-yellow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5640" y="-81038"/>
            <a:ext cx="7956551" cy="2666677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Орфографическая разминка</a:t>
            </a:r>
            <a:endParaRPr lang="ru-RU" sz="5400" b="1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13087" y="3465320"/>
            <a:ext cx="7314942" cy="78045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Русский язык 5 класс</a:t>
            </a:r>
            <a:endParaRPr lang="ru-RU" sz="32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Полилиния 6"/>
          <p:cNvSpPr/>
          <p:nvPr/>
        </p:nvSpPr>
        <p:spPr>
          <a:xfrm rot="1164709" flipH="1">
            <a:off x="-304491" y="6245204"/>
            <a:ext cx="3517519" cy="1107840"/>
          </a:xfrm>
          <a:custGeom>
            <a:avLst/>
            <a:gdLst>
              <a:gd name="connsiteX0" fmla="*/ 3517519 w 3517519"/>
              <a:gd name="connsiteY0" fmla="*/ 0 h 1107840"/>
              <a:gd name="connsiteX1" fmla="*/ 3127130 w 3517519"/>
              <a:gd name="connsiteY1" fmla="*/ 1107840 h 1107840"/>
              <a:gd name="connsiteX2" fmla="*/ 0 w 3517519"/>
              <a:gd name="connsiteY2" fmla="*/ 5879 h 1107840"/>
              <a:gd name="connsiteX3" fmla="*/ 0 w 3517519"/>
              <a:gd name="connsiteY3" fmla="*/ 0 h 1107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7519" h="1107840">
                <a:moveTo>
                  <a:pt x="3517519" y="0"/>
                </a:moveTo>
                <a:lnTo>
                  <a:pt x="3127130" y="1107840"/>
                </a:lnTo>
                <a:lnTo>
                  <a:pt x="0" y="587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pic>
        <p:nvPicPr>
          <p:cNvPr id="1026" name="Picture 2" descr="https://static4.depositphotos.com/1000792/362/v/600/depositphotos_3627329-stock-illustration-cartoon-wise-owl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00" b="100000" l="223" r="100000">
                        <a14:foregroundMark x1="44098" y1="66833" x2="44098" y2="66833"/>
                        <a14:foregroundMark x1="36303" y1="67167" x2="36303" y2="67167"/>
                        <a14:foregroundMark x1="54788" y1="64833" x2="54788" y2="64833"/>
                        <a14:foregroundMark x1="70601" y1="95333" x2="70601" y2="95333"/>
                        <a14:foregroundMark x1="82183" y1="92500" x2="82183" y2="92500"/>
                        <a14:foregroundMark x1="77060" y1="96000" x2="77060" y2="96000"/>
                        <a14:foregroundMark x1="82628" y1="89500" x2="82628" y2="89500"/>
                        <a14:foregroundMark x1="78396" y1="93500" x2="78396" y2="93500"/>
                        <a14:foregroundMark x1="81292" y1="95667" x2="81292" y2="95667"/>
                        <a14:foregroundMark x1="84633" y1="93500" x2="84633" y2="93500"/>
                        <a14:foregroundMark x1="68820" y1="97667" x2="68820" y2="97667"/>
                        <a14:foregroundMark x1="13586" y1="2333" x2="13586" y2="2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09570" y="1502607"/>
            <a:ext cx="3953409" cy="528295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Группа 20"/>
          <p:cNvGrpSpPr/>
          <p:nvPr/>
        </p:nvGrpSpPr>
        <p:grpSpPr>
          <a:xfrm>
            <a:off x="9120336" y="4404237"/>
            <a:ext cx="4597238" cy="3180373"/>
            <a:chOff x="9058588" y="4407132"/>
            <a:chExt cx="4597238" cy="3180373"/>
          </a:xfrm>
        </p:grpSpPr>
        <p:sp>
          <p:nvSpPr>
            <p:cNvPr id="10" name="Полилиния 9"/>
            <p:cNvSpPr/>
            <p:nvPr/>
          </p:nvSpPr>
          <p:spPr>
            <a:xfrm rot="13685925">
              <a:off x="10030477" y="3537931"/>
              <a:ext cx="2653459" cy="4597238"/>
            </a:xfrm>
            <a:custGeom>
              <a:avLst/>
              <a:gdLst>
                <a:gd name="connsiteX0" fmla="*/ 2653459 w 2653459"/>
                <a:gd name="connsiteY0" fmla="*/ 0 h 4597238"/>
                <a:gd name="connsiteX1" fmla="*/ 2653459 w 2653459"/>
                <a:gd name="connsiteY1" fmla="*/ 4597238 h 4597238"/>
                <a:gd name="connsiteX2" fmla="*/ 0 w 2653459"/>
                <a:gd name="connsiteY2" fmla="*/ 2200968 h 4597238"/>
                <a:gd name="connsiteX3" fmla="*/ 1987637 w 2653459"/>
                <a:gd name="connsiteY3" fmla="*/ 0 h 4597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3459" h="4597238">
                  <a:moveTo>
                    <a:pt x="2653459" y="0"/>
                  </a:moveTo>
                  <a:lnTo>
                    <a:pt x="2653459" y="4597238"/>
                  </a:lnTo>
                  <a:lnTo>
                    <a:pt x="0" y="2200968"/>
                  </a:lnTo>
                  <a:lnTo>
                    <a:pt x="19876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2749435" flipH="1" flipV="1">
              <a:off x="10509921" y="4052565"/>
              <a:ext cx="2168482" cy="3787059"/>
            </a:xfrm>
            <a:custGeom>
              <a:avLst/>
              <a:gdLst>
                <a:gd name="connsiteX0" fmla="*/ 2168482 w 2168482"/>
                <a:gd name="connsiteY0" fmla="*/ 0 h 3787059"/>
                <a:gd name="connsiteX1" fmla="*/ 2168482 w 2168482"/>
                <a:gd name="connsiteY1" fmla="*/ 3787059 h 3787059"/>
                <a:gd name="connsiteX2" fmla="*/ 2163864 w 2168482"/>
                <a:gd name="connsiteY2" fmla="*/ 3783638 h 3787059"/>
                <a:gd name="connsiteX3" fmla="*/ 0 w 2168482"/>
                <a:gd name="connsiteY3" fmla="*/ 1648458 h 3787059"/>
                <a:gd name="connsiteX4" fmla="*/ 1626607 w 2168482"/>
                <a:gd name="connsiteY4" fmla="*/ 0 h 3787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8482" h="3787059">
                  <a:moveTo>
                    <a:pt x="2168482" y="0"/>
                  </a:moveTo>
                  <a:lnTo>
                    <a:pt x="2168482" y="3787059"/>
                  </a:lnTo>
                  <a:lnTo>
                    <a:pt x="2163864" y="3783638"/>
                  </a:lnTo>
                  <a:lnTo>
                    <a:pt x="0" y="1648458"/>
                  </a:lnTo>
                  <a:lnTo>
                    <a:pt x="1626607" y="0"/>
                  </a:lnTo>
                  <a:close/>
                </a:path>
              </a:pathLst>
            </a:custGeom>
            <a:solidFill>
              <a:srgbClr val="622A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 rot="13242409">
              <a:off x="10953829" y="4407132"/>
              <a:ext cx="1750172" cy="3180373"/>
            </a:xfrm>
            <a:custGeom>
              <a:avLst/>
              <a:gdLst>
                <a:gd name="connsiteX0" fmla="*/ 1750172 w 1750172"/>
                <a:gd name="connsiteY0" fmla="*/ 0 h 3180373"/>
                <a:gd name="connsiteX1" fmla="*/ 1750172 w 1750172"/>
                <a:gd name="connsiteY1" fmla="*/ 3180373 h 3180373"/>
                <a:gd name="connsiteX2" fmla="*/ 0 w 1750172"/>
                <a:gd name="connsiteY2" fmla="*/ 1120744 h 3180373"/>
                <a:gd name="connsiteX3" fmla="*/ 1318908 w 1750172"/>
                <a:gd name="connsiteY3" fmla="*/ 0 h 3180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0172" h="3180373">
                  <a:moveTo>
                    <a:pt x="1750172" y="0"/>
                  </a:moveTo>
                  <a:lnTo>
                    <a:pt x="1750172" y="3180373"/>
                  </a:lnTo>
                  <a:lnTo>
                    <a:pt x="0" y="1120744"/>
                  </a:lnTo>
                  <a:lnTo>
                    <a:pt x="13189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4" name="Стрелка вправо 23">
            <a:hlinkClick r:id="" action="ppaction://hlinkshowjump?jump=nextslide"/>
          </p:cNvPr>
          <p:cNvSpPr/>
          <p:nvPr/>
        </p:nvSpPr>
        <p:spPr>
          <a:xfrm>
            <a:off x="11485415" y="6168113"/>
            <a:ext cx="659763" cy="552278"/>
          </a:xfrm>
          <a:prstGeom prst="rightArrow">
            <a:avLst>
              <a:gd name="adj1" fmla="val 43989"/>
              <a:gd name="adj2" fmla="val 43989"/>
            </a:avLst>
          </a:prstGeom>
          <a:solidFill>
            <a:srgbClr val="622A8D"/>
          </a:solidFill>
          <a:ln>
            <a:noFill/>
          </a:ln>
          <a:effectLst>
            <a:outerShdw blurRad="190500" dist="228600" dir="2700000" algn="ctr">
              <a:srgbClr val="000000">
                <a:alpha val="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>
          <a:xfrm>
            <a:off x="2566988" y="5943199"/>
            <a:ext cx="7314942" cy="780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Подготовила: Щевелева Светлана Геннадьевна, </a:t>
            </a:r>
          </a:p>
          <a:p>
            <a:r>
              <a:rPr lang="ru-RU" sz="1800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учитель КГБОУ «РОШИ №1» </a:t>
            </a:r>
            <a:endParaRPr lang="ru-RU" sz="18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3688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24563" y="0"/>
            <a:ext cx="6167437" cy="68580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260648"/>
            <a:ext cx="12192000" cy="936104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300" dirty="0" smtClean="0">
                <a:latin typeface="ArbatC" panose="02000505050000020003" pitchFamily="50" charset="-52"/>
              </a:rPr>
              <a:t>Вставьте пропущенные гласные после шипящих,  для проверки нажмите на слово.</a:t>
            </a:r>
          </a:p>
          <a:p>
            <a:pPr algn="ctr"/>
            <a:r>
              <a:rPr lang="ru-RU" sz="2400" dirty="0" smtClean="0">
                <a:latin typeface="ArbatC" panose="02000505050000020003" pitchFamily="50" charset="-52"/>
              </a:rPr>
              <a:t>Чтобы повторить правило, нажмите на сову.</a:t>
            </a:r>
            <a:endParaRPr lang="ru-RU" sz="2400" dirty="0">
              <a:latin typeface="ArbatC" panose="02000505050000020003" pitchFamily="50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3392" y="1575048"/>
            <a:ext cx="3803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Ш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и</a:t>
            </a:r>
            <a:r>
              <a:rPr lang="ru-RU" sz="3600" b="1" dirty="0" smtClean="0">
                <a:latin typeface="Century Gothic" panose="020B0502020202020204" pitchFamily="34" charset="0"/>
              </a:rPr>
              <a:t>рокий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3392" y="2602567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Щ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а</a:t>
            </a:r>
            <a:r>
              <a:rPr lang="ru-RU" sz="3600" b="1" dirty="0" smtClean="0">
                <a:latin typeface="Century Gothic" panose="020B0502020202020204" pitchFamily="34" charset="0"/>
              </a:rPr>
              <a:t>вель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3392" y="363008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Сч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а</a:t>
            </a:r>
            <a:r>
              <a:rPr lang="ru-RU" sz="3600" b="1" dirty="0" smtClean="0">
                <a:latin typeface="Century Gothic" panose="020B0502020202020204" pitchFamily="34" charset="0"/>
              </a:rPr>
              <a:t>стье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3392" y="4657605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Ч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у</a:t>
            </a:r>
            <a:r>
              <a:rPr lang="ru-RU" sz="3600" b="1" dirty="0" smtClean="0">
                <a:latin typeface="Century Gothic" panose="020B0502020202020204" pitchFamily="34" charset="0"/>
              </a:rPr>
              <a:t>жой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3392" y="568512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Ж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и</a:t>
            </a:r>
            <a:r>
              <a:rPr lang="ru-RU" sz="3600" b="1" dirty="0" smtClean="0">
                <a:latin typeface="Century Gothic" panose="020B0502020202020204" pitchFamily="34" charset="0"/>
              </a:rPr>
              <a:t>раф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10339285" y="5383174"/>
            <a:ext cx="2741491" cy="1896566"/>
            <a:chOff x="9058588" y="4407132"/>
            <a:chExt cx="4597238" cy="3180373"/>
          </a:xfrm>
        </p:grpSpPr>
        <p:sp>
          <p:nvSpPr>
            <p:cNvPr id="12" name="Полилиния 11"/>
            <p:cNvSpPr/>
            <p:nvPr/>
          </p:nvSpPr>
          <p:spPr>
            <a:xfrm rot="13685925">
              <a:off x="10030477" y="3537931"/>
              <a:ext cx="2653459" cy="4597238"/>
            </a:xfrm>
            <a:custGeom>
              <a:avLst/>
              <a:gdLst>
                <a:gd name="connsiteX0" fmla="*/ 2653459 w 2653459"/>
                <a:gd name="connsiteY0" fmla="*/ 0 h 4597238"/>
                <a:gd name="connsiteX1" fmla="*/ 2653459 w 2653459"/>
                <a:gd name="connsiteY1" fmla="*/ 4597238 h 4597238"/>
                <a:gd name="connsiteX2" fmla="*/ 0 w 2653459"/>
                <a:gd name="connsiteY2" fmla="*/ 2200968 h 4597238"/>
                <a:gd name="connsiteX3" fmla="*/ 1987637 w 2653459"/>
                <a:gd name="connsiteY3" fmla="*/ 0 h 4597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3459" h="4597238">
                  <a:moveTo>
                    <a:pt x="2653459" y="0"/>
                  </a:moveTo>
                  <a:lnTo>
                    <a:pt x="2653459" y="4597238"/>
                  </a:lnTo>
                  <a:lnTo>
                    <a:pt x="0" y="2200968"/>
                  </a:lnTo>
                  <a:lnTo>
                    <a:pt x="19876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2749435" flipH="1" flipV="1">
              <a:off x="10509921" y="4052565"/>
              <a:ext cx="2168482" cy="3787059"/>
            </a:xfrm>
            <a:custGeom>
              <a:avLst/>
              <a:gdLst>
                <a:gd name="connsiteX0" fmla="*/ 2168482 w 2168482"/>
                <a:gd name="connsiteY0" fmla="*/ 0 h 3787059"/>
                <a:gd name="connsiteX1" fmla="*/ 2168482 w 2168482"/>
                <a:gd name="connsiteY1" fmla="*/ 3787059 h 3787059"/>
                <a:gd name="connsiteX2" fmla="*/ 2163864 w 2168482"/>
                <a:gd name="connsiteY2" fmla="*/ 3783638 h 3787059"/>
                <a:gd name="connsiteX3" fmla="*/ 0 w 2168482"/>
                <a:gd name="connsiteY3" fmla="*/ 1648458 h 3787059"/>
                <a:gd name="connsiteX4" fmla="*/ 1626607 w 2168482"/>
                <a:gd name="connsiteY4" fmla="*/ 0 h 3787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8482" h="3787059">
                  <a:moveTo>
                    <a:pt x="2168482" y="0"/>
                  </a:moveTo>
                  <a:lnTo>
                    <a:pt x="2168482" y="3787059"/>
                  </a:lnTo>
                  <a:lnTo>
                    <a:pt x="2163864" y="3783638"/>
                  </a:lnTo>
                  <a:lnTo>
                    <a:pt x="0" y="1648458"/>
                  </a:lnTo>
                  <a:lnTo>
                    <a:pt x="1626607" y="0"/>
                  </a:lnTo>
                  <a:close/>
                </a:path>
              </a:pathLst>
            </a:custGeom>
            <a:solidFill>
              <a:srgbClr val="622A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13242409">
              <a:off x="10953829" y="4407132"/>
              <a:ext cx="1750172" cy="3180373"/>
            </a:xfrm>
            <a:custGeom>
              <a:avLst/>
              <a:gdLst>
                <a:gd name="connsiteX0" fmla="*/ 1750172 w 1750172"/>
                <a:gd name="connsiteY0" fmla="*/ 0 h 3180373"/>
                <a:gd name="connsiteX1" fmla="*/ 1750172 w 1750172"/>
                <a:gd name="connsiteY1" fmla="*/ 3180373 h 3180373"/>
                <a:gd name="connsiteX2" fmla="*/ 0 w 1750172"/>
                <a:gd name="connsiteY2" fmla="*/ 1120744 h 3180373"/>
                <a:gd name="connsiteX3" fmla="*/ 1318908 w 1750172"/>
                <a:gd name="connsiteY3" fmla="*/ 0 h 3180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0172" h="3180373">
                  <a:moveTo>
                    <a:pt x="1750172" y="0"/>
                  </a:moveTo>
                  <a:lnTo>
                    <a:pt x="1750172" y="3180373"/>
                  </a:lnTo>
                  <a:lnTo>
                    <a:pt x="0" y="1120744"/>
                  </a:lnTo>
                  <a:lnTo>
                    <a:pt x="13189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Стрелка вправо 14">
            <a:hlinkClick r:id="" action="ppaction://hlinkshowjump?jump=nextslide"/>
          </p:cNvPr>
          <p:cNvSpPr/>
          <p:nvPr/>
        </p:nvSpPr>
        <p:spPr>
          <a:xfrm>
            <a:off x="11485415" y="6168113"/>
            <a:ext cx="659763" cy="552278"/>
          </a:xfrm>
          <a:prstGeom prst="rightArrow">
            <a:avLst>
              <a:gd name="adj1" fmla="val 43989"/>
              <a:gd name="adj2" fmla="val 43989"/>
            </a:avLst>
          </a:prstGeom>
          <a:solidFill>
            <a:srgbClr val="622A8D"/>
          </a:solidFill>
          <a:ln>
            <a:noFill/>
          </a:ln>
          <a:effectLst>
            <a:outerShdw blurRad="190500" dist="228600" dir="2700000" algn="ctr">
              <a:srgbClr val="000000">
                <a:alpha val="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 rot="21114144">
            <a:off x="7653986" y="2755339"/>
            <a:ext cx="4022072" cy="422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900"/>
              </a:lnSpc>
            </a:pPr>
            <a:endParaRPr lang="ru-RU" dirty="0">
              <a:latin typeface="Century Gothic" panose="020B0502020202020204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7482591" y="816150"/>
            <a:ext cx="4501119" cy="4865495"/>
            <a:chOff x="7482591" y="816150"/>
            <a:chExt cx="4501119" cy="4865495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238" r="99762">
                          <a14:foregroundMark x1="29524" y1="20044" x2="29524" y2="20044"/>
                          <a14:foregroundMark x1="29048" y1="12115" x2="29048" y2="12115"/>
                          <a14:foregroundMark x1="22143" y1="1762" x2="22143" y2="1762"/>
                          <a14:foregroundMark x1="27381" y1="3524" x2="27381" y2="3524"/>
                          <a14:foregroundMark x1="25476" y1="1101" x2="25476" y2="110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93149">
              <a:off x="7482591" y="816150"/>
              <a:ext cx="4501119" cy="4865495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 rot="21054376">
              <a:off x="7712960" y="1887862"/>
              <a:ext cx="3882556" cy="26161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atin typeface="Century Gothic" panose="020B0502020202020204" pitchFamily="34" charset="0"/>
                </a:rPr>
                <a:t>В сочетаниях ЖИ-ШИ</a:t>
              </a:r>
            </a:p>
            <a:p>
              <a:r>
                <a:rPr lang="ru-RU" dirty="0" smtClean="0">
                  <a:latin typeface="Century Gothic" panose="020B0502020202020204" pitchFamily="34" charset="0"/>
                </a:rPr>
                <a:t>Никогда </a:t>
              </a:r>
              <a:r>
                <a:rPr lang="ru-RU" b="1" dirty="0" smtClean="0">
                  <a:latin typeface="Century Gothic" panose="020B0502020202020204" pitchFamily="34" charset="0"/>
                </a:rPr>
                <a:t>не </a:t>
              </a:r>
              <a:r>
                <a:rPr lang="ru-RU" dirty="0" smtClean="0">
                  <a:latin typeface="Century Gothic" panose="020B0502020202020204" pitchFamily="34" charset="0"/>
                </a:rPr>
                <a:t>пишем </a:t>
              </a:r>
              <a:r>
                <a:rPr lang="ru-RU" sz="2000" b="1" dirty="0" smtClean="0">
                  <a:latin typeface="Century Gothic" panose="020B0502020202020204" pitchFamily="34" charset="0"/>
                </a:rPr>
                <a:t>Ы</a:t>
              </a:r>
              <a:r>
                <a:rPr lang="ru-RU" dirty="0" smtClean="0">
                  <a:latin typeface="Century Gothic" panose="020B0502020202020204" pitchFamily="34" charset="0"/>
                </a:rPr>
                <a:t>!</a:t>
              </a:r>
            </a:p>
            <a:p>
              <a:endParaRPr lang="ru-RU" dirty="0" smtClean="0">
                <a:latin typeface="Century Gothic" panose="020B0502020202020204" pitchFamily="34" charset="0"/>
              </a:endParaRPr>
            </a:p>
            <a:p>
              <a:r>
                <a:rPr lang="ru-RU" dirty="0" smtClean="0">
                  <a:latin typeface="Century Gothic" panose="020B0502020202020204" pitchFamily="34" charset="0"/>
                </a:rPr>
                <a:t>В сочетаниях ЧА-ЩА </a:t>
              </a:r>
            </a:p>
            <a:p>
              <a:r>
                <a:rPr lang="ru-RU" dirty="0" smtClean="0">
                  <a:latin typeface="Century Gothic" panose="020B0502020202020204" pitchFamily="34" charset="0"/>
                </a:rPr>
                <a:t>Пишем только букву А!</a:t>
              </a:r>
            </a:p>
            <a:p>
              <a:endParaRPr lang="ru-RU" dirty="0" smtClean="0">
                <a:latin typeface="Century Gothic" panose="020B0502020202020204" pitchFamily="34" charset="0"/>
              </a:endParaRPr>
            </a:p>
            <a:p>
              <a:r>
                <a:rPr lang="ru-RU" dirty="0" smtClean="0">
                  <a:latin typeface="Century Gothic" panose="020B0502020202020204" pitchFamily="34" charset="0"/>
                </a:rPr>
                <a:t>В сочетаниях ЧУ- ЩУ</a:t>
              </a:r>
            </a:p>
            <a:p>
              <a:r>
                <a:rPr lang="ru-RU" dirty="0" smtClean="0">
                  <a:latin typeface="Century Gothic" panose="020B0502020202020204" pitchFamily="34" charset="0"/>
                </a:rPr>
                <a:t>Пишем только букву У!</a:t>
              </a:r>
              <a:endParaRPr lang="ru-RU" dirty="0">
                <a:latin typeface="Century Gothic" panose="020B0502020202020204" pitchFamily="34" charset="0"/>
              </a:endParaRPr>
            </a:p>
            <a:p>
              <a:endParaRPr lang="ru-RU" dirty="0">
                <a:latin typeface="Century Gothic" panose="020B0502020202020204" pitchFamily="34" charset="0"/>
              </a:endParaRPr>
            </a:p>
          </p:txBody>
        </p:sp>
      </p:grpSp>
      <p:pic>
        <p:nvPicPr>
          <p:cNvPr id="19" name="Picture 2" descr="https://static4.depositphotos.com/1000792/362/v/600/depositphotos_3627329-stock-illustration-cartoon-wise-owl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00" b="100000" l="223" r="100000">
                        <a14:foregroundMark x1="44098" y1="66833" x2="44098" y2="66833"/>
                        <a14:foregroundMark x1="36303" y1="67167" x2="36303" y2="67167"/>
                        <a14:foregroundMark x1="54788" y1="64833" x2="54788" y2="64833"/>
                        <a14:foregroundMark x1="70601" y1="95333" x2="70601" y2="95333"/>
                        <a14:foregroundMark x1="82183" y1="92500" x2="82183" y2="92500"/>
                        <a14:foregroundMark x1="77060" y1="96000" x2="77060" y2="96000"/>
                        <a14:foregroundMark x1="82628" y1="89500" x2="82628" y2="89500"/>
                        <a14:foregroundMark x1="78396" y1="93500" x2="78396" y2="93500"/>
                        <a14:foregroundMark x1="81292" y1="95667" x2="81292" y2="95667"/>
                        <a14:foregroundMark x1="84633" y1="93500" x2="84633" y2="93500"/>
                        <a14:foregroundMark x1="68820" y1="97667" x2="68820" y2="97667"/>
                        <a14:foregroundMark x1="13586" y1="2333" x2="13586" y2="2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35760" y="1533037"/>
            <a:ext cx="3953409" cy="528295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8562539"/>
      </p:ext>
    </p:extLst>
  </p:cSld>
  <p:clrMapOvr>
    <a:masterClrMapping/>
  </p:clrMapOvr>
  <p:transition spd="slow" advClick="0">
    <p:push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7.40741E-7 L 0.57005 -0.0044 L 0.57005 -0.0044 " pathEditMode="relative" ptsTypes="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3.7037E-7 L 0.57005 -0.0044 L 0.57005 -0.00417 " pathEditMode="relative" rAng="0" ptsTypes="A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1.11111E-6 L 0.57005 -0.0044 L 0.57005 -0.00417 " pathEditMode="relative" rAng="0" ptsTypes="AA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2.59259E-6 L 0.57005 -0.0044 L 0.57005 -0.00417 " pathEditMode="relative" rAng="0" ptsTypes="AAA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07407E-6 L 0.57005 -0.0044 L 0.57005 -0.00417 " pathEditMode="relative" rAng="0" ptsTypes="A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24563" y="0"/>
            <a:ext cx="6167437" cy="68580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260648"/>
            <a:ext cx="12192000" cy="936104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batC" panose="02000505050000020003" pitchFamily="50" charset="-52"/>
              </a:rPr>
              <a:t>Вставьте мягкий знак там, где нужно,  для проверки нажмите на слово.</a:t>
            </a:r>
          </a:p>
          <a:p>
            <a:pPr algn="ctr"/>
            <a:r>
              <a:rPr lang="ru-RU" sz="2400" dirty="0" smtClean="0">
                <a:latin typeface="ArbatC" panose="02000505050000020003" pitchFamily="50" charset="-52"/>
              </a:rPr>
              <a:t>Чтобы повторить правило, нажмите на сову.</a:t>
            </a:r>
            <a:endParaRPr lang="ru-RU" sz="2400" dirty="0">
              <a:latin typeface="ArbatC" panose="02000505050000020003" pitchFamily="50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3392" y="1575048"/>
            <a:ext cx="3803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Шалаш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3392" y="2602567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Рож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ь</a:t>
            </a:r>
            <a:endParaRPr lang="ru-RU" sz="3600" b="1" u="sng" dirty="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3392" y="363008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Много задач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3392" y="4657605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Дрож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ь</a:t>
            </a:r>
            <a:endParaRPr lang="ru-RU" sz="3600" b="1" u="sng" dirty="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3392" y="568512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Помощ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ь</a:t>
            </a:r>
            <a:endParaRPr lang="ru-RU" sz="3600" b="1" u="sng" dirty="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10339285" y="5383174"/>
            <a:ext cx="2741491" cy="1896566"/>
            <a:chOff x="9058588" y="4407132"/>
            <a:chExt cx="4597238" cy="3180373"/>
          </a:xfrm>
        </p:grpSpPr>
        <p:sp>
          <p:nvSpPr>
            <p:cNvPr id="12" name="Полилиния 11"/>
            <p:cNvSpPr/>
            <p:nvPr/>
          </p:nvSpPr>
          <p:spPr>
            <a:xfrm rot="13685925">
              <a:off x="10030477" y="3537931"/>
              <a:ext cx="2653459" cy="4597238"/>
            </a:xfrm>
            <a:custGeom>
              <a:avLst/>
              <a:gdLst>
                <a:gd name="connsiteX0" fmla="*/ 2653459 w 2653459"/>
                <a:gd name="connsiteY0" fmla="*/ 0 h 4597238"/>
                <a:gd name="connsiteX1" fmla="*/ 2653459 w 2653459"/>
                <a:gd name="connsiteY1" fmla="*/ 4597238 h 4597238"/>
                <a:gd name="connsiteX2" fmla="*/ 0 w 2653459"/>
                <a:gd name="connsiteY2" fmla="*/ 2200968 h 4597238"/>
                <a:gd name="connsiteX3" fmla="*/ 1987637 w 2653459"/>
                <a:gd name="connsiteY3" fmla="*/ 0 h 4597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3459" h="4597238">
                  <a:moveTo>
                    <a:pt x="2653459" y="0"/>
                  </a:moveTo>
                  <a:lnTo>
                    <a:pt x="2653459" y="4597238"/>
                  </a:lnTo>
                  <a:lnTo>
                    <a:pt x="0" y="2200968"/>
                  </a:lnTo>
                  <a:lnTo>
                    <a:pt x="19876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2749435" flipH="1" flipV="1">
              <a:off x="10509921" y="4052565"/>
              <a:ext cx="2168482" cy="3787059"/>
            </a:xfrm>
            <a:custGeom>
              <a:avLst/>
              <a:gdLst>
                <a:gd name="connsiteX0" fmla="*/ 2168482 w 2168482"/>
                <a:gd name="connsiteY0" fmla="*/ 0 h 3787059"/>
                <a:gd name="connsiteX1" fmla="*/ 2168482 w 2168482"/>
                <a:gd name="connsiteY1" fmla="*/ 3787059 h 3787059"/>
                <a:gd name="connsiteX2" fmla="*/ 2163864 w 2168482"/>
                <a:gd name="connsiteY2" fmla="*/ 3783638 h 3787059"/>
                <a:gd name="connsiteX3" fmla="*/ 0 w 2168482"/>
                <a:gd name="connsiteY3" fmla="*/ 1648458 h 3787059"/>
                <a:gd name="connsiteX4" fmla="*/ 1626607 w 2168482"/>
                <a:gd name="connsiteY4" fmla="*/ 0 h 3787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8482" h="3787059">
                  <a:moveTo>
                    <a:pt x="2168482" y="0"/>
                  </a:moveTo>
                  <a:lnTo>
                    <a:pt x="2168482" y="3787059"/>
                  </a:lnTo>
                  <a:lnTo>
                    <a:pt x="2163864" y="3783638"/>
                  </a:lnTo>
                  <a:lnTo>
                    <a:pt x="0" y="1648458"/>
                  </a:lnTo>
                  <a:lnTo>
                    <a:pt x="1626607" y="0"/>
                  </a:lnTo>
                  <a:close/>
                </a:path>
              </a:pathLst>
            </a:custGeom>
            <a:solidFill>
              <a:srgbClr val="622A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13242409">
              <a:off x="10953829" y="4407132"/>
              <a:ext cx="1750172" cy="3180373"/>
            </a:xfrm>
            <a:custGeom>
              <a:avLst/>
              <a:gdLst>
                <a:gd name="connsiteX0" fmla="*/ 1750172 w 1750172"/>
                <a:gd name="connsiteY0" fmla="*/ 0 h 3180373"/>
                <a:gd name="connsiteX1" fmla="*/ 1750172 w 1750172"/>
                <a:gd name="connsiteY1" fmla="*/ 3180373 h 3180373"/>
                <a:gd name="connsiteX2" fmla="*/ 0 w 1750172"/>
                <a:gd name="connsiteY2" fmla="*/ 1120744 h 3180373"/>
                <a:gd name="connsiteX3" fmla="*/ 1318908 w 1750172"/>
                <a:gd name="connsiteY3" fmla="*/ 0 h 3180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0172" h="3180373">
                  <a:moveTo>
                    <a:pt x="1750172" y="0"/>
                  </a:moveTo>
                  <a:lnTo>
                    <a:pt x="1750172" y="3180373"/>
                  </a:lnTo>
                  <a:lnTo>
                    <a:pt x="0" y="1120744"/>
                  </a:lnTo>
                  <a:lnTo>
                    <a:pt x="13189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Стрелка вправо 14">
            <a:hlinkClick r:id="" action="ppaction://hlinkshowjump?jump=nextslide"/>
          </p:cNvPr>
          <p:cNvSpPr/>
          <p:nvPr/>
        </p:nvSpPr>
        <p:spPr>
          <a:xfrm>
            <a:off x="11485415" y="6168113"/>
            <a:ext cx="659763" cy="552278"/>
          </a:xfrm>
          <a:prstGeom prst="rightArrow">
            <a:avLst>
              <a:gd name="adj1" fmla="val 43989"/>
              <a:gd name="adj2" fmla="val 43989"/>
            </a:avLst>
          </a:prstGeom>
          <a:solidFill>
            <a:srgbClr val="622A8D"/>
          </a:solidFill>
          <a:ln>
            <a:noFill/>
          </a:ln>
          <a:effectLst>
            <a:outerShdw blurRad="190500" dist="228600" dir="2700000" algn="ctr">
              <a:srgbClr val="000000">
                <a:alpha val="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 rot="21114144">
            <a:off x="7653986" y="2755339"/>
            <a:ext cx="4022072" cy="422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900"/>
              </a:lnSpc>
            </a:pPr>
            <a:endParaRPr lang="ru-RU" dirty="0">
              <a:latin typeface="Century Gothic" panose="020B0502020202020204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7481541" y="801940"/>
            <a:ext cx="4694587" cy="4865495"/>
            <a:chOff x="7481541" y="801940"/>
            <a:chExt cx="4694587" cy="4865495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238" r="99762">
                          <a14:foregroundMark x1="29524" y1="20044" x2="29524" y2="20044"/>
                          <a14:foregroundMark x1="29048" y1="12115" x2="29048" y2="12115"/>
                          <a14:foregroundMark x1="22143" y1="1762" x2="22143" y2="1762"/>
                          <a14:foregroundMark x1="27381" y1="3524" x2="27381" y2="3524"/>
                          <a14:foregroundMark x1="25476" y1="1101" x2="25476" y2="110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93149">
              <a:off x="7481541" y="801940"/>
              <a:ext cx="4694587" cy="4865495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 rot="21054376">
              <a:off x="7669271" y="1584537"/>
              <a:ext cx="3882556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>
                  <a:latin typeface="Century Gothic" panose="020B0502020202020204" pitchFamily="34" charset="0"/>
                </a:rPr>
                <a:t>Ь </a:t>
              </a:r>
              <a:r>
                <a:rPr lang="ru-RU" b="1" dirty="0" smtClean="0">
                  <a:latin typeface="Century Gothic" panose="020B0502020202020204" pitchFamily="34" charset="0"/>
                </a:rPr>
                <a:t> после шипящих пишется:</a:t>
              </a:r>
              <a:endParaRPr lang="ru-RU" b="1" dirty="0">
                <a:latin typeface="Century Gothic" panose="020B0502020202020204" pitchFamily="34" charset="0"/>
              </a:endParaRPr>
            </a:p>
            <a:p>
              <a:r>
                <a:rPr lang="ru-RU" dirty="0" smtClean="0">
                  <a:latin typeface="Century Gothic" panose="020B0502020202020204" pitchFamily="34" charset="0"/>
                </a:rPr>
                <a:t>в </a:t>
              </a:r>
              <a:r>
                <a:rPr lang="ru-RU" dirty="0">
                  <a:latin typeface="Century Gothic" panose="020B0502020202020204" pitchFamily="34" charset="0"/>
                </a:rPr>
                <a:t>существительных женского рода единственного числа 3 </a:t>
              </a:r>
              <a:r>
                <a:rPr lang="ru-RU" dirty="0" smtClean="0">
                  <a:latin typeface="Century Gothic" panose="020B0502020202020204" pitchFamily="34" charset="0"/>
                </a:rPr>
                <a:t>склонения (ночь, мышь)</a:t>
              </a:r>
              <a:endParaRPr lang="ru-RU" dirty="0">
                <a:latin typeface="Century Gothic" panose="020B0502020202020204" pitchFamily="34" charset="0"/>
              </a:endParaRPr>
            </a:p>
            <a:p>
              <a:r>
                <a:rPr lang="ru-RU" b="1" dirty="0">
                  <a:latin typeface="Century Gothic" panose="020B0502020202020204" pitchFamily="34" charset="0"/>
                </a:rPr>
                <a:t>Ь </a:t>
              </a:r>
              <a:r>
                <a:rPr lang="ru-RU" b="1" dirty="0" smtClean="0">
                  <a:latin typeface="Century Gothic" panose="020B0502020202020204" pitchFamily="34" charset="0"/>
                </a:rPr>
                <a:t> после шипящих не пишется:</a:t>
              </a:r>
              <a:endParaRPr lang="ru-RU" b="1" dirty="0">
                <a:latin typeface="Century Gothic" panose="020B0502020202020204" pitchFamily="34" charset="0"/>
              </a:endParaRPr>
            </a:p>
            <a:p>
              <a:r>
                <a:rPr lang="ru-RU" dirty="0" smtClean="0">
                  <a:latin typeface="Century Gothic" panose="020B0502020202020204" pitchFamily="34" charset="0"/>
                </a:rPr>
                <a:t>в </a:t>
              </a:r>
              <a:r>
                <a:rPr lang="ru-RU" dirty="0">
                  <a:latin typeface="Century Gothic" panose="020B0502020202020204" pitchFamily="34" charset="0"/>
                </a:rPr>
                <a:t>существительных мужского рода единственного числа</a:t>
              </a:r>
              <a:r>
                <a:rPr lang="ru-RU" dirty="0" smtClean="0">
                  <a:latin typeface="Century Gothic" panose="020B0502020202020204" pitchFamily="34" charset="0"/>
                </a:rPr>
                <a:t>,</a:t>
              </a:r>
            </a:p>
            <a:p>
              <a:r>
                <a:rPr lang="ru-RU" dirty="0" smtClean="0">
                  <a:latin typeface="Century Gothic" panose="020B0502020202020204" pitchFamily="34" charset="0"/>
                </a:rPr>
                <a:t>(грач, плащ, нож);</a:t>
              </a:r>
              <a:endParaRPr lang="ru-RU" dirty="0">
                <a:latin typeface="Century Gothic" panose="020B0502020202020204" pitchFamily="34" charset="0"/>
              </a:endParaRPr>
            </a:p>
            <a:p>
              <a:r>
                <a:rPr lang="ru-RU" dirty="0" smtClean="0">
                  <a:latin typeface="Century Gothic" panose="020B0502020202020204" pitchFamily="34" charset="0"/>
                </a:rPr>
                <a:t>в </a:t>
              </a:r>
              <a:r>
                <a:rPr lang="ru-RU" dirty="0">
                  <a:latin typeface="Century Gothic" panose="020B0502020202020204" pitchFamily="34" charset="0"/>
                </a:rPr>
                <a:t>существительных </a:t>
              </a:r>
              <a:r>
                <a:rPr lang="ru-RU" dirty="0" smtClean="0">
                  <a:latin typeface="Century Gothic" panose="020B0502020202020204" pitchFamily="34" charset="0"/>
                </a:rPr>
                <a:t>множественного числа </a:t>
              </a:r>
              <a:br>
                <a:rPr lang="ru-RU" dirty="0" smtClean="0">
                  <a:latin typeface="Century Gothic" panose="020B0502020202020204" pitchFamily="34" charset="0"/>
                </a:rPr>
              </a:br>
              <a:r>
                <a:rPr lang="ru-RU" dirty="0" smtClean="0">
                  <a:latin typeface="Century Gothic" panose="020B0502020202020204" pitchFamily="34" charset="0"/>
                </a:rPr>
                <a:t>в </a:t>
              </a:r>
              <a:r>
                <a:rPr lang="ru-RU" dirty="0">
                  <a:latin typeface="Century Gothic" panose="020B0502020202020204" pitchFamily="34" charset="0"/>
                </a:rPr>
                <a:t>родительном </a:t>
              </a:r>
              <a:r>
                <a:rPr lang="ru-RU" dirty="0" smtClean="0">
                  <a:latin typeface="Century Gothic" panose="020B0502020202020204" pitchFamily="34" charset="0"/>
                </a:rPr>
                <a:t>падеже</a:t>
              </a:r>
              <a:endParaRPr lang="ru-RU" dirty="0">
                <a:latin typeface="Century Gothic" panose="020B0502020202020204" pitchFamily="34" charset="0"/>
              </a:endParaRPr>
            </a:p>
            <a:p>
              <a:r>
                <a:rPr lang="ru-RU" dirty="0" smtClean="0">
                  <a:latin typeface="Century Gothic" panose="020B0502020202020204" pitchFamily="34" charset="0"/>
                </a:rPr>
                <a:t>(много рощ, луж).</a:t>
              </a:r>
              <a:endParaRPr lang="ru-RU" dirty="0">
                <a:latin typeface="Century Gothic" panose="020B0502020202020204" pitchFamily="34" charset="0"/>
              </a:endParaRPr>
            </a:p>
          </p:txBody>
        </p:sp>
      </p:grpSp>
      <p:pic>
        <p:nvPicPr>
          <p:cNvPr id="19" name="Picture 2" descr="https://static4.depositphotos.com/1000792/362/v/600/depositphotos_3627329-stock-illustration-cartoon-wise-owl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00" b="100000" l="223" r="100000">
                        <a14:foregroundMark x1="44098" y1="66833" x2="44098" y2="66833"/>
                        <a14:foregroundMark x1="36303" y1="67167" x2="36303" y2="67167"/>
                        <a14:foregroundMark x1="54788" y1="64833" x2="54788" y2="64833"/>
                        <a14:foregroundMark x1="70601" y1="95333" x2="70601" y2="95333"/>
                        <a14:foregroundMark x1="82183" y1="92500" x2="82183" y2="92500"/>
                        <a14:foregroundMark x1="77060" y1="96000" x2="77060" y2="96000"/>
                        <a14:foregroundMark x1="82628" y1="89500" x2="82628" y2="89500"/>
                        <a14:foregroundMark x1="78396" y1="93500" x2="78396" y2="93500"/>
                        <a14:foregroundMark x1="81292" y1="95667" x2="81292" y2="95667"/>
                        <a14:foregroundMark x1="84633" y1="93500" x2="84633" y2="93500"/>
                        <a14:foregroundMark x1="68820" y1="97667" x2="68820" y2="97667"/>
                        <a14:foregroundMark x1="13586" y1="2333" x2="13586" y2="2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929"/>
          <a:stretch/>
        </p:blipFill>
        <p:spPr bwMode="auto">
          <a:xfrm flipH="1">
            <a:off x="3935760" y="1533037"/>
            <a:ext cx="3600400" cy="528295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462811" y="1573421"/>
            <a:ext cx="978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...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14931" y="2604013"/>
            <a:ext cx="978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...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663763" y="3630085"/>
            <a:ext cx="978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...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00253" y="4657605"/>
            <a:ext cx="978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...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434027" y="5685126"/>
            <a:ext cx="978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...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731736"/>
      </p:ext>
    </p:extLst>
  </p:cSld>
  <p:clrMapOvr>
    <a:masterClrMapping/>
  </p:clrMapOvr>
  <p:transition spd="slow" advClick="0">
    <p:push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7.40741E-7 L 0.57005 -0.0044 L 0.57005 -0.0044 " pathEditMode="relative" ptsTypes="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3.7037E-7 L 0.57005 -0.0044 L 0.57005 -0.00417 " pathEditMode="relative" rAng="0" ptsTypes="A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1.11111E-6 L 0.57005 -0.0044 L 0.57005 -0.00417 " pathEditMode="relative" rAng="0" ptsTypes="A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2.59259E-6 L 0.57005 -0.0044 L 0.57005 -0.00417 " pathEditMode="relative" rAng="0" ptsTypes="AAA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07407E-6 L 0.57005 -0.0044 L 0.57005 -0.00417 " pathEditMode="relative" rAng="0" ptsTypes="AAA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7" grpId="0"/>
      <p:bldP spid="21" grpId="0"/>
      <p:bldP spid="22" grpId="0"/>
      <p:bldP spid="23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24563" y="0"/>
            <a:ext cx="6167437" cy="68580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260648"/>
            <a:ext cx="12192000" cy="936104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batC" panose="02000505050000020003" pitchFamily="50" charset="-52"/>
              </a:rPr>
              <a:t>Вставьте мягкий знак там, где нужно,  для проверки нажмите на слово.</a:t>
            </a:r>
          </a:p>
          <a:p>
            <a:pPr algn="ctr"/>
            <a:r>
              <a:rPr lang="ru-RU" sz="2400" dirty="0" smtClean="0">
                <a:latin typeface="ArbatC" panose="02000505050000020003" pitchFamily="50" charset="-52"/>
              </a:rPr>
              <a:t>Чтобы повторить правило, нажмите на сову.</a:t>
            </a:r>
            <a:endParaRPr lang="ru-RU" sz="2400" dirty="0">
              <a:latin typeface="ArbatC" panose="02000505050000020003" pitchFamily="50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3392" y="1575048"/>
            <a:ext cx="3803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Молодёж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ь</a:t>
            </a:r>
            <a:endParaRPr lang="ru-RU" sz="3600" b="1" u="sng" dirty="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3392" y="2602567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Кирпич</a:t>
            </a:r>
            <a:endParaRPr lang="ru-RU" sz="3600" b="1" u="sng" dirty="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3392" y="363008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Из-за туч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3392" y="4657605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Полноч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ь</a:t>
            </a:r>
            <a:endParaRPr lang="ru-RU" sz="3600" b="1" u="sng" dirty="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3392" y="568512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Этаж</a:t>
            </a:r>
            <a:endParaRPr lang="ru-RU" sz="3600" b="1" u="sng" dirty="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10339285" y="5383174"/>
            <a:ext cx="2741491" cy="1896566"/>
            <a:chOff x="9058588" y="4407132"/>
            <a:chExt cx="4597238" cy="3180373"/>
          </a:xfrm>
        </p:grpSpPr>
        <p:sp>
          <p:nvSpPr>
            <p:cNvPr id="12" name="Полилиния 11"/>
            <p:cNvSpPr/>
            <p:nvPr/>
          </p:nvSpPr>
          <p:spPr>
            <a:xfrm rot="13685925">
              <a:off x="10030477" y="3537931"/>
              <a:ext cx="2653459" cy="4597238"/>
            </a:xfrm>
            <a:custGeom>
              <a:avLst/>
              <a:gdLst>
                <a:gd name="connsiteX0" fmla="*/ 2653459 w 2653459"/>
                <a:gd name="connsiteY0" fmla="*/ 0 h 4597238"/>
                <a:gd name="connsiteX1" fmla="*/ 2653459 w 2653459"/>
                <a:gd name="connsiteY1" fmla="*/ 4597238 h 4597238"/>
                <a:gd name="connsiteX2" fmla="*/ 0 w 2653459"/>
                <a:gd name="connsiteY2" fmla="*/ 2200968 h 4597238"/>
                <a:gd name="connsiteX3" fmla="*/ 1987637 w 2653459"/>
                <a:gd name="connsiteY3" fmla="*/ 0 h 4597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3459" h="4597238">
                  <a:moveTo>
                    <a:pt x="2653459" y="0"/>
                  </a:moveTo>
                  <a:lnTo>
                    <a:pt x="2653459" y="4597238"/>
                  </a:lnTo>
                  <a:lnTo>
                    <a:pt x="0" y="2200968"/>
                  </a:lnTo>
                  <a:lnTo>
                    <a:pt x="19876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2749435" flipH="1" flipV="1">
              <a:off x="10509921" y="4052565"/>
              <a:ext cx="2168482" cy="3787059"/>
            </a:xfrm>
            <a:custGeom>
              <a:avLst/>
              <a:gdLst>
                <a:gd name="connsiteX0" fmla="*/ 2168482 w 2168482"/>
                <a:gd name="connsiteY0" fmla="*/ 0 h 3787059"/>
                <a:gd name="connsiteX1" fmla="*/ 2168482 w 2168482"/>
                <a:gd name="connsiteY1" fmla="*/ 3787059 h 3787059"/>
                <a:gd name="connsiteX2" fmla="*/ 2163864 w 2168482"/>
                <a:gd name="connsiteY2" fmla="*/ 3783638 h 3787059"/>
                <a:gd name="connsiteX3" fmla="*/ 0 w 2168482"/>
                <a:gd name="connsiteY3" fmla="*/ 1648458 h 3787059"/>
                <a:gd name="connsiteX4" fmla="*/ 1626607 w 2168482"/>
                <a:gd name="connsiteY4" fmla="*/ 0 h 3787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8482" h="3787059">
                  <a:moveTo>
                    <a:pt x="2168482" y="0"/>
                  </a:moveTo>
                  <a:lnTo>
                    <a:pt x="2168482" y="3787059"/>
                  </a:lnTo>
                  <a:lnTo>
                    <a:pt x="2163864" y="3783638"/>
                  </a:lnTo>
                  <a:lnTo>
                    <a:pt x="0" y="1648458"/>
                  </a:lnTo>
                  <a:lnTo>
                    <a:pt x="1626607" y="0"/>
                  </a:lnTo>
                  <a:close/>
                </a:path>
              </a:pathLst>
            </a:custGeom>
            <a:solidFill>
              <a:srgbClr val="622A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13242409">
              <a:off x="10953829" y="4407132"/>
              <a:ext cx="1750172" cy="3180373"/>
            </a:xfrm>
            <a:custGeom>
              <a:avLst/>
              <a:gdLst>
                <a:gd name="connsiteX0" fmla="*/ 1750172 w 1750172"/>
                <a:gd name="connsiteY0" fmla="*/ 0 h 3180373"/>
                <a:gd name="connsiteX1" fmla="*/ 1750172 w 1750172"/>
                <a:gd name="connsiteY1" fmla="*/ 3180373 h 3180373"/>
                <a:gd name="connsiteX2" fmla="*/ 0 w 1750172"/>
                <a:gd name="connsiteY2" fmla="*/ 1120744 h 3180373"/>
                <a:gd name="connsiteX3" fmla="*/ 1318908 w 1750172"/>
                <a:gd name="connsiteY3" fmla="*/ 0 h 3180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0172" h="3180373">
                  <a:moveTo>
                    <a:pt x="1750172" y="0"/>
                  </a:moveTo>
                  <a:lnTo>
                    <a:pt x="1750172" y="3180373"/>
                  </a:lnTo>
                  <a:lnTo>
                    <a:pt x="0" y="1120744"/>
                  </a:lnTo>
                  <a:lnTo>
                    <a:pt x="13189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Стрелка вправо 14">
            <a:hlinkClick r:id="" action="ppaction://hlinkshowjump?jump=endshow"/>
          </p:cNvPr>
          <p:cNvSpPr/>
          <p:nvPr/>
        </p:nvSpPr>
        <p:spPr>
          <a:xfrm>
            <a:off x="11485415" y="6168113"/>
            <a:ext cx="659763" cy="552278"/>
          </a:xfrm>
          <a:prstGeom prst="rightArrow">
            <a:avLst>
              <a:gd name="adj1" fmla="val 43989"/>
              <a:gd name="adj2" fmla="val 43989"/>
            </a:avLst>
          </a:prstGeom>
          <a:solidFill>
            <a:srgbClr val="622A8D"/>
          </a:solidFill>
          <a:ln>
            <a:noFill/>
          </a:ln>
          <a:effectLst>
            <a:outerShdw blurRad="190500" dist="228600" dir="2700000" algn="ctr">
              <a:srgbClr val="000000">
                <a:alpha val="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 rot="21114144">
            <a:off x="7653986" y="2755339"/>
            <a:ext cx="4022072" cy="422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900"/>
              </a:lnSpc>
            </a:pPr>
            <a:endParaRPr lang="ru-RU" dirty="0">
              <a:latin typeface="Century Gothic" panose="020B0502020202020204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7481541" y="801940"/>
            <a:ext cx="4694587" cy="4865495"/>
            <a:chOff x="7481541" y="801940"/>
            <a:chExt cx="4694587" cy="4865495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238" r="99762">
                          <a14:foregroundMark x1="29524" y1="20044" x2="29524" y2="20044"/>
                          <a14:foregroundMark x1="29048" y1="12115" x2="29048" y2="12115"/>
                          <a14:foregroundMark x1="22143" y1="1762" x2="22143" y2="1762"/>
                          <a14:foregroundMark x1="27381" y1="3524" x2="27381" y2="3524"/>
                          <a14:foregroundMark x1="25476" y1="1101" x2="25476" y2="110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93149">
              <a:off x="7481541" y="801940"/>
              <a:ext cx="4694587" cy="4865495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 rot="21054376">
              <a:off x="7669271" y="1584537"/>
              <a:ext cx="3882556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>
                  <a:latin typeface="Century Gothic" panose="020B0502020202020204" pitchFamily="34" charset="0"/>
                </a:rPr>
                <a:t>Ь </a:t>
              </a:r>
              <a:r>
                <a:rPr lang="ru-RU" b="1" dirty="0" smtClean="0">
                  <a:latin typeface="Century Gothic" panose="020B0502020202020204" pitchFamily="34" charset="0"/>
                </a:rPr>
                <a:t> после шипящих пишется:</a:t>
              </a:r>
              <a:endParaRPr lang="ru-RU" b="1" dirty="0">
                <a:latin typeface="Century Gothic" panose="020B0502020202020204" pitchFamily="34" charset="0"/>
              </a:endParaRPr>
            </a:p>
            <a:p>
              <a:r>
                <a:rPr lang="ru-RU" dirty="0" smtClean="0">
                  <a:latin typeface="Century Gothic" panose="020B0502020202020204" pitchFamily="34" charset="0"/>
                </a:rPr>
                <a:t>в </a:t>
              </a:r>
              <a:r>
                <a:rPr lang="ru-RU" dirty="0">
                  <a:latin typeface="Century Gothic" panose="020B0502020202020204" pitchFamily="34" charset="0"/>
                </a:rPr>
                <a:t>существительных женского рода единственного числа 3 </a:t>
              </a:r>
              <a:r>
                <a:rPr lang="ru-RU" dirty="0" smtClean="0">
                  <a:latin typeface="Century Gothic" panose="020B0502020202020204" pitchFamily="34" charset="0"/>
                </a:rPr>
                <a:t>склонения (ночь, мышь)</a:t>
              </a:r>
              <a:endParaRPr lang="ru-RU" dirty="0">
                <a:latin typeface="Century Gothic" panose="020B0502020202020204" pitchFamily="34" charset="0"/>
              </a:endParaRPr>
            </a:p>
            <a:p>
              <a:r>
                <a:rPr lang="ru-RU" b="1" dirty="0">
                  <a:latin typeface="Century Gothic" panose="020B0502020202020204" pitchFamily="34" charset="0"/>
                </a:rPr>
                <a:t>Ь </a:t>
              </a:r>
              <a:r>
                <a:rPr lang="ru-RU" b="1" dirty="0" smtClean="0">
                  <a:latin typeface="Century Gothic" panose="020B0502020202020204" pitchFamily="34" charset="0"/>
                </a:rPr>
                <a:t> после шипящих не пишется:</a:t>
              </a:r>
              <a:endParaRPr lang="ru-RU" b="1" dirty="0">
                <a:latin typeface="Century Gothic" panose="020B0502020202020204" pitchFamily="34" charset="0"/>
              </a:endParaRPr>
            </a:p>
            <a:p>
              <a:r>
                <a:rPr lang="ru-RU" dirty="0" smtClean="0">
                  <a:latin typeface="Century Gothic" panose="020B0502020202020204" pitchFamily="34" charset="0"/>
                </a:rPr>
                <a:t>в </a:t>
              </a:r>
              <a:r>
                <a:rPr lang="ru-RU" dirty="0">
                  <a:latin typeface="Century Gothic" panose="020B0502020202020204" pitchFamily="34" charset="0"/>
                </a:rPr>
                <a:t>существительных мужского рода единственного числа</a:t>
              </a:r>
              <a:r>
                <a:rPr lang="ru-RU" dirty="0" smtClean="0">
                  <a:latin typeface="Century Gothic" panose="020B0502020202020204" pitchFamily="34" charset="0"/>
                </a:rPr>
                <a:t>,</a:t>
              </a:r>
            </a:p>
            <a:p>
              <a:r>
                <a:rPr lang="ru-RU" dirty="0" smtClean="0">
                  <a:latin typeface="Century Gothic" panose="020B0502020202020204" pitchFamily="34" charset="0"/>
                </a:rPr>
                <a:t>(грач, плащ, нож);</a:t>
              </a:r>
              <a:endParaRPr lang="ru-RU" dirty="0">
                <a:latin typeface="Century Gothic" panose="020B0502020202020204" pitchFamily="34" charset="0"/>
              </a:endParaRPr>
            </a:p>
            <a:p>
              <a:r>
                <a:rPr lang="ru-RU" dirty="0" smtClean="0">
                  <a:latin typeface="Century Gothic" panose="020B0502020202020204" pitchFamily="34" charset="0"/>
                </a:rPr>
                <a:t>в </a:t>
              </a:r>
              <a:r>
                <a:rPr lang="ru-RU" dirty="0">
                  <a:latin typeface="Century Gothic" panose="020B0502020202020204" pitchFamily="34" charset="0"/>
                </a:rPr>
                <a:t>существительных </a:t>
              </a:r>
              <a:r>
                <a:rPr lang="ru-RU" dirty="0" smtClean="0">
                  <a:latin typeface="Century Gothic" panose="020B0502020202020204" pitchFamily="34" charset="0"/>
                </a:rPr>
                <a:t>множественного числа </a:t>
              </a:r>
              <a:br>
                <a:rPr lang="ru-RU" dirty="0" smtClean="0">
                  <a:latin typeface="Century Gothic" panose="020B0502020202020204" pitchFamily="34" charset="0"/>
                </a:rPr>
              </a:br>
              <a:r>
                <a:rPr lang="ru-RU" dirty="0" smtClean="0">
                  <a:latin typeface="Century Gothic" panose="020B0502020202020204" pitchFamily="34" charset="0"/>
                </a:rPr>
                <a:t>в </a:t>
              </a:r>
              <a:r>
                <a:rPr lang="ru-RU" dirty="0">
                  <a:latin typeface="Century Gothic" panose="020B0502020202020204" pitchFamily="34" charset="0"/>
                </a:rPr>
                <a:t>родительном </a:t>
              </a:r>
              <a:r>
                <a:rPr lang="ru-RU" dirty="0" smtClean="0">
                  <a:latin typeface="Century Gothic" panose="020B0502020202020204" pitchFamily="34" charset="0"/>
                </a:rPr>
                <a:t>падеже</a:t>
              </a:r>
              <a:endParaRPr lang="ru-RU" dirty="0">
                <a:latin typeface="Century Gothic" panose="020B0502020202020204" pitchFamily="34" charset="0"/>
              </a:endParaRPr>
            </a:p>
            <a:p>
              <a:r>
                <a:rPr lang="ru-RU" dirty="0" smtClean="0">
                  <a:latin typeface="Century Gothic" panose="020B0502020202020204" pitchFamily="34" charset="0"/>
                </a:rPr>
                <a:t>(много рощ, луж).</a:t>
              </a:r>
              <a:endParaRPr lang="ru-RU" dirty="0">
                <a:latin typeface="Century Gothic" panose="020B0502020202020204" pitchFamily="34" charset="0"/>
              </a:endParaRPr>
            </a:p>
          </p:txBody>
        </p:sp>
      </p:grpSp>
      <p:pic>
        <p:nvPicPr>
          <p:cNvPr id="19" name="Picture 2" descr="https://static4.depositphotos.com/1000792/362/v/600/depositphotos_3627329-stock-illustration-cartoon-wise-owl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00" b="100000" l="223" r="100000">
                        <a14:foregroundMark x1="44098" y1="66833" x2="44098" y2="66833"/>
                        <a14:foregroundMark x1="36303" y1="67167" x2="36303" y2="67167"/>
                        <a14:foregroundMark x1="54788" y1="64833" x2="54788" y2="64833"/>
                        <a14:foregroundMark x1="70601" y1="95333" x2="70601" y2="95333"/>
                        <a14:foregroundMark x1="82183" y1="92500" x2="82183" y2="92500"/>
                        <a14:foregroundMark x1="77060" y1="96000" x2="77060" y2="96000"/>
                        <a14:foregroundMark x1="82628" y1="89500" x2="82628" y2="89500"/>
                        <a14:foregroundMark x1="78396" y1="93500" x2="78396" y2="93500"/>
                        <a14:foregroundMark x1="81292" y1="95667" x2="81292" y2="95667"/>
                        <a14:foregroundMark x1="84633" y1="93500" x2="84633" y2="93500"/>
                        <a14:foregroundMark x1="68820" y1="97667" x2="68820" y2="97667"/>
                        <a14:foregroundMark x1="13586" y1="2333" x2="13586" y2="2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929"/>
          <a:stretch/>
        </p:blipFill>
        <p:spPr bwMode="auto">
          <a:xfrm flipH="1">
            <a:off x="3935760" y="1533037"/>
            <a:ext cx="3600400" cy="528295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923321" y="1575047"/>
            <a:ext cx="978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...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46909" y="2602566"/>
            <a:ext cx="978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...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15590" y="3681616"/>
            <a:ext cx="978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...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350698" y="4743846"/>
            <a:ext cx="978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...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33694" y="5685126"/>
            <a:ext cx="978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...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437830"/>
      </p:ext>
    </p:extLst>
  </p:cSld>
  <p:clrMapOvr>
    <a:masterClrMapping/>
  </p:clrMapOvr>
  <p:transition spd="slow" advClick="0">
    <p:push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7.40741E-7 L 0.57005 -0.0044 L 0.57005 -0.0044 " pathEditMode="relative" ptsTypes="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3.7037E-7 L 0.57005 -0.0044 L 0.57005 -0.00417 " pathEditMode="relative" rAng="0" ptsTypes="A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1.11111E-6 L 0.57005 -0.0044 L 0.57005 -0.00417 " pathEditMode="relative" rAng="0" ptsTypes="A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2.59259E-6 L 0.57005 -0.0044 L 0.57005 -0.00417 " pathEditMode="relative" rAng="0" ptsTypes="AAA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07407E-6 L 0.57005 -0.0044 L 0.57005 -0.00417 " pathEditMode="relative" rAng="0" ptsTypes="AAA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7" grpId="0"/>
      <p:bldP spid="21" grpId="0"/>
      <p:bldP spid="22" grpId="0"/>
      <p:bldP spid="23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3100" y="1556792"/>
            <a:ext cx="928903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Century Gothic" panose="020B0502020202020204" pitchFamily="34" charset="0"/>
                <a:hlinkClick r:id="rId2"/>
              </a:rPr>
              <a:t>https://static4.depositphotos.com/1000792/362/v/600/depositphotos_3627329-stock-illustration-cartoon-wise-owl.jpg</a:t>
            </a:r>
            <a:endParaRPr lang="ru-RU" sz="2000" dirty="0" smtClean="0">
              <a:latin typeface="Century Gothic" panose="020B0502020202020204" pitchFamily="34" charset="0"/>
            </a:endParaRPr>
          </a:p>
          <a:p>
            <a:endParaRPr lang="ru-RU" sz="2000" dirty="0" smtClean="0">
              <a:latin typeface="Century Gothic" panose="020B0502020202020204" pitchFamily="34" charset="0"/>
              <a:hlinkClick r:id="rId3"/>
            </a:endParaRPr>
          </a:p>
          <a:p>
            <a:r>
              <a:rPr lang="en-US" sz="2000" dirty="0" smtClean="0">
                <a:latin typeface="Century Gothic" panose="020B0502020202020204" pitchFamily="34" charset="0"/>
                <a:hlinkClick r:id="rId3"/>
              </a:rPr>
              <a:t>https</a:t>
            </a:r>
            <a:r>
              <a:rPr lang="en-US" sz="2000" dirty="0">
                <a:latin typeface="Century Gothic" panose="020B0502020202020204" pitchFamily="34" charset="0"/>
                <a:hlinkClick r:id="rId3"/>
              </a:rPr>
              <a:t>://nsportal.ru/download/#https://</a:t>
            </a:r>
            <a:r>
              <a:rPr lang="en-US" sz="2000" dirty="0" smtClean="0">
                <a:latin typeface="Century Gothic" panose="020B0502020202020204" pitchFamily="34" charset="0"/>
                <a:hlinkClick r:id="rId3"/>
              </a:rPr>
              <a:t>nsportal.ru/sites/default/files/2018/12/22/5_klass_kartochki_po_orfografii.zip</a:t>
            </a:r>
            <a:endParaRPr lang="ru-RU" sz="2000" dirty="0" smtClean="0">
              <a:latin typeface="Century Gothic" panose="020B0502020202020204" pitchFamily="34" charset="0"/>
            </a:endParaRPr>
          </a:p>
          <a:p>
            <a:endParaRPr lang="ru-RU" sz="2000" dirty="0">
              <a:latin typeface="Century Gothic" panose="020B0502020202020204" pitchFamily="34" charset="0"/>
            </a:endParaRPr>
          </a:p>
          <a:p>
            <a:r>
              <a:rPr lang="en-US" sz="2000" dirty="0">
                <a:latin typeface="Century Gothic" panose="020B0502020202020204" pitchFamily="34" charset="0"/>
                <a:hlinkClick r:id="rId4"/>
              </a:rPr>
              <a:t>https://</a:t>
            </a:r>
            <a:r>
              <a:rPr lang="en-US" sz="2000" dirty="0" smtClean="0">
                <a:latin typeface="Century Gothic" panose="020B0502020202020204" pitchFamily="34" charset="0"/>
                <a:hlinkClick r:id="rId4"/>
              </a:rPr>
              <a:t>www.clipartkey.com/mpngs/m/13-138373_sticky-note-with-paperclip-png-clip-art-yellow.png</a:t>
            </a:r>
            <a:endParaRPr lang="ru-RU" sz="2000" dirty="0" smtClean="0">
              <a:latin typeface="Century Gothic" panose="020B0502020202020204" pitchFamily="34" charset="0"/>
            </a:endParaRPr>
          </a:p>
          <a:p>
            <a:endParaRPr lang="ru-RU" sz="2000" dirty="0" smtClean="0">
              <a:latin typeface="Century Gothic" panose="020B0502020202020204" pitchFamily="34" charset="0"/>
            </a:endParaRPr>
          </a:p>
          <a:p>
            <a:r>
              <a:rPr lang="ru-RU" sz="2000" dirty="0" smtClean="0">
                <a:latin typeface="Century Gothic" panose="020B0502020202020204" pitchFamily="34" charset="0"/>
              </a:rPr>
              <a:t> </a:t>
            </a:r>
            <a:endParaRPr lang="ru-RU" sz="2000" dirty="0">
              <a:latin typeface="Century Gothic" panose="020B0502020202020204" pitchFamily="34" charset="0"/>
            </a:endParaRPr>
          </a:p>
        </p:txBody>
      </p:sp>
      <p:sp>
        <p:nvSpPr>
          <p:cNvPr id="3" name="Рамка 2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5556"/>
            </a:avLst>
          </a:prstGeom>
          <a:solidFill>
            <a:srgbClr val="622A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Развернутая стрелка 3">
            <a:hlinkClick r:id="rId5" action="ppaction://hlinksldjump"/>
          </p:cNvPr>
          <p:cNvSpPr/>
          <p:nvPr/>
        </p:nvSpPr>
        <p:spPr>
          <a:xfrm rot="16200000" flipV="1">
            <a:off x="10812524" y="5553236"/>
            <a:ext cx="720080" cy="936104"/>
          </a:xfrm>
          <a:prstGeom prst="uturnArrow">
            <a:avLst>
              <a:gd name="adj1" fmla="val 32937"/>
              <a:gd name="adj2" fmla="val 25000"/>
              <a:gd name="adj3" fmla="val 25000"/>
              <a:gd name="adj4" fmla="val 50000"/>
              <a:gd name="adj5" fmla="val 75000"/>
            </a:avLst>
          </a:prstGeom>
          <a:solidFill>
            <a:srgbClr val="622A8D"/>
          </a:solidFill>
          <a:ln>
            <a:noFill/>
          </a:ln>
          <a:effectLst>
            <a:outerShdw blurRad="190500" dist="228600" dir="2700000" algn="ctr">
              <a:srgbClr val="000000">
                <a:alpha val="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95400" y="548680"/>
            <a:ext cx="67440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622A8D"/>
                </a:solidFill>
                <a:latin typeface="Century Gothic" panose="020B0502020202020204" pitchFamily="34" charset="0"/>
              </a:rPr>
              <a:t>Источники:</a:t>
            </a:r>
            <a:endParaRPr lang="ru-RU" sz="4400" b="1" dirty="0">
              <a:solidFill>
                <a:srgbClr val="622A8D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230199"/>
      </p:ext>
    </p:extLst>
  </p:cSld>
  <p:clrMapOvr>
    <a:masterClrMapping/>
  </p:clrMapOvr>
  <p:transition spd="slow" advClick="0"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24563" y="0"/>
            <a:ext cx="6167437" cy="68580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260648"/>
            <a:ext cx="12192000" cy="936104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batC" panose="02000505050000020003" pitchFamily="50" charset="-52"/>
              </a:rPr>
              <a:t>Вставьте пропущенные безударные гласные,  для проверки нажмите на слово.</a:t>
            </a:r>
          </a:p>
          <a:p>
            <a:pPr algn="ctr"/>
            <a:r>
              <a:rPr lang="ru-RU" sz="2400" dirty="0" smtClean="0">
                <a:latin typeface="ArbatC" panose="02000505050000020003" pitchFamily="50" charset="-52"/>
              </a:rPr>
              <a:t>Чтобы повторить правило, нажмите на сову.</a:t>
            </a:r>
            <a:endParaRPr lang="ru-RU" sz="2400" dirty="0">
              <a:latin typeface="ArbatC" panose="02000505050000020003" pitchFamily="50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3392" y="1575048"/>
            <a:ext cx="3803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Тр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о</a:t>
            </a:r>
            <a:r>
              <a:rPr lang="ru-RU" sz="3600" b="1" dirty="0" smtClean="0">
                <a:latin typeface="Century Gothic" panose="020B0502020202020204" pitchFamily="34" charset="0"/>
              </a:rPr>
              <a:t>па 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3392" y="2602567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С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о</a:t>
            </a:r>
            <a:r>
              <a:rPr lang="ru-RU" sz="3600" b="1" dirty="0" smtClean="0">
                <a:latin typeface="Century Gothic" panose="020B0502020202020204" pitchFamily="34" charset="0"/>
              </a:rPr>
              <a:t>сна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3392" y="363008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З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е</a:t>
            </a:r>
            <a:r>
              <a:rPr lang="ru-RU" sz="3600" b="1" dirty="0" smtClean="0">
                <a:latin typeface="Century Gothic" panose="020B0502020202020204" pitchFamily="34" charset="0"/>
              </a:rPr>
              <a:t>рно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3392" y="4657605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Гн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е</a:t>
            </a:r>
            <a:r>
              <a:rPr lang="ru-RU" sz="3600" b="1" dirty="0" smtClean="0">
                <a:latin typeface="Century Gothic" panose="020B0502020202020204" pitchFamily="34" charset="0"/>
              </a:rPr>
              <a:t>здо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3392" y="568512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Зв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е</a:t>
            </a:r>
            <a:r>
              <a:rPr lang="ru-RU" sz="3600" b="1" dirty="0" smtClean="0">
                <a:latin typeface="Century Gothic" panose="020B0502020202020204" pitchFamily="34" charset="0"/>
              </a:rPr>
              <a:t>зда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10339285" y="5383174"/>
            <a:ext cx="2741491" cy="1896566"/>
            <a:chOff x="9058588" y="4407132"/>
            <a:chExt cx="4597238" cy="3180373"/>
          </a:xfrm>
        </p:grpSpPr>
        <p:sp>
          <p:nvSpPr>
            <p:cNvPr id="12" name="Полилиния 11"/>
            <p:cNvSpPr/>
            <p:nvPr/>
          </p:nvSpPr>
          <p:spPr>
            <a:xfrm rot="13685925">
              <a:off x="10030477" y="3537931"/>
              <a:ext cx="2653459" cy="4597238"/>
            </a:xfrm>
            <a:custGeom>
              <a:avLst/>
              <a:gdLst>
                <a:gd name="connsiteX0" fmla="*/ 2653459 w 2653459"/>
                <a:gd name="connsiteY0" fmla="*/ 0 h 4597238"/>
                <a:gd name="connsiteX1" fmla="*/ 2653459 w 2653459"/>
                <a:gd name="connsiteY1" fmla="*/ 4597238 h 4597238"/>
                <a:gd name="connsiteX2" fmla="*/ 0 w 2653459"/>
                <a:gd name="connsiteY2" fmla="*/ 2200968 h 4597238"/>
                <a:gd name="connsiteX3" fmla="*/ 1987637 w 2653459"/>
                <a:gd name="connsiteY3" fmla="*/ 0 h 4597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3459" h="4597238">
                  <a:moveTo>
                    <a:pt x="2653459" y="0"/>
                  </a:moveTo>
                  <a:lnTo>
                    <a:pt x="2653459" y="4597238"/>
                  </a:lnTo>
                  <a:lnTo>
                    <a:pt x="0" y="2200968"/>
                  </a:lnTo>
                  <a:lnTo>
                    <a:pt x="19876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2749435" flipH="1" flipV="1">
              <a:off x="10509921" y="4052565"/>
              <a:ext cx="2168482" cy="3787059"/>
            </a:xfrm>
            <a:custGeom>
              <a:avLst/>
              <a:gdLst>
                <a:gd name="connsiteX0" fmla="*/ 2168482 w 2168482"/>
                <a:gd name="connsiteY0" fmla="*/ 0 h 3787059"/>
                <a:gd name="connsiteX1" fmla="*/ 2168482 w 2168482"/>
                <a:gd name="connsiteY1" fmla="*/ 3787059 h 3787059"/>
                <a:gd name="connsiteX2" fmla="*/ 2163864 w 2168482"/>
                <a:gd name="connsiteY2" fmla="*/ 3783638 h 3787059"/>
                <a:gd name="connsiteX3" fmla="*/ 0 w 2168482"/>
                <a:gd name="connsiteY3" fmla="*/ 1648458 h 3787059"/>
                <a:gd name="connsiteX4" fmla="*/ 1626607 w 2168482"/>
                <a:gd name="connsiteY4" fmla="*/ 0 h 3787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8482" h="3787059">
                  <a:moveTo>
                    <a:pt x="2168482" y="0"/>
                  </a:moveTo>
                  <a:lnTo>
                    <a:pt x="2168482" y="3787059"/>
                  </a:lnTo>
                  <a:lnTo>
                    <a:pt x="2163864" y="3783638"/>
                  </a:lnTo>
                  <a:lnTo>
                    <a:pt x="0" y="1648458"/>
                  </a:lnTo>
                  <a:lnTo>
                    <a:pt x="1626607" y="0"/>
                  </a:lnTo>
                  <a:close/>
                </a:path>
              </a:pathLst>
            </a:custGeom>
            <a:solidFill>
              <a:srgbClr val="622A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13242409">
              <a:off x="10953829" y="4407132"/>
              <a:ext cx="1750172" cy="3180373"/>
            </a:xfrm>
            <a:custGeom>
              <a:avLst/>
              <a:gdLst>
                <a:gd name="connsiteX0" fmla="*/ 1750172 w 1750172"/>
                <a:gd name="connsiteY0" fmla="*/ 0 h 3180373"/>
                <a:gd name="connsiteX1" fmla="*/ 1750172 w 1750172"/>
                <a:gd name="connsiteY1" fmla="*/ 3180373 h 3180373"/>
                <a:gd name="connsiteX2" fmla="*/ 0 w 1750172"/>
                <a:gd name="connsiteY2" fmla="*/ 1120744 h 3180373"/>
                <a:gd name="connsiteX3" fmla="*/ 1318908 w 1750172"/>
                <a:gd name="connsiteY3" fmla="*/ 0 h 3180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0172" h="3180373">
                  <a:moveTo>
                    <a:pt x="1750172" y="0"/>
                  </a:moveTo>
                  <a:lnTo>
                    <a:pt x="1750172" y="3180373"/>
                  </a:lnTo>
                  <a:lnTo>
                    <a:pt x="0" y="1120744"/>
                  </a:lnTo>
                  <a:lnTo>
                    <a:pt x="13189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Стрелка вправо 14">
            <a:hlinkClick r:id="" action="ppaction://hlinkshowjump?jump=nextslide"/>
          </p:cNvPr>
          <p:cNvSpPr/>
          <p:nvPr/>
        </p:nvSpPr>
        <p:spPr>
          <a:xfrm>
            <a:off x="11485415" y="6168113"/>
            <a:ext cx="659763" cy="552278"/>
          </a:xfrm>
          <a:prstGeom prst="rightArrow">
            <a:avLst>
              <a:gd name="adj1" fmla="val 43989"/>
              <a:gd name="adj2" fmla="val 43989"/>
            </a:avLst>
          </a:prstGeom>
          <a:solidFill>
            <a:srgbClr val="622A8D"/>
          </a:solidFill>
          <a:ln>
            <a:noFill/>
          </a:ln>
          <a:effectLst>
            <a:outerShdw blurRad="190500" dist="228600" dir="2700000" algn="ctr">
              <a:srgbClr val="000000">
                <a:alpha val="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7" name="Группа 16"/>
          <p:cNvGrpSpPr/>
          <p:nvPr/>
        </p:nvGrpSpPr>
        <p:grpSpPr>
          <a:xfrm>
            <a:off x="7482591" y="816150"/>
            <a:ext cx="4501119" cy="4865495"/>
            <a:chOff x="7311097" y="1369734"/>
            <a:chExt cx="4501119" cy="4865495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238" r="99762">
                          <a14:foregroundMark x1="29524" y1="20044" x2="29524" y2="20044"/>
                          <a14:foregroundMark x1="29048" y1="12115" x2="29048" y2="12115"/>
                          <a14:foregroundMark x1="22143" y1="1762" x2="22143" y2="1762"/>
                          <a14:foregroundMark x1="27381" y1="3524" x2="27381" y2="3524"/>
                          <a14:foregroundMark x1="25476" y1="1101" x2="25476" y2="110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93149">
              <a:off x="7311097" y="1369734"/>
              <a:ext cx="4501119" cy="4865495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 rot="21114144">
              <a:off x="7482492" y="2358311"/>
              <a:ext cx="4022072" cy="23237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900"/>
                </a:lnSpc>
              </a:pPr>
              <a:r>
                <a:rPr lang="ru-RU" dirty="0" smtClean="0">
                  <a:latin typeface="Century Gothic" panose="020B0502020202020204" pitchFamily="34" charset="0"/>
                </a:rPr>
                <a:t>Для проверки безударной гласной в корне надо изменить слово или подобрать такое родственное слово, чтобы проверяемый гласный стал ударным.</a:t>
              </a:r>
              <a:endParaRPr lang="ru-RU" dirty="0">
                <a:latin typeface="Century Gothic" panose="020B0502020202020204" pitchFamily="34" charset="0"/>
              </a:endParaRPr>
            </a:p>
          </p:txBody>
        </p:sp>
      </p:grpSp>
      <p:pic>
        <p:nvPicPr>
          <p:cNvPr id="18" name="Picture 2" descr="https://static4.depositphotos.com/1000792/362/v/600/depositphotos_3627329-stock-illustration-cartoon-wise-owl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00" b="100000" l="223" r="100000">
                        <a14:foregroundMark x1="44098" y1="66833" x2="44098" y2="66833"/>
                        <a14:foregroundMark x1="36303" y1="67167" x2="36303" y2="67167"/>
                        <a14:foregroundMark x1="54788" y1="64833" x2="54788" y2="64833"/>
                        <a14:foregroundMark x1="70601" y1="95333" x2="70601" y2="95333"/>
                        <a14:foregroundMark x1="82183" y1="92500" x2="82183" y2="92500"/>
                        <a14:foregroundMark x1="77060" y1="96000" x2="77060" y2="96000"/>
                        <a14:foregroundMark x1="82628" y1="89500" x2="82628" y2="89500"/>
                        <a14:foregroundMark x1="78396" y1="93500" x2="78396" y2="93500"/>
                        <a14:foregroundMark x1="81292" y1="95667" x2="81292" y2="95667"/>
                        <a14:foregroundMark x1="84633" y1="93500" x2="84633" y2="93500"/>
                        <a14:foregroundMark x1="68820" y1="97667" x2="68820" y2="97667"/>
                        <a14:foregroundMark x1="13586" y1="2333" x2="13586" y2="2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35760" y="1533037"/>
            <a:ext cx="3953409" cy="528295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6832273"/>
      </p:ext>
    </p:extLst>
  </p:cSld>
  <p:clrMapOvr>
    <a:masterClrMapping/>
  </p:clrMapOvr>
  <p:transition spd="slow" advClick="0">
    <p:push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7.40741E-7 L 0.57005 -0.0044 L 0.57005 -0.0044 " pathEditMode="relative" ptsTypes="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3.7037E-7 L 0.57005 -0.0044 L 0.57005 -0.00417 " pathEditMode="relative" rAng="0" ptsTypes="A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1.11111E-6 L 0.57005 -0.0044 L 0.57005 -0.00417 " pathEditMode="relative" rAng="0" ptsTypes="AA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2.59259E-6 L 0.57005 -0.0044 L 0.57005 -0.00417 " pathEditMode="relative" rAng="0" ptsTypes="AAA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07407E-6 L 0.57005 -0.0044 L 0.57005 -0.00417 " pathEditMode="relative" rAng="0" ptsTypes="A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24563" y="0"/>
            <a:ext cx="6167437" cy="68580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260648"/>
            <a:ext cx="12192000" cy="936104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batC" panose="02000505050000020003" pitchFamily="50" charset="-52"/>
              </a:rPr>
              <a:t>Вставьте пропущенные безударные гласные,  для проверки нажмите на слово.</a:t>
            </a:r>
          </a:p>
          <a:p>
            <a:pPr algn="ctr"/>
            <a:r>
              <a:rPr lang="ru-RU" sz="2400" dirty="0" smtClean="0">
                <a:latin typeface="ArbatC" panose="02000505050000020003" pitchFamily="50" charset="-52"/>
              </a:rPr>
              <a:t>Чтобы повторить правило, нажмите на сову.</a:t>
            </a:r>
            <a:endParaRPr lang="ru-RU" sz="2400" dirty="0">
              <a:latin typeface="ArbatC" panose="02000505050000020003" pitchFamily="50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3392" y="1575048"/>
            <a:ext cx="3803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Н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о</a:t>
            </a:r>
            <a:r>
              <a:rPr lang="ru-RU" sz="3600" b="1" dirty="0" smtClean="0">
                <a:latin typeface="Century Gothic" panose="020B0502020202020204" pitchFamily="34" charset="0"/>
              </a:rPr>
              <a:t>чной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3392" y="2602567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Т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я</a:t>
            </a:r>
            <a:r>
              <a:rPr lang="ru-RU" sz="3600" b="1" dirty="0" smtClean="0">
                <a:latin typeface="Century Gothic" panose="020B0502020202020204" pitchFamily="34" charset="0"/>
              </a:rPr>
              <a:t>жёлый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3392" y="363008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В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а</a:t>
            </a:r>
            <a:r>
              <a:rPr lang="ru-RU" sz="3600" b="1" dirty="0" smtClean="0">
                <a:latin typeface="Century Gothic" panose="020B0502020202020204" pitchFamily="34" charset="0"/>
              </a:rPr>
              <a:t>рёный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3392" y="4657605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Д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о</a:t>
            </a:r>
            <a:r>
              <a:rPr lang="ru-RU" sz="3600" b="1" dirty="0" smtClean="0">
                <a:latin typeface="Century Gothic" panose="020B0502020202020204" pitchFamily="34" charset="0"/>
              </a:rPr>
              <a:t>ждливый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3392" y="568512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Пл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о</a:t>
            </a:r>
            <a:r>
              <a:rPr lang="ru-RU" sz="3600" b="1" dirty="0" smtClean="0">
                <a:latin typeface="Century Gothic" panose="020B0502020202020204" pitchFamily="34" charset="0"/>
              </a:rPr>
              <a:t>довый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10339285" y="5383174"/>
            <a:ext cx="2741491" cy="1896566"/>
            <a:chOff x="9058588" y="4407132"/>
            <a:chExt cx="4597238" cy="3180373"/>
          </a:xfrm>
        </p:grpSpPr>
        <p:sp>
          <p:nvSpPr>
            <p:cNvPr id="12" name="Полилиния 11"/>
            <p:cNvSpPr/>
            <p:nvPr/>
          </p:nvSpPr>
          <p:spPr>
            <a:xfrm rot="13685925">
              <a:off x="10030477" y="3537931"/>
              <a:ext cx="2653459" cy="4597238"/>
            </a:xfrm>
            <a:custGeom>
              <a:avLst/>
              <a:gdLst>
                <a:gd name="connsiteX0" fmla="*/ 2653459 w 2653459"/>
                <a:gd name="connsiteY0" fmla="*/ 0 h 4597238"/>
                <a:gd name="connsiteX1" fmla="*/ 2653459 w 2653459"/>
                <a:gd name="connsiteY1" fmla="*/ 4597238 h 4597238"/>
                <a:gd name="connsiteX2" fmla="*/ 0 w 2653459"/>
                <a:gd name="connsiteY2" fmla="*/ 2200968 h 4597238"/>
                <a:gd name="connsiteX3" fmla="*/ 1987637 w 2653459"/>
                <a:gd name="connsiteY3" fmla="*/ 0 h 4597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3459" h="4597238">
                  <a:moveTo>
                    <a:pt x="2653459" y="0"/>
                  </a:moveTo>
                  <a:lnTo>
                    <a:pt x="2653459" y="4597238"/>
                  </a:lnTo>
                  <a:lnTo>
                    <a:pt x="0" y="2200968"/>
                  </a:lnTo>
                  <a:lnTo>
                    <a:pt x="19876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2749435" flipH="1" flipV="1">
              <a:off x="10509921" y="4052565"/>
              <a:ext cx="2168482" cy="3787059"/>
            </a:xfrm>
            <a:custGeom>
              <a:avLst/>
              <a:gdLst>
                <a:gd name="connsiteX0" fmla="*/ 2168482 w 2168482"/>
                <a:gd name="connsiteY0" fmla="*/ 0 h 3787059"/>
                <a:gd name="connsiteX1" fmla="*/ 2168482 w 2168482"/>
                <a:gd name="connsiteY1" fmla="*/ 3787059 h 3787059"/>
                <a:gd name="connsiteX2" fmla="*/ 2163864 w 2168482"/>
                <a:gd name="connsiteY2" fmla="*/ 3783638 h 3787059"/>
                <a:gd name="connsiteX3" fmla="*/ 0 w 2168482"/>
                <a:gd name="connsiteY3" fmla="*/ 1648458 h 3787059"/>
                <a:gd name="connsiteX4" fmla="*/ 1626607 w 2168482"/>
                <a:gd name="connsiteY4" fmla="*/ 0 h 3787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8482" h="3787059">
                  <a:moveTo>
                    <a:pt x="2168482" y="0"/>
                  </a:moveTo>
                  <a:lnTo>
                    <a:pt x="2168482" y="3787059"/>
                  </a:lnTo>
                  <a:lnTo>
                    <a:pt x="2163864" y="3783638"/>
                  </a:lnTo>
                  <a:lnTo>
                    <a:pt x="0" y="1648458"/>
                  </a:lnTo>
                  <a:lnTo>
                    <a:pt x="1626607" y="0"/>
                  </a:lnTo>
                  <a:close/>
                </a:path>
              </a:pathLst>
            </a:custGeom>
            <a:solidFill>
              <a:srgbClr val="622A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13242409">
              <a:off x="10953829" y="4407132"/>
              <a:ext cx="1750172" cy="3180373"/>
            </a:xfrm>
            <a:custGeom>
              <a:avLst/>
              <a:gdLst>
                <a:gd name="connsiteX0" fmla="*/ 1750172 w 1750172"/>
                <a:gd name="connsiteY0" fmla="*/ 0 h 3180373"/>
                <a:gd name="connsiteX1" fmla="*/ 1750172 w 1750172"/>
                <a:gd name="connsiteY1" fmla="*/ 3180373 h 3180373"/>
                <a:gd name="connsiteX2" fmla="*/ 0 w 1750172"/>
                <a:gd name="connsiteY2" fmla="*/ 1120744 h 3180373"/>
                <a:gd name="connsiteX3" fmla="*/ 1318908 w 1750172"/>
                <a:gd name="connsiteY3" fmla="*/ 0 h 3180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0172" h="3180373">
                  <a:moveTo>
                    <a:pt x="1750172" y="0"/>
                  </a:moveTo>
                  <a:lnTo>
                    <a:pt x="1750172" y="3180373"/>
                  </a:lnTo>
                  <a:lnTo>
                    <a:pt x="0" y="1120744"/>
                  </a:lnTo>
                  <a:lnTo>
                    <a:pt x="13189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Стрелка вправо 14">
            <a:hlinkClick r:id="" action="ppaction://hlinkshowjump?jump=nextslide"/>
          </p:cNvPr>
          <p:cNvSpPr/>
          <p:nvPr/>
        </p:nvSpPr>
        <p:spPr>
          <a:xfrm>
            <a:off x="11485415" y="6168113"/>
            <a:ext cx="659763" cy="552278"/>
          </a:xfrm>
          <a:prstGeom prst="rightArrow">
            <a:avLst>
              <a:gd name="adj1" fmla="val 43989"/>
              <a:gd name="adj2" fmla="val 43989"/>
            </a:avLst>
          </a:prstGeom>
          <a:solidFill>
            <a:srgbClr val="622A8D"/>
          </a:solidFill>
          <a:ln>
            <a:noFill/>
          </a:ln>
          <a:effectLst>
            <a:outerShdw blurRad="190500" dist="228600" dir="2700000" algn="ctr">
              <a:srgbClr val="000000">
                <a:alpha val="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7" name="Группа 16"/>
          <p:cNvGrpSpPr/>
          <p:nvPr/>
        </p:nvGrpSpPr>
        <p:grpSpPr>
          <a:xfrm>
            <a:off x="7482591" y="816150"/>
            <a:ext cx="4501119" cy="4865495"/>
            <a:chOff x="7311097" y="1369734"/>
            <a:chExt cx="4501119" cy="4865495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238" r="99762">
                          <a14:foregroundMark x1="29524" y1="20044" x2="29524" y2="20044"/>
                          <a14:foregroundMark x1="29048" y1="12115" x2="29048" y2="12115"/>
                          <a14:foregroundMark x1="22143" y1="1762" x2="22143" y2="1762"/>
                          <a14:foregroundMark x1="27381" y1="3524" x2="27381" y2="3524"/>
                          <a14:foregroundMark x1="25476" y1="1101" x2="25476" y2="110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93149">
              <a:off x="7311097" y="1369734"/>
              <a:ext cx="4501119" cy="4865495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 rot="21114144">
              <a:off x="7482492" y="2358311"/>
              <a:ext cx="4022072" cy="23237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900"/>
                </a:lnSpc>
              </a:pPr>
              <a:r>
                <a:rPr lang="ru-RU" dirty="0" smtClean="0">
                  <a:latin typeface="Century Gothic" panose="020B0502020202020204" pitchFamily="34" charset="0"/>
                </a:rPr>
                <a:t>Для проверки безударной гласной в корне надо изменить слово или подобрать такое родственное слово, чтобы проверяемый гласный стал ударным.</a:t>
              </a:r>
              <a:endParaRPr lang="ru-RU" dirty="0">
                <a:latin typeface="Century Gothic" panose="020B0502020202020204" pitchFamily="34" charset="0"/>
              </a:endParaRPr>
            </a:p>
          </p:txBody>
        </p:sp>
      </p:grpSp>
      <p:pic>
        <p:nvPicPr>
          <p:cNvPr id="19" name="Picture 2" descr="https://static4.depositphotos.com/1000792/362/v/600/depositphotos_3627329-stock-illustration-cartoon-wise-owl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00" b="100000" l="223" r="100000">
                        <a14:foregroundMark x1="44098" y1="66833" x2="44098" y2="66833"/>
                        <a14:foregroundMark x1="36303" y1="67167" x2="36303" y2="67167"/>
                        <a14:foregroundMark x1="54788" y1="64833" x2="54788" y2="64833"/>
                        <a14:foregroundMark x1="70601" y1="95333" x2="70601" y2="95333"/>
                        <a14:foregroundMark x1="82183" y1="92500" x2="82183" y2="92500"/>
                        <a14:foregroundMark x1="77060" y1="96000" x2="77060" y2="96000"/>
                        <a14:foregroundMark x1="82628" y1="89500" x2="82628" y2="89500"/>
                        <a14:foregroundMark x1="78396" y1="93500" x2="78396" y2="93500"/>
                        <a14:foregroundMark x1="81292" y1="95667" x2="81292" y2="95667"/>
                        <a14:foregroundMark x1="84633" y1="93500" x2="84633" y2="93500"/>
                        <a14:foregroundMark x1="68820" y1="97667" x2="68820" y2="97667"/>
                        <a14:foregroundMark x1="13586" y1="2333" x2="13586" y2="2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35760" y="1533037"/>
            <a:ext cx="3953409" cy="528295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352763"/>
      </p:ext>
    </p:extLst>
  </p:cSld>
  <p:clrMapOvr>
    <a:masterClrMapping/>
  </p:clrMapOvr>
  <p:transition spd="slow" advClick="0">
    <p:push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7.40741E-7 L 0.57005 -0.0044 L 0.57005 -0.0044 " pathEditMode="relative" ptsTypes="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3.7037E-7 L 0.57005 -0.0044 L 0.57005 -0.00417 " pathEditMode="relative" rAng="0" ptsTypes="A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1.11111E-6 L 0.57005 -0.0044 L 0.57005 -0.00417 " pathEditMode="relative" rAng="0" ptsTypes="AA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2.59259E-6 L 0.57005 -0.0044 L 0.57005 -0.00417 " pathEditMode="relative" rAng="0" ptsTypes="AAA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07407E-6 L 0.57005 -0.0044 L 0.57005 -0.00417 " pathEditMode="relative" rAng="0" ptsTypes="A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24563" y="0"/>
            <a:ext cx="6167437" cy="68580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260648"/>
            <a:ext cx="12192000" cy="936104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batC" panose="02000505050000020003" pitchFamily="50" charset="-52"/>
              </a:rPr>
              <a:t>Вставьте пропущенные безударные гласные,  для проверки нажмите на слово.</a:t>
            </a:r>
          </a:p>
          <a:p>
            <a:pPr algn="ctr"/>
            <a:r>
              <a:rPr lang="ru-RU" sz="2400" dirty="0" smtClean="0">
                <a:latin typeface="ArbatC" panose="02000505050000020003" pitchFamily="50" charset="-52"/>
              </a:rPr>
              <a:t>Чтобы повторить правило, нажмите на сову.</a:t>
            </a:r>
            <a:endParaRPr lang="ru-RU" sz="2400" dirty="0">
              <a:latin typeface="ArbatC" panose="02000505050000020003" pitchFamily="50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3392" y="1575048"/>
            <a:ext cx="3803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Х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о</a:t>
            </a:r>
            <a:r>
              <a:rPr lang="ru-RU" sz="3600" b="1" dirty="0" smtClean="0">
                <a:latin typeface="Century Gothic" panose="020B0502020202020204" pitchFamily="34" charset="0"/>
              </a:rPr>
              <a:t>дить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3392" y="2602567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Нак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о</a:t>
            </a:r>
            <a:r>
              <a:rPr lang="ru-RU" sz="3600" b="1" dirty="0" smtClean="0">
                <a:latin typeface="Century Gothic" panose="020B0502020202020204" pitchFamily="34" charset="0"/>
              </a:rPr>
              <a:t>сить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3392" y="363008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Осм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о</a:t>
            </a:r>
            <a:r>
              <a:rPr lang="ru-RU" sz="3600" b="1" dirty="0" smtClean="0">
                <a:latin typeface="Century Gothic" panose="020B0502020202020204" pitchFamily="34" charset="0"/>
              </a:rPr>
              <a:t>треть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3392" y="4657605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В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о</a:t>
            </a:r>
            <a:r>
              <a:rPr lang="ru-RU" sz="3600" b="1" dirty="0" smtClean="0">
                <a:latin typeface="Century Gothic" panose="020B0502020202020204" pitchFamily="34" charset="0"/>
              </a:rPr>
              <a:t>зить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3392" y="568512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Пос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а</a:t>
            </a:r>
            <a:r>
              <a:rPr lang="ru-RU" sz="3600" b="1" dirty="0" smtClean="0">
                <a:latin typeface="Century Gothic" panose="020B0502020202020204" pitchFamily="34" charset="0"/>
              </a:rPr>
              <a:t>дить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10339285" y="5383174"/>
            <a:ext cx="2741491" cy="1896566"/>
            <a:chOff x="9058588" y="4407132"/>
            <a:chExt cx="4597238" cy="3180373"/>
          </a:xfrm>
        </p:grpSpPr>
        <p:sp>
          <p:nvSpPr>
            <p:cNvPr id="12" name="Полилиния 11"/>
            <p:cNvSpPr/>
            <p:nvPr/>
          </p:nvSpPr>
          <p:spPr>
            <a:xfrm rot="13685925">
              <a:off x="10030477" y="3537931"/>
              <a:ext cx="2653459" cy="4597238"/>
            </a:xfrm>
            <a:custGeom>
              <a:avLst/>
              <a:gdLst>
                <a:gd name="connsiteX0" fmla="*/ 2653459 w 2653459"/>
                <a:gd name="connsiteY0" fmla="*/ 0 h 4597238"/>
                <a:gd name="connsiteX1" fmla="*/ 2653459 w 2653459"/>
                <a:gd name="connsiteY1" fmla="*/ 4597238 h 4597238"/>
                <a:gd name="connsiteX2" fmla="*/ 0 w 2653459"/>
                <a:gd name="connsiteY2" fmla="*/ 2200968 h 4597238"/>
                <a:gd name="connsiteX3" fmla="*/ 1987637 w 2653459"/>
                <a:gd name="connsiteY3" fmla="*/ 0 h 4597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3459" h="4597238">
                  <a:moveTo>
                    <a:pt x="2653459" y="0"/>
                  </a:moveTo>
                  <a:lnTo>
                    <a:pt x="2653459" y="4597238"/>
                  </a:lnTo>
                  <a:lnTo>
                    <a:pt x="0" y="2200968"/>
                  </a:lnTo>
                  <a:lnTo>
                    <a:pt x="19876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2749435" flipH="1" flipV="1">
              <a:off x="10509921" y="4052565"/>
              <a:ext cx="2168482" cy="3787059"/>
            </a:xfrm>
            <a:custGeom>
              <a:avLst/>
              <a:gdLst>
                <a:gd name="connsiteX0" fmla="*/ 2168482 w 2168482"/>
                <a:gd name="connsiteY0" fmla="*/ 0 h 3787059"/>
                <a:gd name="connsiteX1" fmla="*/ 2168482 w 2168482"/>
                <a:gd name="connsiteY1" fmla="*/ 3787059 h 3787059"/>
                <a:gd name="connsiteX2" fmla="*/ 2163864 w 2168482"/>
                <a:gd name="connsiteY2" fmla="*/ 3783638 h 3787059"/>
                <a:gd name="connsiteX3" fmla="*/ 0 w 2168482"/>
                <a:gd name="connsiteY3" fmla="*/ 1648458 h 3787059"/>
                <a:gd name="connsiteX4" fmla="*/ 1626607 w 2168482"/>
                <a:gd name="connsiteY4" fmla="*/ 0 h 3787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8482" h="3787059">
                  <a:moveTo>
                    <a:pt x="2168482" y="0"/>
                  </a:moveTo>
                  <a:lnTo>
                    <a:pt x="2168482" y="3787059"/>
                  </a:lnTo>
                  <a:lnTo>
                    <a:pt x="2163864" y="3783638"/>
                  </a:lnTo>
                  <a:lnTo>
                    <a:pt x="0" y="1648458"/>
                  </a:lnTo>
                  <a:lnTo>
                    <a:pt x="1626607" y="0"/>
                  </a:lnTo>
                  <a:close/>
                </a:path>
              </a:pathLst>
            </a:custGeom>
            <a:solidFill>
              <a:srgbClr val="622A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13242409">
              <a:off x="10953829" y="4407132"/>
              <a:ext cx="1750172" cy="3180373"/>
            </a:xfrm>
            <a:custGeom>
              <a:avLst/>
              <a:gdLst>
                <a:gd name="connsiteX0" fmla="*/ 1750172 w 1750172"/>
                <a:gd name="connsiteY0" fmla="*/ 0 h 3180373"/>
                <a:gd name="connsiteX1" fmla="*/ 1750172 w 1750172"/>
                <a:gd name="connsiteY1" fmla="*/ 3180373 h 3180373"/>
                <a:gd name="connsiteX2" fmla="*/ 0 w 1750172"/>
                <a:gd name="connsiteY2" fmla="*/ 1120744 h 3180373"/>
                <a:gd name="connsiteX3" fmla="*/ 1318908 w 1750172"/>
                <a:gd name="connsiteY3" fmla="*/ 0 h 3180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0172" h="3180373">
                  <a:moveTo>
                    <a:pt x="1750172" y="0"/>
                  </a:moveTo>
                  <a:lnTo>
                    <a:pt x="1750172" y="3180373"/>
                  </a:lnTo>
                  <a:lnTo>
                    <a:pt x="0" y="1120744"/>
                  </a:lnTo>
                  <a:lnTo>
                    <a:pt x="13189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Стрелка вправо 14">
            <a:hlinkClick r:id="" action="ppaction://hlinkshowjump?jump=nextslide"/>
          </p:cNvPr>
          <p:cNvSpPr/>
          <p:nvPr/>
        </p:nvSpPr>
        <p:spPr>
          <a:xfrm>
            <a:off x="11485415" y="6168113"/>
            <a:ext cx="659763" cy="552278"/>
          </a:xfrm>
          <a:prstGeom prst="rightArrow">
            <a:avLst>
              <a:gd name="adj1" fmla="val 43989"/>
              <a:gd name="adj2" fmla="val 43989"/>
            </a:avLst>
          </a:prstGeom>
          <a:solidFill>
            <a:srgbClr val="622A8D"/>
          </a:solidFill>
          <a:ln>
            <a:noFill/>
          </a:ln>
          <a:effectLst>
            <a:outerShdw blurRad="190500" dist="228600" dir="2700000" algn="ctr">
              <a:srgbClr val="000000">
                <a:alpha val="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7" name="Группа 16"/>
          <p:cNvGrpSpPr/>
          <p:nvPr/>
        </p:nvGrpSpPr>
        <p:grpSpPr>
          <a:xfrm>
            <a:off x="7482591" y="816150"/>
            <a:ext cx="4501119" cy="4865495"/>
            <a:chOff x="7311097" y="1369734"/>
            <a:chExt cx="4501119" cy="4865495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238" r="99762">
                          <a14:foregroundMark x1="29524" y1="20044" x2="29524" y2="20044"/>
                          <a14:foregroundMark x1="29048" y1="12115" x2="29048" y2="12115"/>
                          <a14:foregroundMark x1="22143" y1="1762" x2="22143" y2="1762"/>
                          <a14:foregroundMark x1="27381" y1="3524" x2="27381" y2="3524"/>
                          <a14:foregroundMark x1="25476" y1="1101" x2="25476" y2="110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93149">
              <a:off x="7311097" y="1369734"/>
              <a:ext cx="4501119" cy="4865495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 rot="21114144">
              <a:off x="7482492" y="2358311"/>
              <a:ext cx="4022072" cy="23237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900"/>
                </a:lnSpc>
              </a:pPr>
              <a:r>
                <a:rPr lang="ru-RU" dirty="0" smtClean="0">
                  <a:latin typeface="Century Gothic" panose="020B0502020202020204" pitchFamily="34" charset="0"/>
                </a:rPr>
                <a:t>Для проверки безударной гласной в корне надо изменить слово или подобрать такое родственное слово, чтобы проверяемый гласный стал ударным.</a:t>
              </a:r>
              <a:endParaRPr lang="ru-RU" dirty="0">
                <a:latin typeface="Century Gothic" panose="020B0502020202020204" pitchFamily="34" charset="0"/>
              </a:endParaRPr>
            </a:p>
          </p:txBody>
        </p:sp>
      </p:grpSp>
      <p:pic>
        <p:nvPicPr>
          <p:cNvPr id="19" name="Picture 2" descr="https://static4.depositphotos.com/1000792/362/v/600/depositphotos_3627329-stock-illustration-cartoon-wise-owl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00" b="100000" l="223" r="100000">
                        <a14:foregroundMark x1="44098" y1="66833" x2="44098" y2="66833"/>
                        <a14:foregroundMark x1="36303" y1="67167" x2="36303" y2="67167"/>
                        <a14:foregroundMark x1="54788" y1="64833" x2="54788" y2="64833"/>
                        <a14:foregroundMark x1="70601" y1="95333" x2="70601" y2="95333"/>
                        <a14:foregroundMark x1="82183" y1="92500" x2="82183" y2="92500"/>
                        <a14:foregroundMark x1="77060" y1="96000" x2="77060" y2="96000"/>
                        <a14:foregroundMark x1="82628" y1="89500" x2="82628" y2="89500"/>
                        <a14:foregroundMark x1="78396" y1="93500" x2="78396" y2="93500"/>
                        <a14:foregroundMark x1="81292" y1="95667" x2="81292" y2="95667"/>
                        <a14:foregroundMark x1="84633" y1="93500" x2="84633" y2="93500"/>
                        <a14:foregroundMark x1="68820" y1="97667" x2="68820" y2="97667"/>
                        <a14:foregroundMark x1="13586" y1="2333" x2="13586" y2="2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35760" y="1533037"/>
            <a:ext cx="3953409" cy="528295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8439474"/>
      </p:ext>
    </p:extLst>
  </p:cSld>
  <p:clrMapOvr>
    <a:masterClrMapping/>
  </p:clrMapOvr>
  <p:transition spd="slow" advClick="0">
    <p:push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7.40741E-7 L 0.57005 -0.0044 L 0.57005 -0.0044 " pathEditMode="relative" ptsTypes="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3.7037E-7 L 0.57005 -0.0044 L 0.57005 -0.00417 " pathEditMode="relative" rAng="0" ptsTypes="A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1.11111E-6 L 0.57005 -0.0044 L 0.57005 -0.00417 " pathEditMode="relative" rAng="0" ptsTypes="AA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2.59259E-6 L 0.57005 -0.0044 L 0.57005 -0.00417 " pathEditMode="relative" rAng="0" ptsTypes="AAA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07407E-6 L 0.57005 -0.0044 L 0.57005 -0.00417 " pathEditMode="relative" rAng="0" ptsTypes="A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24563" y="0"/>
            <a:ext cx="6167437" cy="68580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260648"/>
            <a:ext cx="12192000" cy="936104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batC" panose="02000505050000020003" pitchFamily="50" charset="-52"/>
              </a:rPr>
              <a:t>Вставьте пропущенные согласные,  для проверки нажмите на слово.</a:t>
            </a:r>
          </a:p>
          <a:p>
            <a:pPr algn="ctr"/>
            <a:r>
              <a:rPr lang="ru-RU" sz="2400" dirty="0" smtClean="0">
                <a:latin typeface="ArbatC" panose="02000505050000020003" pitchFamily="50" charset="-52"/>
              </a:rPr>
              <a:t>Чтобы повторить правило, нажмите на сову.</a:t>
            </a:r>
            <a:endParaRPr lang="ru-RU" sz="2400" dirty="0">
              <a:latin typeface="ArbatC" panose="02000505050000020003" pitchFamily="50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3392" y="1575048"/>
            <a:ext cx="3803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Голу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б</a:t>
            </a:r>
            <a:r>
              <a:rPr lang="ru-RU" sz="3600" b="1" dirty="0" smtClean="0">
                <a:latin typeface="Century Gothic" panose="020B0502020202020204" pitchFamily="34" charset="0"/>
              </a:rPr>
              <a:t>ка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3392" y="2602567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Подви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г</a:t>
            </a:r>
            <a:endParaRPr lang="ru-RU" sz="3600" b="1" u="sng" dirty="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3392" y="363008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Сла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д</a:t>
            </a:r>
            <a:r>
              <a:rPr lang="ru-RU" sz="3600" b="1" dirty="0" smtClean="0">
                <a:latin typeface="Century Gothic" panose="020B0502020202020204" pitchFamily="34" charset="0"/>
              </a:rPr>
              <a:t>кий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3392" y="4657605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Ни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з</a:t>
            </a:r>
            <a:r>
              <a:rPr lang="ru-RU" sz="3600" b="1" dirty="0" smtClean="0">
                <a:latin typeface="Century Gothic" panose="020B0502020202020204" pitchFamily="34" charset="0"/>
              </a:rPr>
              <a:t>кий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3392" y="568512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Ло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в</a:t>
            </a:r>
            <a:r>
              <a:rPr lang="ru-RU" sz="3600" b="1" dirty="0" smtClean="0">
                <a:latin typeface="Century Gothic" panose="020B0502020202020204" pitchFamily="34" charset="0"/>
              </a:rPr>
              <a:t>кий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10339285" y="5383174"/>
            <a:ext cx="2741491" cy="1896566"/>
            <a:chOff x="9058588" y="4407132"/>
            <a:chExt cx="4597238" cy="3180373"/>
          </a:xfrm>
        </p:grpSpPr>
        <p:sp>
          <p:nvSpPr>
            <p:cNvPr id="12" name="Полилиния 11"/>
            <p:cNvSpPr/>
            <p:nvPr/>
          </p:nvSpPr>
          <p:spPr>
            <a:xfrm rot="13685925">
              <a:off x="10030477" y="3537931"/>
              <a:ext cx="2653459" cy="4597238"/>
            </a:xfrm>
            <a:custGeom>
              <a:avLst/>
              <a:gdLst>
                <a:gd name="connsiteX0" fmla="*/ 2653459 w 2653459"/>
                <a:gd name="connsiteY0" fmla="*/ 0 h 4597238"/>
                <a:gd name="connsiteX1" fmla="*/ 2653459 w 2653459"/>
                <a:gd name="connsiteY1" fmla="*/ 4597238 h 4597238"/>
                <a:gd name="connsiteX2" fmla="*/ 0 w 2653459"/>
                <a:gd name="connsiteY2" fmla="*/ 2200968 h 4597238"/>
                <a:gd name="connsiteX3" fmla="*/ 1987637 w 2653459"/>
                <a:gd name="connsiteY3" fmla="*/ 0 h 4597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3459" h="4597238">
                  <a:moveTo>
                    <a:pt x="2653459" y="0"/>
                  </a:moveTo>
                  <a:lnTo>
                    <a:pt x="2653459" y="4597238"/>
                  </a:lnTo>
                  <a:lnTo>
                    <a:pt x="0" y="2200968"/>
                  </a:lnTo>
                  <a:lnTo>
                    <a:pt x="19876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2749435" flipH="1" flipV="1">
              <a:off x="10509921" y="4052565"/>
              <a:ext cx="2168482" cy="3787059"/>
            </a:xfrm>
            <a:custGeom>
              <a:avLst/>
              <a:gdLst>
                <a:gd name="connsiteX0" fmla="*/ 2168482 w 2168482"/>
                <a:gd name="connsiteY0" fmla="*/ 0 h 3787059"/>
                <a:gd name="connsiteX1" fmla="*/ 2168482 w 2168482"/>
                <a:gd name="connsiteY1" fmla="*/ 3787059 h 3787059"/>
                <a:gd name="connsiteX2" fmla="*/ 2163864 w 2168482"/>
                <a:gd name="connsiteY2" fmla="*/ 3783638 h 3787059"/>
                <a:gd name="connsiteX3" fmla="*/ 0 w 2168482"/>
                <a:gd name="connsiteY3" fmla="*/ 1648458 h 3787059"/>
                <a:gd name="connsiteX4" fmla="*/ 1626607 w 2168482"/>
                <a:gd name="connsiteY4" fmla="*/ 0 h 3787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8482" h="3787059">
                  <a:moveTo>
                    <a:pt x="2168482" y="0"/>
                  </a:moveTo>
                  <a:lnTo>
                    <a:pt x="2168482" y="3787059"/>
                  </a:lnTo>
                  <a:lnTo>
                    <a:pt x="2163864" y="3783638"/>
                  </a:lnTo>
                  <a:lnTo>
                    <a:pt x="0" y="1648458"/>
                  </a:lnTo>
                  <a:lnTo>
                    <a:pt x="1626607" y="0"/>
                  </a:lnTo>
                  <a:close/>
                </a:path>
              </a:pathLst>
            </a:custGeom>
            <a:solidFill>
              <a:srgbClr val="622A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13242409">
              <a:off x="10953829" y="4407132"/>
              <a:ext cx="1750172" cy="3180373"/>
            </a:xfrm>
            <a:custGeom>
              <a:avLst/>
              <a:gdLst>
                <a:gd name="connsiteX0" fmla="*/ 1750172 w 1750172"/>
                <a:gd name="connsiteY0" fmla="*/ 0 h 3180373"/>
                <a:gd name="connsiteX1" fmla="*/ 1750172 w 1750172"/>
                <a:gd name="connsiteY1" fmla="*/ 3180373 h 3180373"/>
                <a:gd name="connsiteX2" fmla="*/ 0 w 1750172"/>
                <a:gd name="connsiteY2" fmla="*/ 1120744 h 3180373"/>
                <a:gd name="connsiteX3" fmla="*/ 1318908 w 1750172"/>
                <a:gd name="connsiteY3" fmla="*/ 0 h 3180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0172" h="3180373">
                  <a:moveTo>
                    <a:pt x="1750172" y="0"/>
                  </a:moveTo>
                  <a:lnTo>
                    <a:pt x="1750172" y="3180373"/>
                  </a:lnTo>
                  <a:lnTo>
                    <a:pt x="0" y="1120744"/>
                  </a:lnTo>
                  <a:lnTo>
                    <a:pt x="13189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Стрелка вправо 14">
            <a:hlinkClick r:id="" action="ppaction://hlinkshowjump?jump=nextslide"/>
          </p:cNvPr>
          <p:cNvSpPr/>
          <p:nvPr/>
        </p:nvSpPr>
        <p:spPr>
          <a:xfrm>
            <a:off x="11485415" y="6168113"/>
            <a:ext cx="659763" cy="552278"/>
          </a:xfrm>
          <a:prstGeom prst="rightArrow">
            <a:avLst>
              <a:gd name="adj1" fmla="val 43989"/>
              <a:gd name="adj2" fmla="val 43989"/>
            </a:avLst>
          </a:prstGeom>
          <a:solidFill>
            <a:srgbClr val="622A8D"/>
          </a:solidFill>
          <a:ln>
            <a:noFill/>
          </a:ln>
          <a:effectLst>
            <a:outerShdw blurRad="190500" dist="228600" dir="2700000" algn="ctr">
              <a:srgbClr val="000000">
                <a:alpha val="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7" name="Группа 16"/>
          <p:cNvGrpSpPr/>
          <p:nvPr/>
        </p:nvGrpSpPr>
        <p:grpSpPr>
          <a:xfrm>
            <a:off x="7482591" y="816150"/>
            <a:ext cx="4501119" cy="4865495"/>
            <a:chOff x="7311097" y="1369734"/>
            <a:chExt cx="4501119" cy="4865495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238" r="99762">
                          <a14:foregroundMark x1="29524" y1="20044" x2="29524" y2="20044"/>
                          <a14:foregroundMark x1="29048" y1="12115" x2="29048" y2="12115"/>
                          <a14:foregroundMark x1="22143" y1="1762" x2="22143" y2="1762"/>
                          <a14:foregroundMark x1="27381" y1="3524" x2="27381" y2="3524"/>
                          <a14:foregroundMark x1="25476" y1="1101" x2="25476" y2="110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93149">
              <a:off x="7311097" y="1369734"/>
              <a:ext cx="4501119" cy="4865495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 rot="21114144">
              <a:off x="7353413" y="2262106"/>
              <a:ext cx="4263769" cy="3439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900"/>
                </a:lnSpc>
              </a:pPr>
              <a:r>
                <a:rPr lang="ru-RU" dirty="0" smtClean="0">
                  <a:latin typeface="Century Gothic" panose="020B0502020202020204" pitchFamily="34" charset="0"/>
                </a:rPr>
                <a:t>Парные звонкие и глухие согласные в корне слова нужно проверять. Для этого следует подобрать однокоренное слово или изменить слово так, чтобы после согласного стоял гласный или </a:t>
              </a:r>
              <a:br>
                <a:rPr lang="ru-RU" dirty="0" smtClean="0">
                  <a:latin typeface="Century Gothic" panose="020B0502020202020204" pitchFamily="34" charset="0"/>
                </a:rPr>
              </a:br>
              <a:r>
                <a:rPr lang="ru-RU" dirty="0" smtClean="0">
                  <a:latin typeface="Century Gothic" panose="020B0502020202020204" pitchFamily="34" charset="0"/>
                </a:rPr>
                <a:t>согласный</a:t>
              </a:r>
            </a:p>
            <a:p>
              <a:pPr algn="ctr">
                <a:lnSpc>
                  <a:spcPts val="2900"/>
                </a:lnSpc>
              </a:pPr>
              <a:r>
                <a:rPr lang="ru-RU" dirty="0" smtClean="0">
                  <a:latin typeface="Century Gothic" panose="020B0502020202020204" pitchFamily="34" charset="0"/>
                </a:rPr>
                <a:t> Л, М, Н, Р</a:t>
              </a:r>
              <a:endParaRPr lang="ru-RU" dirty="0">
                <a:latin typeface="Century Gothic" panose="020B0502020202020204" pitchFamily="34" charset="0"/>
              </a:endParaRPr>
            </a:p>
          </p:txBody>
        </p:sp>
      </p:grpSp>
      <p:pic>
        <p:nvPicPr>
          <p:cNvPr id="19" name="Picture 2" descr="https://static4.depositphotos.com/1000792/362/v/600/depositphotos_3627329-stock-illustration-cartoon-wise-owl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00" b="100000" l="223" r="100000">
                        <a14:foregroundMark x1="44098" y1="66833" x2="44098" y2="66833"/>
                        <a14:foregroundMark x1="36303" y1="67167" x2="36303" y2="67167"/>
                        <a14:foregroundMark x1="54788" y1="64833" x2="54788" y2="64833"/>
                        <a14:foregroundMark x1="70601" y1="95333" x2="70601" y2="95333"/>
                        <a14:foregroundMark x1="82183" y1="92500" x2="82183" y2="92500"/>
                        <a14:foregroundMark x1="77060" y1="96000" x2="77060" y2="96000"/>
                        <a14:foregroundMark x1="82628" y1="89500" x2="82628" y2="89500"/>
                        <a14:foregroundMark x1="78396" y1="93500" x2="78396" y2="93500"/>
                        <a14:foregroundMark x1="81292" y1="95667" x2="81292" y2="95667"/>
                        <a14:foregroundMark x1="84633" y1="93500" x2="84633" y2="93500"/>
                        <a14:foregroundMark x1="68820" y1="97667" x2="68820" y2="97667"/>
                        <a14:foregroundMark x1="13586" y1="2333" x2="13586" y2="2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35760" y="1533037"/>
            <a:ext cx="3953409" cy="528295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6227710"/>
      </p:ext>
    </p:extLst>
  </p:cSld>
  <p:clrMapOvr>
    <a:masterClrMapping/>
  </p:clrMapOvr>
  <p:transition spd="slow" advClick="0">
    <p:push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7.40741E-7 L 0.57005 -0.0044 L 0.57005 -0.0044 " pathEditMode="relative" ptsTypes="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3.7037E-7 L 0.57005 -0.0044 L 0.57005 -0.00417 " pathEditMode="relative" rAng="0" ptsTypes="A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1.11111E-6 L 0.57005 -0.0044 L 0.57005 -0.00417 " pathEditMode="relative" rAng="0" ptsTypes="AA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2.59259E-6 L 0.57005 -0.0044 L 0.57005 -0.00417 " pathEditMode="relative" rAng="0" ptsTypes="AAA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07407E-6 L 0.57005 -0.0044 L 0.57005 -0.00417 " pathEditMode="relative" rAng="0" ptsTypes="A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24563" y="0"/>
            <a:ext cx="6167437" cy="68580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260648"/>
            <a:ext cx="12192000" cy="936104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batC" panose="02000505050000020003" pitchFamily="50" charset="-52"/>
              </a:rPr>
              <a:t>Вставьте пропущенные согласные,  для проверки нажмите на слово.</a:t>
            </a:r>
          </a:p>
          <a:p>
            <a:pPr algn="ctr"/>
            <a:r>
              <a:rPr lang="ru-RU" sz="2400" dirty="0" smtClean="0">
                <a:latin typeface="ArbatC" panose="02000505050000020003" pitchFamily="50" charset="-52"/>
              </a:rPr>
              <a:t>Чтобы повторить правило, нажмите на сову.</a:t>
            </a:r>
            <a:endParaRPr lang="ru-RU" sz="2400" dirty="0">
              <a:latin typeface="ArbatC" panose="02000505050000020003" pitchFamily="50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3392" y="1575048"/>
            <a:ext cx="3803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Выши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в</a:t>
            </a:r>
            <a:r>
              <a:rPr lang="ru-RU" sz="3600" b="1" dirty="0" smtClean="0">
                <a:latin typeface="Century Gothic" panose="020B0502020202020204" pitchFamily="34" charset="0"/>
              </a:rPr>
              <a:t>ка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3392" y="2602567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Скри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п</a:t>
            </a:r>
            <a:r>
              <a:rPr lang="ru-RU" sz="3600" b="1" dirty="0" smtClean="0">
                <a:latin typeface="Century Gothic" panose="020B0502020202020204" pitchFamily="34" charset="0"/>
              </a:rPr>
              <a:t>ка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3392" y="363008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Руба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ш</a:t>
            </a:r>
            <a:r>
              <a:rPr lang="ru-RU" sz="3600" b="1" dirty="0" smtClean="0">
                <a:latin typeface="Century Gothic" panose="020B0502020202020204" pitchFamily="34" charset="0"/>
              </a:rPr>
              <a:t>ка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3392" y="4657605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Ука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з</a:t>
            </a:r>
            <a:r>
              <a:rPr lang="ru-RU" sz="3600" b="1" dirty="0" smtClean="0">
                <a:latin typeface="Century Gothic" panose="020B0502020202020204" pitchFamily="34" charset="0"/>
              </a:rPr>
              <a:t>ка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3392" y="568512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Тра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в</a:t>
            </a:r>
            <a:r>
              <a:rPr lang="ru-RU" sz="3600" b="1" dirty="0" smtClean="0">
                <a:latin typeface="Century Gothic" panose="020B0502020202020204" pitchFamily="34" charset="0"/>
              </a:rPr>
              <a:t>ка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10339285" y="5383174"/>
            <a:ext cx="2741491" cy="1896566"/>
            <a:chOff x="9058588" y="4407132"/>
            <a:chExt cx="4597238" cy="3180373"/>
          </a:xfrm>
        </p:grpSpPr>
        <p:sp>
          <p:nvSpPr>
            <p:cNvPr id="12" name="Полилиния 11"/>
            <p:cNvSpPr/>
            <p:nvPr/>
          </p:nvSpPr>
          <p:spPr>
            <a:xfrm rot="13685925">
              <a:off x="10030477" y="3537931"/>
              <a:ext cx="2653459" cy="4597238"/>
            </a:xfrm>
            <a:custGeom>
              <a:avLst/>
              <a:gdLst>
                <a:gd name="connsiteX0" fmla="*/ 2653459 w 2653459"/>
                <a:gd name="connsiteY0" fmla="*/ 0 h 4597238"/>
                <a:gd name="connsiteX1" fmla="*/ 2653459 w 2653459"/>
                <a:gd name="connsiteY1" fmla="*/ 4597238 h 4597238"/>
                <a:gd name="connsiteX2" fmla="*/ 0 w 2653459"/>
                <a:gd name="connsiteY2" fmla="*/ 2200968 h 4597238"/>
                <a:gd name="connsiteX3" fmla="*/ 1987637 w 2653459"/>
                <a:gd name="connsiteY3" fmla="*/ 0 h 4597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3459" h="4597238">
                  <a:moveTo>
                    <a:pt x="2653459" y="0"/>
                  </a:moveTo>
                  <a:lnTo>
                    <a:pt x="2653459" y="4597238"/>
                  </a:lnTo>
                  <a:lnTo>
                    <a:pt x="0" y="2200968"/>
                  </a:lnTo>
                  <a:lnTo>
                    <a:pt x="19876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2749435" flipH="1" flipV="1">
              <a:off x="10509921" y="4052565"/>
              <a:ext cx="2168482" cy="3787059"/>
            </a:xfrm>
            <a:custGeom>
              <a:avLst/>
              <a:gdLst>
                <a:gd name="connsiteX0" fmla="*/ 2168482 w 2168482"/>
                <a:gd name="connsiteY0" fmla="*/ 0 h 3787059"/>
                <a:gd name="connsiteX1" fmla="*/ 2168482 w 2168482"/>
                <a:gd name="connsiteY1" fmla="*/ 3787059 h 3787059"/>
                <a:gd name="connsiteX2" fmla="*/ 2163864 w 2168482"/>
                <a:gd name="connsiteY2" fmla="*/ 3783638 h 3787059"/>
                <a:gd name="connsiteX3" fmla="*/ 0 w 2168482"/>
                <a:gd name="connsiteY3" fmla="*/ 1648458 h 3787059"/>
                <a:gd name="connsiteX4" fmla="*/ 1626607 w 2168482"/>
                <a:gd name="connsiteY4" fmla="*/ 0 h 3787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8482" h="3787059">
                  <a:moveTo>
                    <a:pt x="2168482" y="0"/>
                  </a:moveTo>
                  <a:lnTo>
                    <a:pt x="2168482" y="3787059"/>
                  </a:lnTo>
                  <a:lnTo>
                    <a:pt x="2163864" y="3783638"/>
                  </a:lnTo>
                  <a:lnTo>
                    <a:pt x="0" y="1648458"/>
                  </a:lnTo>
                  <a:lnTo>
                    <a:pt x="1626607" y="0"/>
                  </a:lnTo>
                  <a:close/>
                </a:path>
              </a:pathLst>
            </a:custGeom>
            <a:solidFill>
              <a:srgbClr val="622A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13242409">
              <a:off x="10953829" y="4407132"/>
              <a:ext cx="1750172" cy="3180373"/>
            </a:xfrm>
            <a:custGeom>
              <a:avLst/>
              <a:gdLst>
                <a:gd name="connsiteX0" fmla="*/ 1750172 w 1750172"/>
                <a:gd name="connsiteY0" fmla="*/ 0 h 3180373"/>
                <a:gd name="connsiteX1" fmla="*/ 1750172 w 1750172"/>
                <a:gd name="connsiteY1" fmla="*/ 3180373 h 3180373"/>
                <a:gd name="connsiteX2" fmla="*/ 0 w 1750172"/>
                <a:gd name="connsiteY2" fmla="*/ 1120744 h 3180373"/>
                <a:gd name="connsiteX3" fmla="*/ 1318908 w 1750172"/>
                <a:gd name="connsiteY3" fmla="*/ 0 h 3180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0172" h="3180373">
                  <a:moveTo>
                    <a:pt x="1750172" y="0"/>
                  </a:moveTo>
                  <a:lnTo>
                    <a:pt x="1750172" y="3180373"/>
                  </a:lnTo>
                  <a:lnTo>
                    <a:pt x="0" y="1120744"/>
                  </a:lnTo>
                  <a:lnTo>
                    <a:pt x="13189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Стрелка вправо 14">
            <a:hlinkClick r:id="" action="ppaction://hlinkshowjump?jump=nextslide"/>
          </p:cNvPr>
          <p:cNvSpPr/>
          <p:nvPr/>
        </p:nvSpPr>
        <p:spPr>
          <a:xfrm>
            <a:off x="11485415" y="6168113"/>
            <a:ext cx="659763" cy="552278"/>
          </a:xfrm>
          <a:prstGeom prst="rightArrow">
            <a:avLst>
              <a:gd name="adj1" fmla="val 43989"/>
              <a:gd name="adj2" fmla="val 43989"/>
            </a:avLst>
          </a:prstGeom>
          <a:solidFill>
            <a:srgbClr val="622A8D"/>
          </a:solidFill>
          <a:ln>
            <a:noFill/>
          </a:ln>
          <a:effectLst>
            <a:outerShdw blurRad="190500" dist="228600" dir="2700000" algn="ctr">
              <a:srgbClr val="000000">
                <a:alpha val="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2" descr="https://static4.depositphotos.com/1000792/362/v/600/depositphotos_3627329-stock-illustration-cartoon-wise-owl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00" b="100000" l="223" r="100000">
                        <a14:foregroundMark x1="44098" y1="66833" x2="44098" y2="66833"/>
                        <a14:foregroundMark x1="36303" y1="67167" x2="36303" y2="67167"/>
                        <a14:foregroundMark x1="54788" y1="64833" x2="54788" y2="64833"/>
                        <a14:foregroundMark x1="70601" y1="95333" x2="70601" y2="95333"/>
                        <a14:foregroundMark x1="82183" y1="92500" x2="82183" y2="92500"/>
                        <a14:foregroundMark x1="77060" y1="96000" x2="77060" y2="96000"/>
                        <a14:foregroundMark x1="82628" y1="89500" x2="82628" y2="89500"/>
                        <a14:foregroundMark x1="78396" y1="93500" x2="78396" y2="93500"/>
                        <a14:foregroundMark x1="81292" y1="95667" x2="81292" y2="95667"/>
                        <a14:foregroundMark x1="84633" y1="93500" x2="84633" y2="93500"/>
                        <a14:foregroundMark x1="68820" y1="97667" x2="68820" y2="97667"/>
                        <a14:foregroundMark x1="13586" y1="2333" x2="13586" y2="2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35760" y="1533037"/>
            <a:ext cx="3953409" cy="528295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7482591" y="816150"/>
            <a:ext cx="4501119" cy="4865495"/>
            <a:chOff x="7482591" y="816150"/>
            <a:chExt cx="4501119" cy="4865495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238" r="99762">
                          <a14:foregroundMark x1="29524" y1="20044" x2="29524" y2="20044"/>
                          <a14:foregroundMark x1="29048" y1="12115" x2="29048" y2="12115"/>
                          <a14:foregroundMark x1="22143" y1="1762" x2="22143" y2="1762"/>
                          <a14:foregroundMark x1="27381" y1="3524" x2="27381" y2="3524"/>
                          <a14:foregroundMark x1="25476" y1="1101" x2="25476" y2="110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93149">
              <a:off x="7482591" y="816150"/>
              <a:ext cx="4501119" cy="4865495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 rot="21114144">
              <a:off x="7524907" y="1708522"/>
              <a:ext cx="4263769" cy="3439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900"/>
                </a:lnSpc>
              </a:pPr>
              <a:r>
                <a:rPr lang="ru-RU" dirty="0" smtClean="0">
                  <a:latin typeface="Century Gothic" panose="020B0502020202020204" pitchFamily="34" charset="0"/>
                </a:rPr>
                <a:t>Парные звонкие и глухие согласные в корне слова нужно проверять. Для этого следует подобрать однокоренное слово или изменить слово так, чтобы после согласного стоял гласный или </a:t>
              </a:r>
              <a:br>
                <a:rPr lang="ru-RU" dirty="0" smtClean="0">
                  <a:latin typeface="Century Gothic" panose="020B0502020202020204" pitchFamily="34" charset="0"/>
                </a:rPr>
              </a:br>
              <a:r>
                <a:rPr lang="ru-RU" dirty="0" smtClean="0">
                  <a:latin typeface="Century Gothic" panose="020B0502020202020204" pitchFamily="34" charset="0"/>
                </a:rPr>
                <a:t>согласный</a:t>
              </a:r>
            </a:p>
            <a:p>
              <a:pPr algn="ctr">
                <a:lnSpc>
                  <a:spcPts val="2900"/>
                </a:lnSpc>
              </a:pPr>
              <a:r>
                <a:rPr lang="ru-RU" dirty="0" smtClean="0">
                  <a:latin typeface="Century Gothic" panose="020B0502020202020204" pitchFamily="34" charset="0"/>
                </a:rPr>
                <a:t> Л, М, Н, Р</a:t>
              </a:r>
              <a:endParaRPr lang="ru-RU" dirty="0"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282388"/>
      </p:ext>
    </p:extLst>
  </p:cSld>
  <p:clrMapOvr>
    <a:masterClrMapping/>
  </p:clrMapOvr>
  <p:transition spd="slow" advClick="0">
    <p:push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7.40741E-7 L 0.57005 -0.0044 L 0.57005 -0.0044 " pathEditMode="relative" ptsTypes="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3.7037E-7 L 0.57005 -0.0044 L 0.57005 -0.00417 " pathEditMode="relative" rAng="0" ptsTypes="A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1.11111E-6 L 0.57005 -0.0044 L 0.57005 -0.00417 " pathEditMode="relative" rAng="0" ptsTypes="AA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2.59259E-6 L 0.57005 -0.0044 L 0.57005 -0.00417 " pathEditMode="relative" rAng="0" ptsTypes="AAA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07407E-6 L 0.57005 -0.0044 L 0.57005 -0.00417 " pathEditMode="relative" rAng="0" ptsTypes="A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24563" y="0"/>
            <a:ext cx="6167437" cy="68580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260648"/>
            <a:ext cx="12192000" cy="936104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batC" panose="02000505050000020003" pitchFamily="50" charset="-52"/>
              </a:rPr>
              <a:t>Вставьте непроизносимые согласные,  для проверки нажмите на слово.</a:t>
            </a:r>
          </a:p>
          <a:p>
            <a:pPr algn="ctr"/>
            <a:r>
              <a:rPr lang="ru-RU" sz="2400" dirty="0" smtClean="0">
                <a:latin typeface="ArbatC" panose="02000505050000020003" pitchFamily="50" charset="-52"/>
              </a:rPr>
              <a:t>Чтобы повторить правило, нажмите на сову.</a:t>
            </a:r>
            <a:endParaRPr lang="ru-RU" sz="2400" dirty="0">
              <a:latin typeface="ArbatC" panose="02000505050000020003" pitchFamily="50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3392" y="1575048"/>
            <a:ext cx="3803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Мес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т</a:t>
            </a:r>
            <a:r>
              <a:rPr lang="ru-RU" sz="3600" b="1" dirty="0" smtClean="0">
                <a:latin typeface="Century Gothic" panose="020B0502020202020204" pitchFamily="34" charset="0"/>
              </a:rPr>
              <a:t>ность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3392" y="2602567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Счас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т</a:t>
            </a:r>
            <a:r>
              <a:rPr lang="ru-RU" sz="3600" b="1" dirty="0" smtClean="0">
                <a:latin typeface="Century Gothic" panose="020B0502020202020204" pitchFamily="34" charset="0"/>
              </a:rPr>
              <a:t>ливый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3392" y="363008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Окрес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т</a:t>
            </a:r>
            <a:r>
              <a:rPr lang="ru-RU" sz="3600" b="1" dirty="0" smtClean="0">
                <a:latin typeface="Century Gothic" panose="020B0502020202020204" pitchFamily="34" charset="0"/>
              </a:rPr>
              <a:t>ность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3392" y="4657605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Учас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т</a:t>
            </a:r>
            <a:r>
              <a:rPr lang="ru-RU" sz="3600" b="1" dirty="0" smtClean="0">
                <a:latin typeface="Century Gothic" panose="020B0502020202020204" pitchFamily="34" charset="0"/>
              </a:rPr>
              <a:t>ник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3392" y="568512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Поз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д</a:t>
            </a:r>
            <a:r>
              <a:rPr lang="ru-RU" sz="3600" b="1" dirty="0" smtClean="0">
                <a:latin typeface="Century Gothic" panose="020B0502020202020204" pitchFamily="34" charset="0"/>
              </a:rPr>
              <a:t>но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10339285" y="5383174"/>
            <a:ext cx="2741491" cy="1896566"/>
            <a:chOff x="9058588" y="4407132"/>
            <a:chExt cx="4597238" cy="3180373"/>
          </a:xfrm>
        </p:grpSpPr>
        <p:sp>
          <p:nvSpPr>
            <p:cNvPr id="12" name="Полилиния 11"/>
            <p:cNvSpPr/>
            <p:nvPr/>
          </p:nvSpPr>
          <p:spPr>
            <a:xfrm rot="13685925">
              <a:off x="10030477" y="3537931"/>
              <a:ext cx="2653459" cy="4597238"/>
            </a:xfrm>
            <a:custGeom>
              <a:avLst/>
              <a:gdLst>
                <a:gd name="connsiteX0" fmla="*/ 2653459 w 2653459"/>
                <a:gd name="connsiteY0" fmla="*/ 0 h 4597238"/>
                <a:gd name="connsiteX1" fmla="*/ 2653459 w 2653459"/>
                <a:gd name="connsiteY1" fmla="*/ 4597238 h 4597238"/>
                <a:gd name="connsiteX2" fmla="*/ 0 w 2653459"/>
                <a:gd name="connsiteY2" fmla="*/ 2200968 h 4597238"/>
                <a:gd name="connsiteX3" fmla="*/ 1987637 w 2653459"/>
                <a:gd name="connsiteY3" fmla="*/ 0 h 4597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3459" h="4597238">
                  <a:moveTo>
                    <a:pt x="2653459" y="0"/>
                  </a:moveTo>
                  <a:lnTo>
                    <a:pt x="2653459" y="4597238"/>
                  </a:lnTo>
                  <a:lnTo>
                    <a:pt x="0" y="2200968"/>
                  </a:lnTo>
                  <a:lnTo>
                    <a:pt x="19876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2749435" flipH="1" flipV="1">
              <a:off x="10509921" y="4052565"/>
              <a:ext cx="2168482" cy="3787059"/>
            </a:xfrm>
            <a:custGeom>
              <a:avLst/>
              <a:gdLst>
                <a:gd name="connsiteX0" fmla="*/ 2168482 w 2168482"/>
                <a:gd name="connsiteY0" fmla="*/ 0 h 3787059"/>
                <a:gd name="connsiteX1" fmla="*/ 2168482 w 2168482"/>
                <a:gd name="connsiteY1" fmla="*/ 3787059 h 3787059"/>
                <a:gd name="connsiteX2" fmla="*/ 2163864 w 2168482"/>
                <a:gd name="connsiteY2" fmla="*/ 3783638 h 3787059"/>
                <a:gd name="connsiteX3" fmla="*/ 0 w 2168482"/>
                <a:gd name="connsiteY3" fmla="*/ 1648458 h 3787059"/>
                <a:gd name="connsiteX4" fmla="*/ 1626607 w 2168482"/>
                <a:gd name="connsiteY4" fmla="*/ 0 h 3787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8482" h="3787059">
                  <a:moveTo>
                    <a:pt x="2168482" y="0"/>
                  </a:moveTo>
                  <a:lnTo>
                    <a:pt x="2168482" y="3787059"/>
                  </a:lnTo>
                  <a:lnTo>
                    <a:pt x="2163864" y="3783638"/>
                  </a:lnTo>
                  <a:lnTo>
                    <a:pt x="0" y="1648458"/>
                  </a:lnTo>
                  <a:lnTo>
                    <a:pt x="1626607" y="0"/>
                  </a:lnTo>
                  <a:close/>
                </a:path>
              </a:pathLst>
            </a:custGeom>
            <a:solidFill>
              <a:srgbClr val="622A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13242409">
              <a:off x="10953829" y="4407132"/>
              <a:ext cx="1750172" cy="3180373"/>
            </a:xfrm>
            <a:custGeom>
              <a:avLst/>
              <a:gdLst>
                <a:gd name="connsiteX0" fmla="*/ 1750172 w 1750172"/>
                <a:gd name="connsiteY0" fmla="*/ 0 h 3180373"/>
                <a:gd name="connsiteX1" fmla="*/ 1750172 w 1750172"/>
                <a:gd name="connsiteY1" fmla="*/ 3180373 h 3180373"/>
                <a:gd name="connsiteX2" fmla="*/ 0 w 1750172"/>
                <a:gd name="connsiteY2" fmla="*/ 1120744 h 3180373"/>
                <a:gd name="connsiteX3" fmla="*/ 1318908 w 1750172"/>
                <a:gd name="connsiteY3" fmla="*/ 0 h 3180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0172" h="3180373">
                  <a:moveTo>
                    <a:pt x="1750172" y="0"/>
                  </a:moveTo>
                  <a:lnTo>
                    <a:pt x="1750172" y="3180373"/>
                  </a:lnTo>
                  <a:lnTo>
                    <a:pt x="0" y="1120744"/>
                  </a:lnTo>
                  <a:lnTo>
                    <a:pt x="13189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Стрелка вправо 14">
            <a:hlinkClick r:id="" action="ppaction://hlinkshowjump?jump=nextslide"/>
          </p:cNvPr>
          <p:cNvSpPr/>
          <p:nvPr/>
        </p:nvSpPr>
        <p:spPr>
          <a:xfrm>
            <a:off x="11485415" y="6168113"/>
            <a:ext cx="659763" cy="552278"/>
          </a:xfrm>
          <a:prstGeom prst="rightArrow">
            <a:avLst>
              <a:gd name="adj1" fmla="val 43989"/>
              <a:gd name="adj2" fmla="val 43989"/>
            </a:avLst>
          </a:prstGeom>
          <a:solidFill>
            <a:srgbClr val="622A8D"/>
          </a:solidFill>
          <a:ln>
            <a:noFill/>
          </a:ln>
          <a:effectLst>
            <a:outerShdw blurRad="190500" dist="228600" dir="2700000" algn="ctr">
              <a:srgbClr val="000000">
                <a:alpha val="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 rot="21114144">
            <a:off x="7653986" y="2755339"/>
            <a:ext cx="4022072" cy="422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900"/>
              </a:lnSpc>
            </a:pPr>
            <a:endParaRPr lang="ru-RU" dirty="0">
              <a:latin typeface="Century Gothic" panose="020B0502020202020204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7482591" y="816150"/>
            <a:ext cx="4501119" cy="4865495"/>
            <a:chOff x="7482591" y="816150"/>
            <a:chExt cx="4501119" cy="4865495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238" r="99762">
                          <a14:foregroundMark x1="29524" y1="20044" x2="29524" y2="20044"/>
                          <a14:foregroundMark x1="29048" y1="12115" x2="29048" y2="12115"/>
                          <a14:foregroundMark x1="22143" y1="1762" x2="22143" y2="1762"/>
                          <a14:foregroundMark x1="27381" y1="3524" x2="27381" y2="3524"/>
                          <a14:foregroundMark x1="25476" y1="1101" x2="25476" y2="110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93149">
              <a:off x="7482591" y="816150"/>
              <a:ext cx="4501119" cy="4865495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 rot="21054376">
              <a:off x="7723744" y="1808029"/>
              <a:ext cx="3882556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ru-RU" dirty="0" smtClean="0">
                  <a:latin typeface="Century Gothic" panose="020B0502020202020204" pitchFamily="34" charset="0"/>
                </a:rPr>
                <a:t>Чтобы проверить написание непроизносимого согласного, нужно изменить слово так, чтобы после согласного стоял гласный, или подобрать такое родственное слово, чтобы согласный звук стоял</a:t>
              </a:r>
              <a:br>
                <a:rPr lang="ru-RU" dirty="0" smtClean="0">
                  <a:latin typeface="Century Gothic" panose="020B0502020202020204" pitchFamily="34" charset="0"/>
                </a:rPr>
              </a:br>
              <a:r>
                <a:rPr lang="ru-RU" dirty="0" smtClean="0">
                  <a:latin typeface="Century Gothic" panose="020B0502020202020204" pitchFamily="34" charset="0"/>
                </a:rPr>
                <a:t> на конце.</a:t>
              </a:r>
              <a:endParaRPr lang="ru-RU" dirty="0">
                <a:latin typeface="Century Gothic" panose="020B0502020202020204" pitchFamily="34" charset="0"/>
              </a:endParaRPr>
            </a:p>
          </p:txBody>
        </p:sp>
      </p:grpSp>
      <p:pic>
        <p:nvPicPr>
          <p:cNvPr id="19" name="Picture 2" descr="https://static4.depositphotos.com/1000792/362/v/600/depositphotos_3627329-stock-illustration-cartoon-wise-owl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00" b="100000" l="223" r="100000">
                        <a14:foregroundMark x1="44098" y1="66833" x2="44098" y2="66833"/>
                        <a14:foregroundMark x1="36303" y1="67167" x2="36303" y2="67167"/>
                        <a14:foregroundMark x1="54788" y1="64833" x2="54788" y2="64833"/>
                        <a14:foregroundMark x1="70601" y1="95333" x2="70601" y2="95333"/>
                        <a14:foregroundMark x1="82183" y1="92500" x2="82183" y2="92500"/>
                        <a14:foregroundMark x1="77060" y1="96000" x2="77060" y2="96000"/>
                        <a14:foregroundMark x1="82628" y1="89500" x2="82628" y2="89500"/>
                        <a14:foregroundMark x1="78396" y1="93500" x2="78396" y2="93500"/>
                        <a14:foregroundMark x1="81292" y1="95667" x2="81292" y2="95667"/>
                        <a14:foregroundMark x1="84633" y1="93500" x2="84633" y2="93500"/>
                        <a14:foregroundMark x1="68820" y1="97667" x2="68820" y2="97667"/>
                        <a14:foregroundMark x1="13586" y1="2333" x2="13586" y2="2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35760" y="1533037"/>
            <a:ext cx="3953409" cy="528295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6401461"/>
      </p:ext>
    </p:extLst>
  </p:cSld>
  <p:clrMapOvr>
    <a:masterClrMapping/>
  </p:clrMapOvr>
  <p:transition spd="slow" advClick="0">
    <p:push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7.40741E-7 L 0.57005 -0.0044 L 0.57005 -0.0044 " pathEditMode="relative" ptsTypes="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3.7037E-7 L 0.57005 -0.0044 L 0.57005 -0.00417 " pathEditMode="relative" rAng="0" ptsTypes="A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1.11111E-6 L 0.57005 -0.0044 L 0.57005 -0.00417 " pathEditMode="relative" rAng="0" ptsTypes="AA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2.59259E-6 L 0.57005 -0.0044 L 0.57005 -0.00417 " pathEditMode="relative" rAng="0" ptsTypes="AAA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07407E-6 L 0.57005 -0.0044 L 0.57005 -0.00417 " pathEditMode="relative" rAng="0" ptsTypes="A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24563" y="0"/>
            <a:ext cx="6167437" cy="68580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260648"/>
            <a:ext cx="12192000" cy="936104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batC" panose="02000505050000020003" pitchFamily="50" charset="-52"/>
              </a:rPr>
              <a:t>Вставьте непроизносимые согласные,  для проверки нажмите на слово.</a:t>
            </a:r>
          </a:p>
          <a:p>
            <a:pPr algn="ctr"/>
            <a:r>
              <a:rPr lang="ru-RU" sz="2400" dirty="0" smtClean="0">
                <a:latin typeface="ArbatC" panose="02000505050000020003" pitchFamily="50" charset="-52"/>
              </a:rPr>
              <a:t>Чтобы повторить правило, нажмите на сову.</a:t>
            </a:r>
            <a:endParaRPr lang="ru-RU" sz="2400" dirty="0">
              <a:latin typeface="ArbatC" panose="02000505050000020003" pitchFamily="50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3392" y="1575048"/>
            <a:ext cx="3803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Радос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т</a:t>
            </a:r>
            <a:r>
              <a:rPr lang="ru-RU" sz="3600" b="1" dirty="0" smtClean="0">
                <a:latin typeface="Century Gothic" panose="020B0502020202020204" pitchFamily="34" charset="0"/>
              </a:rPr>
              <a:t>ный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3392" y="2602567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Грус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т</a:t>
            </a:r>
            <a:r>
              <a:rPr lang="ru-RU" sz="3600" b="1" dirty="0" smtClean="0">
                <a:latin typeface="Century Gothic" panose="020B0502020202020204" pitchFamily="34" charset="0"/>
              </a:rPr>
              <a:t>ный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3392" y="363008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Сер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д</a:t>
            </a:r>
            <a:r>
              <a:rPr lang="ru-RU" sz="3600" b="1" dirty="0" smtClean="0">
                <a:latin typeface="Century Gothic" panose="020B0502020202020204" pitchFamily="34" charset="0"/>
              </a:rPr>
              <a:t>це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3392" y="4657605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Со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л</a:t>
            </a:r>
            <a:r>
              <a:rPr lang="ru-RU" sz="3600" b="1" dirty="0" smtClean="0">
                <a:latin typeface="Century Gothic" panose="020B0502020202020204" pitchFamily="34" charset="0"/>
              </a:rPr>
              <a:t>нце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3392" y="568512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Чес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т</a:t>
            </a:r>
            <a:r>
              <a:rPr lang="ru-RU" sz="3600" b="1" dirty="0" smtClean="0">
                <a:latin typeface="Century Gothic" panose="020B0502020202020204" pitchFamily="34" charset="0"/>
              </a:rPr>
              <a:t>ный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10339285" y="5383174"/>
            <a:ext cx="2741491" cy="1896566"/>
            <a:chOff x="9058588" y="4407132"/>
            <a:chExt cx="4597238" cy="3180373"/>
          </a:xfrm>
        </p:grpSpPr>
        <p:sp>
          <p:nvSpPr>
            <p:cNvPr id="12" name="Полилиния 11"/>
            <p:cNvSpPr/>
            <p:nvPr/>
          </p:nvSpPr>
          <p:spPr>
            <a:xfrm rot="13685925">
              <a:off x="10030477" y="3537931"/>
              <a:ext cx="2653459" cy="4597238"/>
            </a:xfrm>
            <a:custGeom>
              <a:avLst/>
              <a:gdLst>
                <a:gd name="connsiteX0" fmla="*/ 2653459 w 2653459"/>
                <a:gd name="connsiteY0" fmla="*/ 0 h 4597238"/>
                <a:gd name="connsiteX1" fmla="*/ 2653459 w 2653459"/>
                <a:gd name="connsiteY1" fmla="*/ 4597238 h 4597238"/>
                <a:gd name="connsiteX2" fmla="*/ 0 w 2653459"/>
                <a:gd name="connsiteY2" fmla="*/ 2200968 h 4597238"/>
                <a:gd name="connsiteX3" fmla="*/ 1987637 w 2653459"/>
                <a:gd name="connsiteY3" fmla="*/ 0 h 4597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3459" h="4597238">
                  <a:moveTo>
                    <a:pt x="2653459" y="0"/>
                  </a:moveTo>
                  <a:lnTo>
                    <a:pt x="2653459" y="4597238"/>
                  </a:lnTo>
                  <a:lnTo>
                    <a:pt x="0" y="2200968"/>
                  </a:lnTo>
                  <a:lnTo>
                    <a:pt x="19876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2749435" flipH="1" flipV="1">
              <a:off x="10509921" y="4052565"/>
              <a:ext cx="2168482" cy="3787059"/>
            </a:xfrm>
            <a:custGeom>
              <a:avLst/>
              <a:gdLst>
                <a:gd name="connsiteX0" fmla="*/ 2168482 w 2168482"/>
                <a:gd name="connsiteY0" fmla="*/ 0 h 3787059"/>
                <a:gd name="connsiteX1" fmla="*/ 2168482 w 2168482"/>
                <a:gd name="connsiteY1" fmla="*/ 3787059 h 3787059"/>
                <a:gd name="connsiteX2" fmla="*/ 2163864 w 2168482"/>
                <a:gd name="connsiteY2" fmla="*/ 3783638 h 3787059"/>
                <a:gd name="connsiteX3" fmla="*/ 0 w 2168482"/>
                <a:gd name="connsiteY3" fmla="*/ 1648458 h 3787059"/>
                <a:gd name="connsiteX4" fmla="*/ 1626607 w 2168482"/>
                <a:gd name="connsiteY4" fmla="*/ 0 h 3787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8482" h="3787059">
                  <a:moveTo>
                    <a:pt x="2168482" y="0"/>
                  </a:moveTo>
                  <a:lnTo>
                    <a:pt x="2168482" y="3787059"/>
                  </a:lnTo>
                  <a:lnTo>
                    <a:pt x="2163864" y="3783638"/>
                  </a:lnTo>
                  <a:lnTo>
                    <a:pt x="0" y="1648458"/>
                  </a:lnTo>
                  <a:lnTo>
                    <a:pt x="1626607" y="0"/>
                  </a:lnTo>
                  <a:close/>
                </a:path>
              </a:pathLst>
            </a:custGeom>
            <a:solidFill>
              <a:srgbClr val="622A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13242409">
              <a:off x="10953829" y="4407132"/>
              <a:ext cx="1750172" cy="3180373"/>
            </a:xfrm>
            <a:custGeom>
              <a:avLst/>
              <a:gdLst>
                <a:gd name="connsiteX0" fmla="*/ 1750172 w 1750172"/>
                <a:gd name="connsiteY0" fmla="*/ 0 h 3180373"/>
                <a:gd name="connsiteX1" fmla="*/ 1750172 w 1750172"/>
                <a:gd name="connsiteY1" fmla="*/ 3180373 h 3180373"/>
                <a:gd name="connsiteX2" fmla="*/ 0 w 1750172"/>
                <a:gd name="connsiteY2" fmla="*/ 1120744 h 3180373"/>
                <a:gd name="connsiteX3" fmla="*/ 1318908 w 1750172"/>
                <a:gd name="connsiteY3" fmla="*/ 0 h 3180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0172" h="3180373">
                  <a:moveTo>
                    <a:pt x="1750172" y="0"/>
                  </a:moveTo>
                  <a:lnTo>
                    <a:pt x="1750172" y="3180373"/>
                  </a:lnTo>
                  <a:lnTo>
                    <a:pt x="0" y="1120744"/>
                  </a:lnTo>
                  <a:lnTo>
                    <a:pt x="13189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Стрелка вправо 14">
            <a:hlinkClick r:id="" action="ppaction://hlinkshowjump?jump=nextslide"/>
          </p:cNvPr>
          <p:cNvSpPr/>
          <p:nvPr/>
        </p:nvSpPr>
        <p:spPr>
          <a:xfrm>
            <a:off x="11485415" y="6168113"/>
            <a:ext cx="659763" cy="552278"/>
          </a:xfrm>
          <a:prstGeom prst="rightArrow">
            <a:avLst>
              <a:gd name="adj1" fmla="val 43989"/>
              <a:gd name="adj2" fmla="val 43989"/>
            </a:avLst>
          </a:prstGeom>
          <a:solidFill>
            <a:srgbClr val="622A8D"/>
          </a:solidFill>
          <a:ln>
            <a:noFill/>
          </a:ln>
          <a:effectLst>
            <a:outerShdw blurRad="190500" dist="228600" dir="2700000" algn="ctr">
              <a:srgbClr val="000000">
                <a:alpha val="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 rot="21114144">
            <a:off x="7653986" y="2755339"/>
            <a:ext cx="4022072" cy="422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900"/>
              </a:lnSpc>
            </a:pPr>
            <a:endParaRPr lang="ru-RU" dirty="0">
              <a:latin typeface="Century Gothic" panose="020B0502020202020204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7482591" y="816150"/>
            <a:ext cx="4501119" cy="4865495"/>
            <a:chOff x="7482591" y="816150"/>
            <a:chExt cx="4501119" cy="4865495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238" r="99762">
                          <a14:foregroundMark x1="29524" y1="20044" x2="29524" y2="20044"/>
                          <a14:foregroundMark x1="29048" y1="12115" x2="29048" y2="12115"/>
                          <a14:foregroundMark x1="22143" y1="1762" x2="22143" y2="1762"/>
                          <a14:foregroundMark x1="27381" y1="3524" x2="27381" y2="3524"/>
                          <a14:foregroundMark x1="25476" y1="1101" x2="25476" y2="110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93149">
              <a:off x="7482591" y="816150"/>
              <a:ext cx="4501119" cy="4865495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 rot="21054376">
              <a:off x="7723744" y="1808029"/>
              <a:ext cx="3882556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ru-RU" dirty="0" smtClean="0">
                  <a:latin typeface="Century Gothic" panose="020B0502020202020204" pitchFamily="34" charset="0"/>
                </a:rPr>
                <a:t>Чтобы проверить написание непроизносимого согласного, нужно изменить слово так, чтобы после согласного стоял гласный, или подобрать такое родственное слово, чтобы согласный звук стоял</a:t>
              </a:r>
              <a:br>
                <a:rPr lang="ru-RU" dirty="0" smtClean="0">
                  <a:latin typeface="Century Gothic" panose="020B0502020202020204" pitchFamily="34" charset="0"/>
                </a:rPr>
              </a:br>
              <a:r>
                <a:rPr lang="ru-RU" dirty="0" smtClean="0">
                  <a:latin typeface="Century Gothic" panose="020B0502020202020204" pitchFamily="34" charset="0"/>
                </a:rPr>
                <a:t> на конце.</a:t>
              </a:r>
              <a:endParaRPr lang="ru-RU" dirty="0">
                <a:latin typeface="Century Gothic" panose="020B0502020202020204" pitchFamily="34" charset="0"/>
              </a:endParaRPr>
            </a:p>
          </p:txBody>
        </p:sp>
      </p:grpSp>
      <p:pic>
        <p:nvPicPr>
          <p:cNvPr id="19" name="Picture 2" descr="https://static4.depositphotos.com/1000792/362/v/600/depositphotos_3627329-stock-illustration-cartoon-wise-owl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00" b="100000" l="223" r="100000">
                        <a14:foregroundMark x1="44098" y1="66833" x2="44098" y2="66833"/>
                        <a14:foregroundMark x1="36303" y1="67167" x2="36303" y2="67167"/>
                        <a14:foregroundMark x1="54788" y1="64833" x2="54788" y2="64833"/>
                        <a14:foregroundMark x1="70601" y1="95333" x2="70601" y2="95333"/>
                        <a14:foregroundMark x1="82183" y1="92500" x2="82183" y2="92500"/>
                        <a14:foregroundMark x1="77060" y1="96000" x2="77060" y2="96000"/>
                        <a14:foregroundMark x1="82628" y1="89500" x2="82628" y2="89500"/>
                        <a14:foregroundMark x1="78396" y1="93500" x2="78396" y2="93500"/>
                        <a14:foregroundMark x1="81292" y1="95667" x2="81292" y2="95667"/>
                        <a14:foregroundMark x1="84633" y1="93500" x2="84633" y2="93500"/>
                        <a14:foregroundMark x1="68820" y1="97667" x2="68820" y2="97667"/>
                        <a14:foregroundMark x1="13586" y1="2333" x2="13586" y2="2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35760" y="1533037"/>
            <a:ext cx="3953409" cy="528295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304592"/>
      </p:ext>
    </p:extLst>
  </p:cSld>
  <p:clrMapOvr>
    <a:masterClrMapping/>
  </p:clrMapOvr>
  <p:transition spd="slow" advClick="0">
    <p:push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7.40741E-7 L 0.57005 -0.0044 L 0.57005 -0.0044 " pathEditMode="relative" ptsTypes="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3.7037E-7 L 0.57005 -0.0044 L 0.57005 -0.00417 " pathEditMode="relative" rAng="0" ptsTypes="A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1.11111E-6 L 0.57005 -0.0044 L 0.57005 -0.00417 " pathEditMode="relative" rAng="0" ptsTypes="AA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2.59259E-6 L 0.57005 -0.0044 L 0.57005 -0.00417 " pathEditMode="relative" rAng="0" ptsTypes="AAA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07407E-6 L 0.57005 -0.0044 L 0.57005 -0.00417 " pathEditMode="relative" rAng="0" ptsTypes="A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24563" y="0"/>
            <a:ext cx="6167437" cy="68580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260648"/>
            <a:ext cx="12192000" cy="936104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latin typeface="ArbatC" panose="02000505050000020003" pitchFamily="50" charset="-52"/>
              </a:rPr>
              <a:t>Вставьте пропущенные гласные после шипящих, для проверки нажмите на слово.</a:t>
            </a:r>
          </a:p>
          <a:p>
            <a:pPr algn="ctr"/>
            <a:r>
              <a:rPr lang="ru-RU" sz="2400" dirty="0" smtClean="0">
                <a:latin typeface="ArbatC" panose="02000505050000020003" pitchFamily="50" charset="-52"/>
              </a:rPr>
              <a:t>Чтобы повторить правило, нажмите на сову.</a:t>
            </a:r>
            <a:endParaRPr lang="ru-RU" sz="2400" dirty="0">
              <a:latin typeface="ArbatC" panose="02000505050000020003" pitchFamily="50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3392" y="1575048"/>
            <a:ext cx="3803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Ч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у</a:t>
            </a:r>
            <a:r>
              <a:rPr lang="ru-RU" sz="3600" b="1" dirty="0" smtClean="0">
                <a:latin typeface="Century Gothic" panose="020B0502020202020204" pitchFamily="34" charset="0"/>
              </a:rPr>
              <a:t>деса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3392" y="2602567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Ш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и</a:t>
            </a:r>
            <a:r>
              <a:rPr lang="ru-RU" sz="3600" b="1" dirty="0" smtClean="0">
                <a:latin typeface="Century Gothic" panose="020B0502020202020204" pitchFamily="34" charset="0"/>
              </a:rPr>
              <a:t>повник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3392" y="363008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Ч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а</a:t>
            </a:r>
            <a:r>
              <a:rPr lang="ru-RU" sz="3600" b="1" dirty="0" smtClean="0">
                <a:latin typeface="Century Gothic" panose="020B0502020202020204" pitchFamily="34" charset="0"/>
              </a:rPr>
              <a:t>йник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3392" y="4657605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Площ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а</a:t>
            </a:r>
            <a:r>
              <a:rPr lang="ru-RU" sz="3600" b="1" dirty="0" smtClean="0">
                <a:latin typeface="Century Gothic" panose="020B0502020202020204" pitchFamily="34" charset="0"/>
              </a:rPr>
              <a:t>дь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3392" y="568512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anose="020B0502020202020204" pitchFamily="34" charset="0"/>
              </a:rPr>
              <a:t>Ж</a:t>
            </a:r>
            <a:r>
              <a:rPr lang="ru-RU" sz="3600" b="1" u="sng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и</a:t>
            </a:r>
            <a:r>
              <a:rPr lang="ru-RU" sz="3600" b="1" dirty="0" smtClean="0">
                <a:latin typeface="Century Gothic" panose="020B0502020202020204" pitchFamily="34" charset="0"/>
              </a:rPr>
              <a:t>вотное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10339285" y="5383174"/>
            <a:ext cx="2741491" cy="1896566"/>
            <a:chOff x="9058588" y="4407132"/>
            <a:chExt cx="4597238" cy="3180373"/>
          </a:xfrm>
        </p:grpSpPr>
        <p:sp>
          <p:nvSpPr>
            <p:cNvPr id="12" name="Полилиния 11"/>
            <p:cNvSpPr/>
            <p:nvPr/>
          </p:nvSpPr>
          <p:spPr>
            <a:xfrm rot="13685925">
              <a:off x="10030477" y="3537931"/>
              <a:ext cx="2653459" cy="4597238"/>
            </a:xfrm>
            <a:custGeom>
              <a:avLst/>
              <a:gdLst>
                <a:gd name="connsiteX0" fmla="*/ 2653459 w 2653459"/>
                <a:gd name="connsiteY0" fmla="*/ 0 h 4597238"/>
                <a:gd name="connsiteX1" fmla="*/ 2653459 w 2653459"/>
                <a:gd name="connsiteY1" fmla="*/ 4597238 h 4597238"/>
                <a:gd name="connsiteX2" fmla="*/ 0 w 2653459"/>
                <a:gd name="connsiteY2" fmla="*/ 2200968 h 4597238"/>
                <a:gd name="connsiteX3" fmla="*/ 1987637 w 2653459"/>
                <a:gd name="connsiteY3" fmla="*/ 0 h 4597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3459" h="4597238">
                  <a:moveTo>
                    <a:pt x="2653459" y="0"/>
                  </a:moveTo>
                  <a:lnTo>
                    <a:pt x="2653459" y="4597238"/>
                  </a:lnTo>
                  <a:lnTo>
                    <a:pt x="0" y="2200968"/>
                  </a:lnTo>
                  <a:lnTo>
                    <a:pt x="19876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2749435" flipH="1" flipV="1">
              <a:off x="10509921" y="4052565"/>
              <a:ext cx="2168482" cy="3787059"/>
            </a:xfrm>
            <a:custGeom>
              <a:avLst/>
              <a:gdLst>
                <a:gd name="connsiteX0" fmla="*/ 2168482 w 2168482"/>
                <a:gd name="connsiteY0" fmla="*/ 0 h 3787059"/>
                <a:gd name="connsiteX1" fmla="*/ 2168482 w 2168482"/>
                <a:gd name="connsiteY1" fmla="*/ 3787059 h 3787059"/>
                <a:gd name="connsiteX2" fmla="*/ 2163864 w 2168482"/>
                <a:gd name="connsiteY2" fmla="*/ 3783638 h 3787059"/>
                <a:gd name="connsiteX3" fmla="*/ 0 w 2168482"/>
                <a:gd name="connsiteY3" fmla="*/ 1648458 h 3787059"/>
                <a:gd name="connsiteX4" fmla="*/ 1626607 w 2168482"/>
                <a:gd name="connsiteY4" fmla="*/ 0 h 3787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8482" h="3787059">
                  <a:moveTo>
                    <a:pt x="2168482" y="0"/>
                  </a:moveTo>
                  <a:lnTo>
                    <a:pt x="2168482" y="3787059"/>
                  </a:lnTo>
                  <a:lnTo>
                    <a:pt x="2163864" y="3783638"/>
                  </a:lnTo>
                  <a:lnTo>
                    <a:pt x="0" y="1648458"/>
                  </a:lnTo>
                  <a:lnTo>
                    <a:pt x="1626607" y="0"/>
                  </a:lnTo>
                  <a:close/>
                </a:path>
              </a:pathLst>
            </a:custGeom>
            <a:solidFill>
              <a:srgbClr val="622A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13242409">
              <a:off x="10953829" y="4407132"/>
              <a:ext cx="1750172" cy="3180373"/>
            </a:xfrm>
            <a:custGeom>
              <a:avLst/>
              <a:gdLst>
                <a:gd name="connsiteX0" fmla="*/ 1750172 w 1750172"/>
                <a:gd name="connsiteY0" fmla="*/ 0 h 3180373"/>
                <a:gd name="connsiteX1" fmla="*/ 1750172 w 1750172"/>
                <a:gd name="connsiteY1" fmla="*/ 3180373 h 3180373"/>
                <a:gd name="connsiteX2" fmla="*/ 0 w 1750172"/>
                <a:gd name="connsiteY2" fmla="*/ 1120744 h 3180373"/>
                <a:gd name="connsiteX3" fmla="*/ 1318908 w 1750172"/>
                <a:gd name="connsiteY3" fmla="*/ 0 h 3180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0172" h="3180373">
                  <a:moveTo>
                    <a:pt x="1750172" y="0"/>
                  </a:moveTo>
                  <a:lnTo>
                    <a:pt x="1750172" y="3180373"/>
                  </a:lnTo>
                  <a:lnTo>
                    <a:pt x="0" y="1120744"/>
                  </a:lnTo>
                  <a:lnTo>
                    <a:pt x="13189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Стрелка вправо 14">
            <a:hlinkClick r:id="" action="ppaction://hlinkshowjump?jump=nextslide"/>
          </p:cNvPr>
          <p:cNvSpPr/>
          <p:nvPr/>
        </p:nvSpPr>
        <p:spPr>
          <a:xfrm>
            <a:off x="11485415" y="6168113"/>
            <a:ext cx="659763" cy="552278"/>
          </a:xfrm>
          <a:prstGeom prst="rightArrow">
            <a:avLst>
              <a:gd name="adj1" fmla="val 43989"/>
              <a:gd name="adj2" fmla="val 43989"/>
            </a:avLst>
          </a:prstGeom>
          <a:solidFill>
            <a:srgbClr val="622A8D"/>
          </a:solidFill>
          <a:ln>
            <a:noFill/>
          </a:ln>
          <a:effectLst>
            <a:outerShdw blurRad="190500" dist="228600" dir="2700000" algn="ctr">
              <a:srgbClr val="000000">
                <a:alpha val="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 rot="21114144">
            <a:off x="7653986" y="2755339"/>
            <a:ext cx="4022072" cy="422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900"/>
              </a:lnSpc>
            </a:pPr>
            <a:endParaRPr lang="ru-RU" dirty="0">
              <a:latin typeface="Century Gothic" panose="020B0502020202020204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7482591" y="816150"/>
            <a:ext cx="4501119" cy="4865495"/>
            <a:chOff x="7482591" y="816150"/>
            <a:chExt cx="4501119" cy="4865495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238" r="99762">
                          <a14:foregroundMark x1="29524" y1="20044" x2="29524" y2="20044"/>
                          <a14:foregroundMark x1="29048" y1="12115" x2="29048" y2="12115"/>
                          <a14:foregroundMark x1="22143" y1="1762" x2="22143" y2="1762"/>
                          <a14:foregroundMark x1="27381" y1="3524" x2="27381" y2="3524"/>
                          <a14:foregroundMark x1="25476" y1="1101" x2="25476" y2="110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93149">
              <a:off x="7482591" y="816150"/>
              <a:ext cx="4501119" cy="4865495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 rot="21054376">
              <a:off x="7712960" y="1887862"/>
              <a:ext cx="3882556" cy="26161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atin typeface="Century Gothic" panose="020B0502020202020204" pitchFamily="34" charset="0"/>
                </a:rPr>
                <a:t>В сочетаниях ЖИ-ШИ</a:t>
              </a:r>
            </a:p>
            <a:p>
              <a:r>
                <a:rPr lang="ru-RU" dirty="0" smtClean="0">
                  <a:latin typeface="Century Gothic" panose="020B0502020202020204" pitchFamily="34" charset="0"/>
                </a:rPr>
                <a:t>Никогда </a:t>
              </a:r>
              <a:r>
                <a:rPr lang="ru-RU" b="1" dirty="0" smtClean="0">
                  <a:latin typeface="Century Gothic" panose="020B0502020202020204" pitchFamily="34" charset="0"/>
                </a:rPr>
                <a:t>не </a:t>
              </a:r>
              <a:r>
                <a:rPr lang="ru-RU" dirty="0" smtClean="0">
                  <a:latin typeface="Century Gothic" panose="020B0502020202020204" pitchFamily="34" charset="0"/>
                </a:rPr>
                <a:t>пишем </a:t>
              </a:r>
              <a:r>
                <a:rPr lang="ru-RU" sz="2000" b="1" dirty="0" smtClean="0">
                  <a:latin typeface="Century Gothic" panose="020B0502020202020204" pitchFamily="34" charset="0"/>
                </a:rPr>
                <a:t>Ы</a:t>
              </a:r>
              <a:r>
                <a:rPr lang="ru-RU" dirty="0" smtClean="0">
                  <a:latin typeface="Century Gothic" panose="020B0502020202020204" pitchFamily="34" charset="0"/>
                </a:rPr>
                <a:t>!</a:t>
              </a:r>
            </a:p>
            <a:p>
              <a:endParaRPr lang="ru-RU" dirty="0" smtClean="0">
                <a:latin typeface="Century Gothic" panose="020B0502020202020204" pitchFamily="34" charset="0"/>
              </a:endParaRPr>
            </a:p>
            <a:p>
              <a:r>
                <a:rPr lang="ru-RU" dirty="0" smtClean="0">
                  <a:latin typeface="Century Gothic" panose="020B0502020202020204" pitchFamily="34" charset="0"/>
                </a:rPr>
                <a:t>В сочетаниях ЧА-ЩА </a:t>
              </a:r>
            </a:p>
            <a:p>
              <a:r>
                <a:rPr lang="ru-RU" dirty="0" smtClean="0">
                  <a:latin typeface="Century Gothic" panose="020B0502020202020204" pitchFamily="34" charset="0"/>
                </a:rPr>
                <a:t>Пишем только букву А!</a:t>
              </a:r>
            </a:p>
            <a:p>
              <a:endParaRPr lang="ru-RU" dirty="0" smtClean="0">
                <a:latin typeface="Century Gothic" panose="020B0502020202020204" pitchFamily="34" charset="0"/>
              </a:endParaRPr>
            </a:p>
            <a:p>
              <a:r>
                <a:rPr lang="ru-RU" dirty="0" smtClean="0">
                  <a:latin typeface="Century Gothic" panose="020B0502020202020204" pitchFamily="34" charset="0"/>
                </a:rPr>
                <a:t>В сочетаниях ЧУ- ЩУ</a:t>
              </a:r>
            </a:p>
            <a:p>
              <a:r>
                <a:rPr lang="ru-RU" dirty="0" smtClean="0">
                  <a:latin typeface="Century Gothic" panose="020B0502020202020204" pitchFamily="34" charset="0"/>
                </a:rPr>
                <a:t>Пишем только букву У!</a:t>
              </a:r>
              <a:endParaRPr lang="ru-RU" dirty="0">
                <a:latin typeface="Century Gothic" panose="020B0502020202020204" pitchFamily="34" charset="0"/>
              </a:endParaRPr>
            </a:p>
            <a:p>
              <a:endParaRPr lang="ru-RU" dirty="0">
                <a:latin typeface="Century Gothic" panose="020B0502020202020204" pitchFamily="34" charset="0"/>
              </a:endParaRPr>
            </a:p>
          </p:txBody>
        </p:sp>
      </p:grpSp>
      <p:pic>
        <p:nvPicPr>
          <p:cNvPr id="19" name="Picture 2" descr="https://static4.depositphotos.com/1000792/362/v/600/depositphotos_3627329-stock-illustration-cartoon-wise-owl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00" b="100000" l="223" r="100000">
                        <a14:foregroundMark x1="44098" y1="66833" x2="44098" y2="66833"/>
                        <a14:foregroundMark x1="36303" y1="67167" x2="36303" y2="67167"/>
                        <a14:foregroundMark x1="54788" y1="64833" x2="54788" y2="64833"/>
                        <a14:foregroundMark x1="70601" y1="95333" x2="70601" y2="95333"/>
                        <a14:foregroundMark x1="82183" y1="92500" x2="82183" y2="92500"/>
                        <a14:foregroundMark x1="77060" y1="96000" x2="77060" y2="96000"/>
                        <a14:foregroundMark x1="82628" y1="89500" x2="82628" y2="89500"/>
                        <a14:foregroundMark x1="78396" y1="93500" x2="78396" y2="93500"/>
                        <a14:foregroundMark x1="81292" y1="95667" x2="81292" y2="95667"/>
                        <a14:foregroundMark x1="84633" y1="93500" x2="84633" y2="93500"/>
                        <a14:foregroundMark x1="68820" y1="97667" x2="68820" y2="97667"/>
                        <a14:foregroundMark x1="13586" y1="2333" x2="13586" y2="2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35760" y="1533037"/>
            <a:ext cx="3953409" cy="528295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0273679"/>
      </p:ext>
    </p:extLst>
  </p:cSld>
  <p:clrMapOvr>
    <a:masterClrMapping/>
  </p:clrMapOvr>
  <p:transition spd="slow" advClick="0">
    <p:push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7.40741E-7 L 0.57005 -0.0044 L 0.57005 -0.0044 " pathEditMode="relative" ptsTypes="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3.7037E-7 L 0.57005 -0.0044 L 0.57005 -0.00417 " pathEditMode="relative" rAng="0" ptsTypes="A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1.11111E-6 L 0.57005 -0.0044 L 0.57005 -0.00417 " pathEditMode="relative" rAng="0" ptsTypes="AA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2.59259E-6 L 0.57005 -0.0044 L 0.57005 -0.00417 " pathEditMode="relative" rAng="0" ptsTypes="AAA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07407E-6 L 0.57005 -0.0044 L 0.57005 -0.00417 " pathEditMode="relative" rAng="0" ptsTypes="A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540</Words>
  <Application>Microsoft Office PowerPoint</Application>
  <PresentationFormat>Широкоэкранный</PresentationFormat>
  <Paragraphs>138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Calibri Light</vt:lpstr>
      <vt:lpstr>Century Gothic</vt:lpstr>
      <vt:lpstr>Calibri</vt:lpstr>
      <vt:lpstr>Arial</vt:lpstr>
      <vt:lpstr>ArbatC</vt:lpstr>
      <vt:lpstr>Тема Office</vt:lpstr>
      <vt:lpstr>Орфографическая разминка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40</cp:revision>
  <dcterms:created xsi:type="dcterms:W3CDTF">2021-07-23T20:05:46Z</dcterms:created>
  <dcterms:modified xsi:type="dcterms:W3CDTF">2023-07-07T22:50:03Z</dcterms:modified>
</cp:coreProperties>
</file>