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1" r:id="rId3"/>
    <p:sldId id="257" r:id="rId4"/>
    <p:sldId id="258" r:id="rId5"/>
    <p:sldId id="266" r:id="rId6"/>
    <p:sldId id="267" r:id="rId7"/>
    <p:sldId id="273" r:id="rId8"/>
    <p:sldId id="261" r:id="rId9"/>
    <p:sldId id="259" r:id="rId10"/>
    <p:sldId id="268" r:id="rId11"/>
    <p:sldId id="272" r:id="rId12"/>
    <p:sldId id="260" r:id="rId13"/>
    <p:sldId id="262" r:id="rId14"/>
    <p:sldId id="263" r:id="rId15"/>
    <p:sldId id="264" r:id="rId16"/>
    <p:sldId id="265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7354C3-0944-4E38-AF76-0449D2BC2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B0053-724C-429E-A983-FED69938B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B24-E4AC-4448-B3BD-65E562C232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3263FE-33F2-4D97-9402-BEF9B63D7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BC51-8676-4707-980F-CEBF4886D4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291AE-5A2C-48B0-A6B0-0A63C45D4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0FC3C09-F0AE-4B4A-A79B-8A29A2CFF5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4650B-62AD-4948-A45C-E1F81EAC9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A0852-6329-4CEF-B799-CB66C80D32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8A2B-568D-4154-A539-A7CB33D0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07BC8-8E3D-4CC1-91EB-0DCAFB847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17DFA0-6A01-408B-B5A4-3DA4252E25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nstantia" pitchFamily="18" charset="0"/>
              </a:rPr>
              <a:t>Лесостепи и степи</a:t>
            </a:r>
            <a:r>
              <a:rPr lang="ru-RU" sz="5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nstantia" pitchFamily="18" charset="0"/>
              </a:rPr>
              <a:t/>
            </a:r>
            <a:br>
              <a:rPr lang="ru-RU" sz="5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nstantia" pitchFamily="18" charset="0"/>
              </a:rPr>
            </a:br>
            <a:endParaRPr lang="ru-RU" sz="5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nstant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подготовлена учителем географии МОУ «СОШ№72» г.Саратова  Шевченко Светланой Михайловной</a:t>
            </a:r>
            <a:endParaRPr lang="ru-RU" dirty="0"/>
          </a:p>
        </p:txBody>
      </p:sp>
      <p:pic>
        <p:nvPicPr>
          <p:cNvPr id="1026" name="Picture 2" descr="C:\Users\Светлана\Desktop\a67664cbb488ad4e2b45246aaef8cb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80112" cy="3791770"/>
          </a:xfrm>
          <a:prstGeom prst="rect">
            <a:avLst/>
          </a:prstGeom>
          <a:noFill/>
        </p:spPr>
      </p:pic>
      <p:pic>
        <p:nvPicPr>
          <p:cNvPr id="1027" name="Picture 3" descr="C:\Users\Светлана\Desktop\буркин\DSCF0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7251" y="0"/>
            <a:ext cx="4386749" cy="37890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Растительность</a:t>
            </a:r>
            <a:endParaRPr lang="ru-RU" dirty="0"/>
          </a:p>
        </p:txBody>
      </p:sp>
      <p:pic>
        <p:nvPicPr>
          <p:cNvPr id="7170" name="Picture 2" descr="C:\Users\Shef\Desktop\step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74565" cy="3268667"/>
          </a:xfrm>
          <a:prstGeom prst="rect">
            <a:avLst/>
          </a:prstGeom>
          <a:noFill/>
        </p:spPr>
      </p:pic>
      <p:pic>
        <p:nvPicPr>
          <p:cNvPr id="7172" name="Picture 4" descr="C:\Users\Shef\Desktop\29685_a0180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143380"/>
            <a:ext cx="2857488" cy="2428868"/>
          </a:xfrm>
          <a:prstGeom prst="rect">
            <a:avLst/>
          </a:prstGeom>
          <a:noFill/>
        </p:spPr>
      </p:pic>
      <p:pic>
        <p:nvPicPr>
          <p:cNvPr id="7173" name="Picture 5" descr="C:\Users\Shef\Desktop\kate-im-ras2-2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643314"/>
            <a:ext cx="4064000" cy="3000372"/>
          </a:xfrm>
          <a:prstGeom prst="rect">
            <a:avLst/>
          </a:prstGeom>
          <a:noFill/>
        </p:spPr>
      </p:pic>
      <p:pic>
        <p:nvPicPr>
          <p:cNvPr id="9" name="Picture 3" descr="C:\Users\Shef\Desktop\imgprevi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1484784"/>
            <a:ext cx="3000396" cy="2430602"/>
          </a:xfrm>
          <a:prstGeom prst="rect">
            <a:avLst/>
          </a:prstGeom>
          <a:noFill/>
        </p:spPr>
      </p:pic>
      <p:pic>
        <p:nvPicPr>
          <p:cNvPr id="2050" name="Picture 2" descr="C:\Users\Светлана\Desktop\1637916536_28-pro-dachnikov-com-p-sinyak-rastenie-foto-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48267" y="1412776"/>
            <a:ext cx="3695733" cy="2699792"/>
          </a:xfrm>
          <a:prstGeom prst="rect">
            <a:avLst/>
          </a:prstGeom>
          <a:noFill/>
        </p:spPr>
      </p:pic>
      <p:pic>
        <p:nvPicPr>
          <p:cNvPr id="10" name="Picture 7" descr="C:\Users\Shef\Desktop\1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3861048"/>
            <a:ext cx="2428892" cy="233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Основным отличием зоны степей от лесостепи является наличие </a:t>
            </a:r>
            <a:r>
              <a:rPr lang="ru-RU" b="1" dirty="0" smtClean="0"/>
              <a:t>ковыля.</a:t>
            </a:r>
            <a:endParaRPr lang="ru-RU" b="1" dirty="0"/>
          </a:p>
        </p:txBody>
      </p:sp>
      <p:pic>
        <p:nvPicPr>
          <p:cNvPr id="4" name="Picture 6" descr="C:\Users\Shef\Desktop\kovy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5734421" cy="4221088"/>
          </a:xfrm>
          <a:prstGeom prst="rect">
            <a:avLst/>
          </a:prstGeom>
          <a:noFill/>
        </p:spPr>
      </p:pic>
      <p:pic>
        <p:nvPicPr>
          <p:cNvPr id="1026" name="Picture 2" descr="C:\Users\Светлана\Desktop\krasivyj-kovy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4484" y="2636912"/>
            <a:ext cx="5819515" cy="422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Животный мир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995936" cy="4853136"/>
          </a:xfrm>
        </p:spPr>
        <p:txBody>
          <a:bodyPr/>
          <a:lstStyle/>
          <a:p>
            <a:r>
              <a:rPr lang="ru-RU" sz="2000" dirty="0" smtClean="0"/>
              <a:t>В лесостепи нет особых, свойственных только ей видов животных. Типично степные виды (суслик, сурок, дрофа и др.) сочетаются и сосуществуют здесь с типично лесными представителями (белка, куница, лось)             и т. п. Видовой состав меняется от степного к лесному при движении на север.</a:t>
            </a:r>
            <a:endParaRPr lang="ru-RU" sz="2000" dirty="0"/>
          </a:p>
        </p:txBody>
      </p:sp>
      <p:pic>
        <p:nvPicPr>
          <p:cNvPr id="17410" name="Picture 2" descr="Картинка 7 из 1650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643050"/>
            <a:ext cx="2312177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4" name="Picture 6" descr="Картинка 2 из 417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571612"/>
            <a:ext cx="2176627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Users\Shef\Desktop\strl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572008"/>
            <a:ext cx="2643206" cy="2285992"/>
          </a:xfrm>
          <a:prstGeom prst="rect">
            <a:avLst/>
          </a:prstGeom>
          <a:noFill/>
        </p:spPr>
      </p:pic>
      <p:pic>
        <p:nvPicPr>
          <p:cNvPr id="8" name="Picture 4" descr="Картинка 7 из 4535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9664" y="4714884"/>
            <a:ext cx="3024336" cy="19202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Деятельность человека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4250182" cy="5301208"/>
          </a:xfrm>
        </p:spPr>
        <p:txBody>
          <a:bodyPr/>
          <a:lstStyle/>
          <a:p>
            <a:r>
              <a:rPr lang="ru-RU" sz="2400" dirty="0" smtClean="0"/>
              <a:t>Природа лесостепной зоны очень сильно изменена хозяйственной деятельностью человека. В Европе </a:t>
            </a:r>
            <a:r>
              <a:rPr lang="ru-RU" sz="2400" dirty="0" err="1" smtClean="0"/>
              <a:t>распаханность</a:t>
            </a:r>
            <a:r>
              <a:rPr lang="ru-RU" sz="2400" dirty="0" smtClean="0"/>
              <a:t> зоны достигает 80%. </a:t>
            </a:r>
          </a:p>
          <a:p>
            <a:r>
              <a:rPr lang="ru-RU" sz="2400" dirty="0" smtClean="0"/>
              <a:t>Так как здесь плодородные почвы, то в данной зоне выращивают пшеницу, кукурузу, подсолнечник, сахарную свеклу и другие культуры.</a:t>
            </a:r>
            <a:endParaRPr lang="ru-RU" sz="2400" dirty="0"/>
          </a:p>
        </p:txBody>
      </p:sp>
      <p:pic>
        <p:nvPicPr>
          <p:cNvPr id="19458" name="Picture 2" descr="http://skavkaz.rfn.ru/p/m_83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556792"/>
            <a:ext cx="2448272" cy="1836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2" name="Picture 6" descr="Картинка 7 из 1534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143248"/>
            <a:ext cx="2616754" cy="1964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4" name="Picture 8" descr="Картинка 12 из 224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929198"/>
            <a:ext cx="2595138" cy="1733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93652" cy="1143000"/>
          </a:xfrm>
        </p:spPr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Проблемы и пути их решения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556792"/>
            <a:ext cx="4714908" cy="5301208"/>
          </a:xfrm>
        </p:spPr>
        <p:txBody>
          <a:bodyPr/>
          <a:lstStyle/>
          <a:p>
            <a:r>
              <a:rPr lang="ru-RU" sz="2400" dirty="0" smtClean="0"/>
              <a:t>Природные ландшафты лесостепи подвергались очень сильному и длительному антропогенному воздействию, главным образом из-за плодородных почв. Большая часть лесостепи распахана и интенсивно используется под </a:t>
            </a:r>
            <a:r>
              <a:rPr lang="ru-RU" sz="2400" u="sng" dirty="0" smtClean="0"/>
              <a:t>земледелие</a:t>
            </a:r>
            <a:r>
              <a:rPr lang="ru-RU" sz="2400" dirty="0" smtClean="0"/>
              <a:t> — традиционное занятие коренного населения..</a:t>
            </a:r>
            <a:endParaRPr lang="ru-RU" sz="2400" dirty="0"/>
          </a:p>
        </p:txBody>
      </p:sp>
      <p:pic>
        <p:nvPicPr>
          <p:cNvPr id="8" name="Picture 2" descr="Картинка 108 из 19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185592"/>
            <a:ext cx="4643438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3" descr="C:\Users\Shef\Desktop\cchz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357298"/>
            <a:ext cx="4643438" cy="283371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114948"/>
          </a:xfrm>
        </p:spPr>
        <p:txBody>
          <a:bodyPr/>
          <a:lstStyle/>
          <a:p>
            <a:r>
              <a:rPr lang="ru-RU" sz="2400" dirty="0" smtClean="0"/>
              <a:t>Местами ещё можно встретить отдельные уцелевшие  участки лесостепи . </a:t>
            </a:r>
          </a:p>
          <a:p>
            <a:r>
              <a:rPr lang="ru-RU" sz="2400" dirty="0" smtClean="0"/>
              <a:t>Для охраны и изучения лесостепи созданы национальные парки и заповедники, в том числе Приволжская лесостепь, </a:t>
            </a:r>
            <a:r>
              <a:rPr lang="ru-RU" sz="2400" dirty="0" err="1" smtClean="0"/>
              <a:t>Галичья</a:t>
            </a:r>
            <a:r>
              <a:rPr lang="ru-RU" sz="2400" dirty="0" smtClean="0"/>
              <a:t> гора, </a:t>
            </a:r>
            <a:r>
              <a:rPr lang="ru-RU" sz="2400" dirty="0" err="1" smtClean="0"/>
              <a:t>Воронинский</a:t>
            </a:r>
            <a:r>
              <a:rPr lang="ru-RU" sz="2400" dirty="0" smtClean="0"/>
              <a:t> заповедник и др.</a:t>
            </a:r>
            <a:endParaRPr lang="ru-RU" sz="2400" dirty="0"/>
          </a:p>
        </p:txBody>
      </p:sp>
      <p:pic>
        <p:nvPicPr>
          <p:cNvPr id="9" name="Picture 2" descr="C:\Users\Shef\Desktop\marm_cchz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0"/>
            <a:ext cx="4214810" cy="3195447"/>
          </a:xfrm>
          <a:prstGeom prst="rect">
            <a:avLst/>
          </a:prstGeom>
          <a:noFill/>
        </p:spPr>
      </p:pic>
      <p:pic>
        <p:nvPicPr>
          <p:cNvPr id="2050" name="Picture 2" descr="C:\Users\Shef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0" y="3162300"/>
            <a:ext cx="4229100" cy="36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dirty="0" smtClean="0"/>
              <a:t>1.Чем отличается климат степи от лесостепи?</a:t>
            </a:r>
          </a:p>
          <a:p>
            <a:r>
              <a:rPr lang="ru-RU" dirty="0" smtClean="0"/>
              <a:t>2. Главное отличие лесостепи от степи?</a:t>
            </a:r>
          </a:p>
          <a:p>
            <a:r>
              <a:rPr lang="ru-RU" dirty="0" smtClean="0"/>
              <a:t>3. Характерная черта рельефа степной и лесостепной зоны?</a:t>
            </a:r>
          </a:p>
          <a:p>
            <a:r>
              <a:rPr lang="ru-RU" dirty="0" smtClean="0"/>
              <a:t>4. Что такое колки? Урёмы? </a:t>
            </a:r>
            <a:r>
              <a:rPr lang="ru-RU" dirty="0" err="1" smtClean="0"/>
              <a:t>Байрачные</a:t>
            </a:r>
            <a:r>
              <a:rPr lang="ru-RU" dirty="0" smtClean="0"/>
              <a:t> леса?</a:t>
            </a:r>
          </a:p>
          <a:p>
            <a:r>
              <a:rPr lang="ru-RU" dirty="0" smtClean="0"/>
              <a:t>5. Почва степей? Лесостепи?</a:t>
            </a:r>
          </a:p>
          <a:p>
            <a:r>
              <a:rPr lang="ru-RU" dirty="0" smtClean="0"/>
              <a:t>6.  Как используется степь?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№32</a:t>
            </a:r>
          </a:p>
          <a:p>
            <a:r>
              <a:rPr lang="ru-RU" dirty="0" smtClean="0"/>
              <a:t>Письменно ответить на вопросы № 1-3 после параграфа.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/>
              <a:t>    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r>
              <a:rPr lang="ru-RU" dirty="0" err="1" smtClean="0"/>
              <a:t>работы:изучить</a:t>
            </a:r>
            <a:r>
              <a:rPr lang="ru-RU" dirty="0" smtClean="0"/>
              <a:t> природную зону лесостепи и степи.</a:t>
            </a:r>
          </a:p>
          <a:p>
            <a:r>
              <a:rPr lang="ru-RU" dirty="0" smtClean="0"/>
              <a:t>Задачи: показать географическое положение лесостепной и степной природных зон, их природные особенности, растительный и животный мир, влияние деятельности человека на природу степи и лесостепи.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Географическое положение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857364"/>
            <a:ext cx="4752528" cy="5000636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В </a:t>
            </a:r>
            <a:r>
              <a:rPr lang="ru-RU" sz="2000" dirty="0" smtClean="0"/>
              <a:t>Евразии лесостепи протягиваются сплошной полосой с запада на восток от восточных предгорий Карпат до Алтая. </a:t>
            </a:r>
          </a:p>
          <a:p>
            <a:pPr>
              <a:buNone/>
            </a:pPr>
            <a:r>
              <a:rPr lang="ru-RU" sz="2000" dirty="0" smtClean="0"/>
              <a:t>В России граница с лесной зоной проходит через такие города как Курск, Казань. Западнее и восточнее этой полосы непрерывное простирание лесостепи нарушено влиянием гор.</a:t>
            </a:r>
          </a:p>
          <a:p>
            <a:pPr>
              <a:buNone/>
            </a:pPr>
            <a:r>
              <a:rPr lang="ru-RU" sz="2000" dirty="0" smtClean="0"/>
              <a:t>Отдельные участки лесостепей располагаются </a:t>
            </a:r>
            <a:r>
              <a:rPr lang="en-US" sz="2000" dirty="0" smtClean="0"/>
              <a:t> </a:t>
            </a:r>
            <a:r>
              <a:rPr lang="ru-RU" sz="2000" dirty="0" smtClean="0"/>
              <a:t>в ряде межгорных котловин Южной Сибири и на Дальнем Востоке.</a:t>
            </a:r>
          </a:p>
        </p:txBody>
      </p:sp>
      <p:pic>
        <p:nvPicPr>
          <p:cNvPr id="1026" name="Picture 2" descr="Картинка 26 из 1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420888"/>
            <a:ext cx="4218042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Климат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4392488" cy="5257800"/>
          </a:xfrm>
        </p:spPr>
        <p:txBody>
          <a:bodyPr/>
          <a:lstStyle/>
          <a:p>
            <a:r>
              <a:rPr lang="ru-RU" sz="1800" dirty="0" smtClean="0"/>
              <a:t>Климат  лесостепи, как правило, умеренно-континентальный. Годовое количество осадков 600 мм в год. Иногда испаряемость практически равна осадкам. Зима в лесостепи умеренно мягкая</a:t>
            </a:r>
          </a:p>
          <a:p>
            <a:r>
              <a:rPr lang="ru-RU" sz="1800" dirty="0" smtClean="0"/>
              <a:t>Лето в лесостепи часто бывает жаркое и засушливое, особенно на юге лесостепи, однако в среднем оно всё же оно менее жаркое, чем в степной зоне. Иногда же оно может быть холодным и дождливым, но это редко.</a:t>
            </a:r>
            <a:endParaRPr lang="ru-RU" sz="1800" dirty="0"/>
          </a:p>
        </p:txBody>
      </p:sp>
      <p:pic>
        <p:nvPicPr>
          <p:cNvPr id="15362" name="Picture 2" descr="Картинка 80 из 1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00808"/>
            <a:ext cx="3183838" cy="2464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Картинка 62 из 19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4452" y="4365104"/>
            <a:ext cx="33595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Степь</a:t>
            </a:r>
            <a:endParaRPr lang="ru-RU" dirty="0"/>
          </a:p>
        </p:txBody>
      </p:sp>
      <p:pic>
        <p:nvPicPr>
          <p:cNvPr id="5122" name="Picture 2" descr="C:\Users\Shef\Desktop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131197"/>
            <a:ext cx="4191000" cy="3662405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715016"/>
          </a:xfrm>
        </p:spPr>
        <p:txBody>
          <a:bodyPr/>
          <a:lstStyle/>
          <a:p>
            <a:r>
              <a:rPr lang="ru-RU" dirty="0" smtClean="0"/>
              <a:t>По сравнению с лесостепью количество засушливых лет здесь возрастает.</a:t>
            </a:r>
          </a:p>
          <a:p>
            <a:r>
              <a:rPr lang="ru-RU" dirty="0" smtClean="0"/>
              <a:t>Практически ежегодно бывают </a:t>
            </a:r>
            <a:r>
              <a:rPr lang="ru-RU" b="1" dirty="0" smtClean="0"/>
              <a:t>суховеи</a:t>
            </a:r>
            <a:r>
              <a:rPr lang="ru-RU" dirty="0" smtClean="0"/>
              <a:t>, весной нередко перерастают в чёрные бури на юге Западной Сибири.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Рельеф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рельефе преобладают эрозионные формы: речные </a:t>
            </a:r>
            <a:r>
              <a:rPr lang="ru-RU" dirty="0" err="1" smtClean="0"/>
              <a:t>долины,балки</a:t>
            </a:r>
            <a:r>
              <a:rPr lang="ru-RU" dirty="0" smtClean="0"/>
              <a:t> и овраги</a:t>
            </a:r>
            <a:endParaRPr lang="ru-RU" dirty="0"/>
          </a:p>
        </p:txBody>
      </p:sp>
      <p:pic>
        <p:nvPicPr>
          <p:cNvPr id="6147" name="Picture 3" descr="C:\Users\Shef\Desktop\1325616105_0_6f152_23d37b8b_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214818"/>
            <a:ext cx="4286280" cy="2643182"/>
          </a:xfrm>
          <a:prstGeom prst="rect">
            <a:avLst/>
          </a:prstGeom>
          <a:noFill/>
        </p:spPr>
      </p:pic>
      <p:pic>
        <p:nvPicPr>
          <p:cNvPr id="6148" name="Picture 4" descr="C:\Users\Shef\Desktop\krasota-stepi-6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4214818"/>
            <a:ext cx="4714908" cy="2643182"/>
          </a:xfrm>
          <a:prstGeom prst="rect">
            <a:avLst/>
          </a:prstGeom>
          <a:noFill/>
        </p:spPr>
      </p:pic>
      <p:pic>
        <p:nvPicPr>
          <p:cNvPr id="6149" name="Picture 5" descr="C:\Users\Shef\Desktop\t1_0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85860"/>
            <a:ext cx="4643438" cy="2886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Работаем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Колки</a:t>
            </a:r>
          </a:p>
          <a:p>
            <a:r>
              <a:rPr lang="ru-RU" dirty="0" smtClean="0"/>
              <a:t>Урёмы</a:t>
            </a:r>
          </a:p>
          <a:p>
            <a:r>
              <a:rPr lang="ru-RU" dirty="0" err="1" smtClean="0"/>
              <a:t>Байрачные</a:t>
            </a:r>
            <a:r>
              <a:rPr lang="ru-RU" dirty="0" smtClean="0"/>
              <a:t> леса</a:t>
            </a:r>
          </a:p>
          <a:p>
            <a:endParaRPr lang="ru-RU" dirty="0"/>
          </a:p>
        </p:txBody>
      </p:sp>
      <p:pic>
        <p:nvPicPr>
          <p:cNvPr id="3074" name="Picture 2" descr="C:\Users\Светлана\Desktop\65ec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572000" cy="2565844"/>
          </a:xfrm>
          <a:prstGeom prst="rect">
            <a:avLst/>
          </a:prstGeom>
          <a:noFill/>
        </p:spPr>
      </p:pic>
      <p:pic>
        <p:nvPicPr>
          <p:cNvPr id="3075" name="Picture 3" descr="C:\Users\Светлана\Desktop\moiseevo-278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429000"/>
            <a:ext cx="4572000" cy="3429000"/>
          </a:xfrm>
          <a:prstGeom prst="rect">
            <a:avLst/>
          </a:prstGeom>
          <a:noFill/>
        </p:spPr>
      </p:pic>
      <p:pic>
        <p:nvPicPr>
          <p:cNvPr id="3078" name="Picture 6" descr="https://upload.wikimedia.org/wikipedia/commons/thumb/2/2e/%D0%91%D0%B0%D0%B9%D1%80%D0%B0%D0%BA_3.jpg/300px-%D0%91%D0%B0%D0%B9%D1%80%D0%B0%D0%BA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05064"/>
            <a:ext cx="4572000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Почва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/>
          <a:lstStyle/>
          <a:p>
            <a:r>
              <a:rPr lang="ru-RU" sz="2800" dirty="0" smtClean="0"/>
              <a:t>Почвы под </a:t>
            </a:r>
            <a:r>
              <a:rPr lang="ru-RU" sz="2800" dirty="0" err="1" smtClean="0"/>
              <a:t>лесостепями</a:t>
            </a:r>
            <a:r>
              <a:rPr lang="ru-RU" sz="2800" dirty="0" smtClean="0"/>
              <a:t> — серые лесные (под лесными массивами) и черноземы (под степными районами) .</a:t>
            </a:r>
          </a:p>
          <a:p>
            <a:r>
              <a:rPr lang="ru-RU" sz="2800" dirty="0" smtClean="0"/>
              <a:t>Почва степи – чернозём.</a:t>
            </a:r>
            <a:endParaRPr lang="ru-RU" sz="2800" dirty="0"/>
          </a:p>
        </p:txBody>
      </p:sp>
      <p:pic>
        <p:nvPicPr>
          <p:cNvPr id="18434" name="Picture 2" descr="Картинка 117 из 19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420888"/>
            <a:ext cx="4896544" cy="3525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714876" cy="1143000"/>
          </a:xfrm>
        </p:spPr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Растительность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4214810" cy="4739418"/>
          </a:xfrm>
        </p:spPr>
        <p:txBody>
          <a:bodyPr/>
          <a:lstStyle/>
          <a:p>
            <a:r>
              <a:rPr lang="ru-RU" sz="1800" dirty="0" smtClean="0"/>
              <a:t>Характерно сложное чередование на водоразделах живописных массивов лиственных лесов с участками разнотравных степей. </a:t>
            </a:r>
          </a:p>
          <a:p>
            <a:r>
              <a:rPr lang="ru-RU" sz="1800" dirty="0" smtClean="0"/>
              <a:t>Встречаются также  </a:t>
            </a:r>
            <a:r>
              <a:rPr lang="ru-RU" sz="1800" b="1" dirty="0" err="1" smtClean="0"/>
              <a:t>байрачные</a:t>
            </a:r>
            <a:r>
              <a:rPr lang="ru-RU" sz="1800" b="1" dirty="0" smtClean="0"/>
              <a:t> леса</a:t>
            </a:r>
            <a:r>
              <a:rPr lang="ru-RU" sz="1800" dirty="0" smtClean="0"/>
              <a:t> (по дну и склонам оврагов)</a:t>
            </a:r>
          </a:p>
          <a:p>
            <a:r>
              <a:rPr lang="ru-RU" sz="1800" dirty="0" smtClean="0"/>
              <a:t>В Сибири распространены островные мелколиственные березово-осиновые колки</a:t>
            </a:r>
          </a:p>
          <a:p>
            <a:pPr>
              <a:buNone/>
            </a:pPr>
            <a:r>
              <a:rPr lang="ru-RU" sz="1800" dirty="0" smtClean="0"/>
              <a:t>     (</a:t>
            </a:r>
            <a:r>
              <a:rPr lang="ru-RU" sz="1800" b="1" dirty="0" smtClean="0"/>
              <a:t>колки</a:t>
            </a:r>
            <a:r>
              <a:rPr lang="ru-RU" sz="1800" dirty="0" smtClean="0"/>
              <a:t> - небольшой лес в поле или среди пашни)</a:t>
            </a:r>
          </a:p>
          <a:p>
            <a:pPr>
              <a:buNone/>
            </a:pPr>
            <a:r>
              <a:rPr lang="ru-RU" sz="1800" dirty="0" smtClean="0"/>
              <a:t>В долинах рек встречаются и </a:t>
            </a:r>
            <a:r>
              <a:rPr lang="ru-RU" sz="1800" b="1" dirty="0" smtClean="0"/>
              <a:t>урёмы </a:t>
            </a:r>
            <a:r>
              <a:rPr lang="ru-RU" sz="1800" dirty="0" smtClean="0"/>
              <a:t>– пойменные леса, состоящие из лиственных пород: тополя, ивы, ольхи, вяза и черёмухи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pic>
        <p:nvPicPr>
          <p:cNvPr id="4098" name="Picture 2" descr="C:\Users\Shef\Desktop\800px-Байрак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500562" cy="3357562"/>
          </a:xfrm>
          <a:prstGeom prst="rect">
            <a:avLst/>
          </a:prstGeom>
          <a:noFill/>
        </p:spPr>
      </p:pic>
      <p:pic>
        <p:nvPicPr>
          <p:cNvPr id="4099" name="Picture 3" descr="C:\Users\Shef\Desktop\1292748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68" y="3571852"/>
            <a:ext cx="4572032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202</TotalTime>
  <Words>311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Лесостепи и степи </vt:lpstr>
      <vt:lpstr>Слайд 2</vt:lpstr>
      <vt:lpstr>Географическое положение</vt:lpstr>
      <vt:lpstr>Климат</vt:lpstr>
      <vt:lpstr>Степь</vt:lpstr>
      <vt:lpstr>Рельеф</vt:lpstr>
      <vt:lpstr>Работаем с учебником</vt:lpstr>
      <vt:lpstr>Почва</vt:lpstr>
      <vt:lpstr>Растительность</vt:lpstr>
      <vt:lpstr>Растительность</vt:lpstr>
      <vt:lpstr>растительность</vt:lpstr>
      <vt:lpstr>Животный мир</vt:lpstr>
      <vt:lpstr>Деятельность человека</vt:lpstr>
      <vt:lpstr>Проблемы и пути их решения</vt:lpstr>
      <vt:lpstr>Слайд 15</vt:lpstr>
      <vt:lpstr>Вопросы</vt:lpstr>
      <vt:lpstr>Домашнее задание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Лесостепи и степи </dc:title>
  <dc:creator>USER</dc:creator>
  <cp:lastModifiedBy>Светлана</cp:lastModifiedBy>
  <cp:revision>21</cp:revision>
  <dcterms:created xsi:type="dcterms:W3CDTF">2012-03-12T13:49:37Z</dcterms:created>
  <dcterms:modified xsi:type="dcterms:W3CDTF">2023-07-07T11:49:03Z</dcterms:modified>
</cp:coreProperties>
</file>