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13" r:id="rId5"/>
  </p:sldMasterIdLst>
  <p:notesMasterIdLst>
    <p:notesMasterId r:id="rId48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94" r:id="rId26"/>
    <p:sldId id="276" r:id="rId27"/>
    <p:sldId id="295" r:id="rId28"/>
    <p:sldId id="277" r:id="rId29"/>
    <p:sldId id="296" r:id="rId30"/>
    <p:sldId id="278" r:id="rId31"/>
    <p:sldId id="279" r:id="rId32"/>
    <p:sldId id="280" r:id="rId33"/>
    <p:sldId id="281" r:id="rId34"/>
    <p:sldId id="297" r:id="rId35"/>
    <p:sldId id="283" r:id="rId36"/>
    <p:sldId id="284" r:id="rId37"/>
    <p:sldId id="298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Для правки формата примечаний щелкните мышью</a:t>
            </a:r>
            <a:endParaRPr/>
          </a:p>
        </p:txBody>
      </p:sp>
      <p:sp>
        <p:nvSpPr>
          <p:cNvPr id="21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&lt;заголовок&gt;</a:t>
            </a:r>
            <a:endParaRPr/>
          </a:p>
        </p:txBody>
      </p:sp>
      <p:sp>
        <p:nvSpPr>
          <p:cNvPr id="220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pPr algn="r"/>
            <a:r>
              <a:rPr lang="ru-RU"/>
              <a:t>&lt;дата/время&gt;</a:t>
            </a:r>
            <a:endParaRPr/>
          </a:p>
        </p:txBody>
      </p:sp>
      <p:sp>
        <p:nvSpPr>
          <p:cNvPr id="221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r>
              <a:rPr lang="ru-RU"/>
              <a:t>&lt;нижний колонтитул&gt;</a:t>
            </a:r>
            <a:endParaRPr/>
          </a:p>
        </p:txBody>
      </p:sp>
      <p:sp>
        <p:nvSpPr>
          <p:cNvPr id="222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pPr algn="r"/>
            <a:fld id="{C34C5E6D-C1F1-4944-9D1C-2AACE9655B4A}" type="slidenum">
              <a:rPr lang="ru-RU"/>
              <a:pPr algn="r"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50058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7E6E9D62-7AFC-420E-9D12-31F27056EDFB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8</a:t>
            </a:fld>
            <a:endParaRPr/>
          </a:p>
        </p:txBody>
      </p:sp>
      <p:sp>
        <p:nvSpPr>
          <p:cNvPr id="32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240" cy="4112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C2B21503-0573-48C7-8033-E0855E0F5C79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15</a:t>
            </a:fld>
            <a:endParaRPr/>
          </a:p>
        </p:txBody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240" cy="4112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34" name="Рисунок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70" name="Рисунок 6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106" name="Рисунок 10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Рисунок 10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143" name="Рисунок 14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4" name="Рисунок 1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216" name="Рисунок 2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17" name="Рисунок 2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0200" y="-9000"/>
            <a:ext cx="9214200" cy="6856200"/>
          </a:xfrm>
          <a:prstGeom prst="rect">
            <a:avLst/>
          </a:prstGeom>
          <a:ln>
            <a:noFill/>
          </a:ln>
        </p:spPr>
      </p:pic>
      <p:sp>
        <p:nvSpPr>
          <p:cNvPr id="224" name="CustomShape 1"/>
          <p:cNvSpPr/>
          <p:nvPr/>
        </p:nvSpPr>
        <p:spPr>
          <a:xfrm>
            <a:off x="1656000" y="135720"/>
            <a:ext cx="7284600" cy="2526480"/>
          </a:xfrm>
          <a:prstGeom prst="rect">
            <a:avLst/>
          </a:prstGeom>
          <a:noFill/>
          <a:ln>
            <a:noFill/>
          </a:ln>
        </p:spPr>
      </p:sp>
      <p:sp>
        <p:nvSpPr>
          <p:cNvPr id="225" name="CustomShape 2"/>
          <p:cNvSpPr/>
          <p:nvPr/>
        </p:nvSpPr>
        <p:spPr>
          <a:xfrm>
            <a:off x="-70200" y="2449800"/>
            <a:ext cx="9214200" cy="4246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Презентация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</a:rPr>
              <a:t>Подготовлена учителем географии </a:t>
            </a:r>
          </a:p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</a:rPr>
              <a:t>МОУ </a:t>
            </a:r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«СОШ №72» г.Саратов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</a:rPr>
              <a:t>Шевченко Светланой Михайловной</a:t>
            </a:r>
            <a:endParaRPr dirty="0"/>
          </a:p>
          <a:p>
            <a:pPr algn="ctr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ustomShape 1"/>
          <p:cNvSpPr/>
          <p:nvPr/>
        </p:nvSpPr>
        <p:spPr>
          <a:xfrm>
            <a:off x="457200" y="0"/>
            <a:ext cx="8227440" cy="142668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4000" b="1">
                <a:latin typeface="Times New Roman"/>
              </a:rPr>
              <a:t>Цвета нефти и ее запахи</a:t>
            </a:r>
            <a:endParaRPr/>
          </a:p>
        </p:txBody>
      </p:sp>
      <p:pic>
        <p:nvPicPr>
          <p:cNvPr id="252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000" y="1714320"/>
            <a:ext cx="6284520" cy="4641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457200" y="273240"/>
            <a:ext cx="8227440" cy="1143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/>
              <a:t>    </a:t>
            </a:r>
            <a:r>
              <a:rPr lang="ru-RU" sz="4000" b="1">
                <a:latin typeface="Times New Roman"/>
              </a:rPr>
              <a:t>Нефть — уникальное топливо</a:t>
            </a:r>
            <a:endParaRPr/>
          </a:p>
        </p:txBody>
      </p:sp>
      <p:sp>
        <p:nvSpPr>
          <p:cNvPr id="254" name="CustomShape 2"/>
          <p:cNvSpPr/>
          <p:nvPr/>
        </p:nvSpPr>
        <p:spPr>
          <a:xfrm>
            <a:off x="457200" y="1604520"/>
            <a:ext cx="8227440" cy="48736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000">
                <a:latin typeface="Times New Roman"/>
              </a:rPr>
              <a:t>                       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4000">
                <a:latin typeface="Times New Roman"/>
              </a:rPr>
              <a:t>10 т нефти = 31 т дров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4000">
                <a:latin typeface="Times New Roman"/>
              </a:rPr>
              <a:t>100 г нефти = ведерный самовар</a:t>
            </a:r>
            <a:endParaRPr/>
          </a:p>
        </p:txBody>
      </p:sp>
      <p:pic>
        <p:nvPicPr>
          <p:cNvPr id="255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0000" y="1269000"/>
            <a:ext cx="2230200" cy="2617200"/>
          </a:xfrm>
          <a:prstGeom prst="rect">
            <a:avLst/>
          </a:prstGeom>
          <a:ln w="9360">
            <a:noFill/>
          </a:ln>
        </p:spPr>
      </p:pic>
      <p:pic>
        <p:nvPicPr>
          <p:cNvPr id="256" name="Рисунок 25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8000" y="1210320"/>
            <a:ext cx="4030920" cy="2748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ustomShape 1"/>
          <p:cNvSpPr/>
          <p:nvPr/>
        </p:nvSpPr>
        <p:spPr>
          <a:xfrm>
            <a:off x="457200" y="273240"/>
            <a:ext cx="8227440" cy="114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b="1">
                <a:latin typeface="Times New Roman"/>
              </a:rPr>
              <a:t>Продукты переработки нефти</a:t>
            </a:r>
            <a:endParaRPr/>
          </a:p>
        </p:txBody>
      </p:sp>
      <p:sp>
        <p:nvSpPr>
          <p:cNvPr id="258" name="CustomShape 2"/>
          <p:cNvSpPr/>
          <p:nvPr/>
        </p:nvSpPr>
        <p:spPr>
          <a:xfrm>
            <a:off x="457200" y="1604520"/>
            <a:ext cx="8227800" cy="3975840"/>
          </a:xfrm>
          <a:prstGeom prst="rect">
            <a:avLst/>
          </a:prstGeom>
          <a:noFill/>
          <a:ln>
            <a:noFill/>
          </a:ln>
        </p:spPr>
      </p:sp>
      <p:pic>
        <p:nvPicPr>
          <p:cNvPr id="259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0" y="1296000"/>
            <a:ext cx="2783880" cy="2446560"/>
          </a:xfrm>
          <a:prstGeom prst="rect">
            <a:avLst/>
          </a:prstGeom>
          <a:ln>
            <a:noFill/>
          </a:ln>
        </p:spPr>
      </p:pic>
      <p:pic>
        <p:nvPicPr>
          <p:cNvPr id="260" name="Picture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01200" y="1512360"/>
            <a:ext cx="2997360" cy="2374200"/>
          </a:xfrm>
          <a:prstGeom prst="rect">
            <a:avLst/>
          </a:prstGeom>
          <a:ln>
            <a:noFill/>
          </a:ln>
        </p:spPr>
      </p:pic>
      <p:pic>
        <p:nvPicPr>
          <p:cNvPr id="261" name="Picture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64000" y="1512000"/>
            <a:ext cx="3263760" cy="2374560"/>
          </a:xfrm>
          <a:prstGeom prst="rect">
            <a:avLst/>
          </a:prstGeom>
          <a:ln>
            <a:noFill/>
          </a:ln>
        </p:spPr>
      </p:pic>
      <p:pic>
        <p:nvPicPr>
          <p:cNvPr id="262" name="Picture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000" y="3960000"/>
            <a:ext cx="2939040" cy="2734560"/>
          </a:xfrm>
          <a:prstGeom prst="rect">
            <a:avLst/>
          </a:prstGeom>
          <a:ln>
            <a:noFill/>
          </a:ln>
        </p:spPr>
      </p:pic>
      <p:pic>
        <p:nvPicPr>
          <p:cNvPr id="263" name="Picture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68000" y="3960000"/>
            <a:ext cx="3166560" cy="2734560"/>
          </a:xfrm>
          <a:prstGeom prst="rect">
            <a:avLst/>
          </a:prstGeom>
          <a:ln>
            <a:noFill/>
          </a:ln>
        </p:spPr>
      </p:pic>
      <p:pic>
        <p:nvPicPr>
          <p:cNvPr id="264" name="Picture 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624000" y="3960000"/>
            <a:ext cx="2289600" cy="2659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1840" cy="685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457200" y="0"/>
            <a:ext cx="8227440" cy="149796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4800" b="1">
                <a:solidFill>
                  <a:srgbClr val="3399FF"/>
                </a:solidFill>
                <a:latin typeface="Times New Roman"/>
              </a:rPr>
              <a:t>Природный   газ</a:t>
            </a:r>
            <a:endParaRPr/>
          </a:p>
        </p:txBody>
      </p:sp>
      <p:pic>
        <p:nvPicPr>
          <p:cNvPr id="267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04000" y="1714320"/>
            <a:ext cx="4551840" cy="43873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539640" y="333360"/>
            <a:ext cx="8062200" cy="38142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endParaRPr/>
          </a:p>
          <a:p>
            <a:pPr>
              <a:lnSpc>
                <a:spcPct val="150000"/>
              </a:lnSpc>
            </a:pPr>
            <a:r>
              <a:rPr lang="ru-RU" sz="4000" b="1" i="1">
                <a:solidFill>
                  <a:srgbClr val="000000"/>
                </a:solidFill>
                <a:latin typeface="Times New Roman"/>
              </a:rPr>
              <a:t>         </a:t>
            </a:r>
            <a:r>
              <a:rPr lang="ru-RU" sz="4000" b="1" i="1">
                <a:solidFill>
                  <a:srgbClr val="3399FF"/>
                </a:solidFill>
                <a:latin typeface="Times New Roman"/>
              </a:rPr>
              <a:t>Состав природного газа, в %:</a:t>
            </a:r>
            <a:endParaRPr/>
          </a:p>
        </p:txBody>
      </p:sp>
      <p:graphicFrame>
        <p:nvGraphicFramePr>
          <p:cNvPr id="269" name="Table 2"/>
          <p:cNvGraphicFramePr/>
          <p:nvPr/>
        </p:nvGraphicFramePr>
        <p:xfrm>
          <a:off x="431640" y="2087640"/>
          <a:ext cx="8350920" cy="3526920"/>
        </p:xfrm>
        <a:graphic>
          <a:graphicData uri="http://schemas.openxmlformats.org/drawingml/2006/table">
            <a:tbl>
              <a:tblPr/>
              <a:tblGrid>
                <a:gridCol w="1816200"/>
                <a:gridCol w="1495440"/>
                <a:gridCol w="1298160"/>
                <a:gridCol w="1366560"/>
                <a:gridCol w="1223640"/>
                <a:gridCol w="1150920"/>
              </a:tblGrid>
              <a:tr h="12708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6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Метан</a:t>
                      </a:r>
                      <a:endParaRPr/>
                    </a:p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СН4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Этан</a:t>
                      </a:r>
                      <a:endParaRPr/>
                    </a:p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С2Н6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6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Пропан</a:t>
                      </a:r>
                      <a:endParaRPr/>
                    </a:p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С3Н8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Бутан</a:t>
                      </a:r>
                      <a:endParaRPr/>
                    </a:p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6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С4Н</a:t>
                      </a: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10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6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Раз</a:t>
                      </a:r>
                      <a:endParaRPr/>
                    </a:p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6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ные</a:t>
                      </a:r>
                      <a:endParaRPr/>
                    </a:p>
                  </a:txBody>
                  <a:tcPr/>
                </a:tc>
              </a:tr>
              <a:tr h="2256120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</a:pPr>
                      <a:r>
                        <a:rPr lang="ru-RU" sz="28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Природ</a:t>
                      </a:r>
                      <a:endParaRPr/>
                    </a:p>
                    <a:p>
                      <a:pPr>
                        <a:lnSpc>
                          <a:spcPct val="95000"/>
                        </a:lnSpc>
                      </a:pPr>
                      <a:r>
                        <a:rPr lang="ru-RU" sz="28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ный газ- смесь углеводо</a:t>
                      </a:r>
                      <a:endParaRPr/>
                    </a:p>
                    <a:p>
                      <a:pPr>
                        <a:lnSpc>
                          <a:spcPct val="95000"/>
                        </a:lnSpc>
                      </a:pPr>
                      <a:r>
                        <a:rPr lang="ru-RU" sz="2800" b="1" i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родов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98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0,4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0,15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0,03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Microsoft YaHei"/>
                        </a:rPr>
                        <a:t>1,12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457200" y="704160"/>
            <a:ext cx="8227440" cy="11408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Природный   газ</a:t>
            </a:r>
            <a:endParaRPr/>
          </a:p>
        </p:txBody>
      </p:sp>
      <p:sp>
        <p:nvSpPr>
          <p:cNvPr id="271" name="CustomShape 2"/>
          <p:cNvSpPr/>
          <p:nvPr/>
        </p:nvSpPr>
        <p:spPr>
          <a:xfrm>
            <a:off x="457200" y="1935360"/>
            <a:ext cx="8227440" cy="4386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Без цвета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Без запаха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Без вкуса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Легче воздуха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Мало растворим в воде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Горюч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Экологически чистое 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топливо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2" name="Рисунок 27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24000" y="1944000"/>
            <a:ext cx="4030560" cy="4750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1"/>
          <p:cNvSpPr/>
          <p:nvPr/>
        </p:nvSpPr>
        <p:spPr>
          <a:xfrm>
            <a:off x="216000" y="82080"/>
            <a:ext cx="4390200" cy="121212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r>
              <a:rPr lang="ru-RU" sz="2800" b="1">
                <a:solidFill>
                  <a:srgbClr val="3399FF"/>
                </a:solidFill>
                <a:latin typeface="Times New Roman"/>
              </a:rPr>
              <a:t>Применение </a:t>
            </a:r>
            <a:endParaRPr/>
          </a:p>
          <a:p>
            <a:pPr>
              <a:lnSpc>
                <a:spcPct val="100000"/>
              </a:lnSpc>
            </a:pPr>
            <a:r>
              <a:rPr lang="ru-RU" sz="2800" b="1">
                <a:solidFill>
                  <a:srgbClr val="3399FF"/>
                </a:solidFill>
                <a:latin typeface="Times New Roman"/>
              </a:rPr>
              <a:t>                    природного   газа</a:t>
            </a:r>
            <a:endParaRPr/>
          </a:p>
        </p:txBody>
      </p:sp>
      <p:pic>
        <p:nvPicPr>
          <p:cNvPr id="27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68000" y="3960000"/>
            <a:ext cx="3958200" cy="2662200"/>
          </a:xfrm>
          <a:prstGeom prst="rect">
            <a:avLst/>
          </a:prstGeom>
          <a:ln>
            <a:noFill/>
          </a:ln>
        </p:spPr>
      </p:pic>
      <p:pic>
        <p:nvPicPr>
          <p:cNvPr id="275" name="Picture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68000" y="0"/>
            <a:ext cx="4173840" cy="2569680"/>
          </a:xfrm>
          <a:prstGeom prst="rect">
            <a:avLst/>
          </a:prstGeom>
          <a:ln>
            <a:noFill/>
          </a:ln>
        </p:spPr>
      </p:pic>
      <p:pic>
        <p:nvPicPr>
          <p:cNvPr id="276" name="Picture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68880" y="1728000"/>
            <a:ext cx="3109320" cy="2158200"/>
          </a:xfrm>
          <a:prstGeom prst="rect">
            <a:avLst/>
          </a:prstGeom>
          <a:ln>
            <a:noFill/>
          </a:ln>
        </p:spPr>
      </p:pic>
      <p:pic>
        <p:nvPicPr>
          <p:cNvPr id="277" name="Picture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8000" y="3960000"/>
            <a:ext cx="3760200" cy="2734200"/>
          </a:xfrm>
          <a:prstGeom prst="rect">
            <a:avLst/>
          </a:prstGeom>
          <a:ln>
            <a:noFill/>
          </a:ln>
        </p:spPr>
      </p:pic>
      <p:pic>
        <p:nvPicPr>
          <p:cNvPr id="278" name="Picture 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6000" y="1368000"/>
            <a:ext cx="3210840" cy="2511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stomShape 1"/>
          <p:cNvSpPr/>
          <p:nvPr/>
        </p:nvSpPr>
        <p:spPr>
          <a:xfrm>
            <a:off x="457200" y="0"/>
            <a:ext cx="8227440" cy="128376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5000" b="1">
                <a:solidFill>
                  <a:srgbClr val="000000"/>
                </a:solidFill>
                <a:latin typeface="Calibri"/>
              </a:rPr>
              <a:t>      Строение земной коры</a:t>
            </a:r>
            <a:endParaRPr/>
          </a:p>
        </p:txBody>
      </p:sp>
      <p:pic>
        <p:nvPicPr>
          <p:cNvPr id="280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840" y="1285920"/>
            <a:ext cx="6141600" cy="5355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             Где залегает нефть?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5920" y="1556792"/>
            <a:ext cx="6570000" cy="4227688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1840" cy="6856200"/>
          </a:xfrm>
          <a:prstGeom prst="rect">
            <a:avLst/>
          </a:prstGeom>
          <a:ln>
            <a:noFill/>
          </a:ln>
        </p:spPr>
      </p:pic>
      <p:sp>
        <p:nvSpPr>
          <p:cNvPr id="227" name="CustomShape 1"/>
          <p:cNvSpPr/>
          <p:nvPr/>
        </p:nvSpPr>
        <p:spPr>
          <a:xfrm>
            <a:off x="107504" y="2492896"/>
            <a:ext cx="8208912" cy="208823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4000" b="1" dirty="0">
                <a:solidFill>
                  <a:srgbClr val="FF0000"/>
                </a:solidFill>
                <a:latin typeface="Times New Roman"/>
              </a:rPr>
              <a:t>«…Топить  можно и </a:t>
            </a:r>
            <a:endParaRPr dirty="0"/>
          </a:p>
          <a:p>
            <a:r>
              <a:rPr lang="ru-RU" sz="4000" b="1" dirty="0">
                <a:solidFill>
                  <a:srgbClr val="FF0000"/>
                </a:solidFill>
                <a:latin typeface="Times New Roman"/>
              </a:rPr>
              <a:t>                         ассигнациями »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000" b="1" dirty="0">
                <a:solidFill>
                  <a:srgbClr val="FF0000"/>
                </a:solidFill>
                <a:latin typeface="Times New Roman"/>
              </a:rPr>
              <a:t>                                                                                     </a:t>
            </a:r>
            <a:r>
              <a:rPr lang="ru-RU" sz="4000" b="1" dirty="0" err="1">
                <a:solidFill>
                  <a:srgbClr val="FF0000"/>
                </a:solidFill>
                <a:latin typeface="Times New Roman"/>
              </a:rPr>
              <a:t>Д.И.Менделеев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Откуда берутся изгибы земной коры?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240" y="1700808"/>
            <a:ext cx="7498800" cy="3569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Как залегает нефть?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8280920" cy="4536504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="" xmlns:p14="http://schemas.microsoft.com/office/powerpoint/2010/main" val="3168739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Содержимое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8172432" cy="4869560"/>
          </a:xfrm>
          <a:prstGeom prst="rect">
            <a:avLst/>
          </a:prstGeom>
          <a:ln w="9360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/>
              <a:t>Как находят нефть?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Как и чем бурят скважины?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7664" y="1628800"/>
            <a:ext cx="5040559" cy="4104456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="" xmlns:p14="http://schemas.microsoft.com/office/powerpoint/2010/main" val="31376302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Как узнать где какой пласт лежит?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852936"/>
            <a:ext cx="8229240" cy="3744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1600" y="1556792"/>
            <a:ext cx="7776864" cy="50405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Как скважину готовят к работе?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7344816" cy="39604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="" xmlns:p14="http://schemas.microsoft.com/office/powerpoint/2010/main" val="22665092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/>
              <a:t>Способы добычи нефти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1699173"/>
            <a:ext cx="3569760" cy="4821672"/>
          </a:xfrm>
          <a:prstGeom prst="rect">
            <a:avLst/>
          </a:prstGeom>
          <a:ln>
            <a:noFill/>
          </a:ln>
        </p:spPr>
      </p:pic>
      <p:pic>
        <p:nvPicPr>
          <p:cNvPr id="7" name="Рисунок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6016" y="1699173"/>
            <a:ext cx="3783960" cy="4821672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624" y="1357200"/>
            <a:ext cx="7954216" cy="4450680"/>
          </a:xfrm>
          <a:prstGeom prst="rect">
            <a:avLst/>
          </a:prstGeom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Добыча газа</a:t>
            </a:r>
            <a:endParaRPr lang="ru-RU" sz="4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/>
          </p:nvPr>
        </p:nvSpPr>
        <p:spPr>
          <a:xfrm>
            <a:off x="457200" y="1268760"/>
            <a:ext cx="8229240" cy="55892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457200" y="0"/>
            <a:ext cx="8227440" cy="9266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Calibri"/>
              </a:rPr>
              <a:t>Запасы нефти и газа в России</a:t>
            </a:r>
            <a:endParaRPr/>
          </a:p>
        </p:txBody>
      </p:sp>
      <p:sp>
        <p:nvSpPr>
          <p:cNvPr id="292" name="CustomShape 2"/>
          <p:cNvSpPr/>
          <p:nvPr/>
        </p:nvSpPr>
        <p:spPr>
          <a:xfrm>
            <a:off x="457200" y="928800"/>
            <a:ext cx="8227440" cy="59270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 2012 года данная информация была засекречена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Запасы нефти в России на 1 января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составляли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миллиардов тонн 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Запасы газа – 48,8 триллионов кубических метров по категории природных запасов ABC1 (ресурсы, которые в той или иной степени хорошо разведаны). 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Россия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занимает   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место в мире по запасам  нефти  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  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место по её 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добыче.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ежегодной добыче в 500 миллионов тонн, хватит примерно на 40 лет. 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запасам и добыче природного газа Россия занимает 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место в мире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CustomShape 1"/>
          <p:cNvSpPr/>
          <p:nvPr/>
        </p:nvSpPr>
        <p:spPr>
          <a:xfrm>
            <a:off x="457200" y="285840"/>
            <a:ext cx="8227440" cy="86436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Саратовский газ</a:t>
            </a:r>
            <a:endParaRPr/>
          </a:p>
        </p:txBody>
      </p:sp>
      <p:pic>
        <p:nvPicPr>
          <p:cNvPr id="294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8000" y="1285920"/>
            <a:ext cx="7846200" cy="5030280"/>
          </a:xfrm>
          <a:prstGeom prst="rect">
            <a:avLst/>
          </a:prstGeom>
          <a:ln>
            <a:noFill/>
          </a:ln>
        </p:spPr>
      </p:pic>
      <p:pic>
        <p:nvPicPr>
          <p:cNvPr id="295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0000" y="3960000"/>
            <a:ext cx="3094200" cy="2356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457200" y="704160"/>
            <a:ext cx="8227440" cy="11408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5000">
                <a:solidFill>
                  <a:srgbClr val="04617B"/>
                </a:solidFill>
                <a:latin typeface="Calibri"/>
              </a:rPr>
              <a:t>  </a:t>
            </a:r>
            <a:r>
              <a:rPr lang="ru-RU" sz="5000">
                <a:solidFill>
                  <a:srgbClr val="3399FF"/>
                </a:solidFill>
                <a:latin typeface="Times New Roman"/>
              </a:rPr>
              <a:t>Тема урока:</a:t>
            </a:r>
            <a:endParaRPr/>
          </a:p>
        </p:txBody>
      </p:sp>
      <p:sp>
        <p:nvSpPr>
          <p:cNvPr id="229" name="CustomShape 2"/>
          <p:cNvSpPr/>
          <p:nvPr/>
        </p:nvSpPr>
        <p:spPr>
          <a:xfrm>
            <a:off x="457200" y="1935360"/>
            <a:ext cx="8227440" cy="4386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b="1" dirty="0" err="1">
                <a:solidFill>
                  <a:srgbClr val="000000"/>
                </a:solidFill>
                <a:latin typeface="Times New Roman"/>
              </a:rPr>
              <a:t>Топливно</a:t>
            </a:r>
            <a:r>
              <a:rPr lang="ru-RU" sz="4000" b="1" dirty="0">
                <a:solidFill>
                  <a:srgbClr val="000000"/>
                </a:solidFill>
                <a:latin typeface="Times New Roman"/>
              </a:rPr>
              <a:t>- энергетический        комплекс.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000" b="1" dirty="0">
                <a:solidFill>
                  <a:srgbClr val="000000"/>
                </a:solidFill>
                <a:latin typeface="Times New Roman"/>
              </a:rPr>
              <a:t>Нефтяная и </a:t>
            </a:r>
            <a:r>
              <a:rPr lang="ru-RU" sz="4000" b="1">
                <a:solidFill>
                  <a:srgbClr val="000000"/>
                </a:solidFill>
                <a:latin typeface="Times New Roman"/>
              </a:rPr>
              <a:t>газовая </a:t>
            </a:r>
            <a:r>
              <a:rPr lang="ru-RU" sz="4000" b="1" smtClean="0">
                <a:solidFill>
                  <a:srgbClr val="000000"/>
                </a:solidFill>
                <a:latin typeface="Times New Roman"/>
              </a:rPr>
              <a:t>промышленность </a:t>
            </a:r>
            <a:r>
              <a:rPr lang="ru-RU" sz="4000" b="1">
                <a:solidFill>
                  <a:srgbClr val="000000"/>
                </a:solidFill>
                <a:latin typeface="Times New Roman"/>
              </a:rPr>
              <a:t>России.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/>
          </p:nvPr>
        </p:nvSpPr>
        <p:spPr>
          <a:xfrm>
            <a:off x="107504" y="1604520"/>
            <a:ext cx="3528392" cy="3977280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Независимые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 Минэнерго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ообщили, что экспорт российской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ефти по нефтепроводу «Дружба»,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 попавшему под санкции, увели-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ился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7%, до 39 млн.т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целом, после введения санкций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европейскими странами, добыча газа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России упала на 11%.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3399FF"/>
                </a:solidFill>
                <a:latin typeface="Times New Roman"/>
              </a:rPr>
              <a:t>Нефтепровод «Дружба»</a:t>
            </a:r>
            <a:endParaRPr lang="ru-RU" sz="4000" dirty="0"/>
          </a:p>
        </p:txBody>
      </p:sp>
      <p:pic>
        <p:nvPicPr>
          <p:cNvPr id="8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23928" y="1340768"/>
            <a:ext cx="5220072" cy="482453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457200" y="214200"/>
            <a:ext cx="8227440" cy="16308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r>
              <a:rPr lang="ru-RU" sz="5000" b="1">
                <a:solidFill>
                  <a:srgbClr val="3399FF"/>
                </a:solidFill>
                <a:latin typeface="Times New Roman"/>
              </a:rPr>
              <a:t>Газопровод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Уренгой-Помары-Ужгород</a:t>
            </a:r>
            <a:endParaRPr/>
          </a:p>
        </p:txBody>
      </p:sp>
      <p:pic>
        <p:nvPicPr>
          <p:cNvPr id="299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0120" y="1785960"/>
            <a:ext cx="7427520" cy="4284000"/>
          </a:xfrm>
          <a:prstGeom prst="rect">
            <a:avLst/>
          </a:prstGeom>
          <a:ln>
            <a:noFill/>
          </a:ln>
        </p:spPr>
      </p:pic>
      <p:pic>
        <p:nvPicPr>
          <p:cNvPr id="300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572000"/>
            <a:ext cx="3355560" cy="2283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861840" y="-133200"/>
            <a:ext cx="10865880" cy="7122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11.stc.all.kpcdn.net/share/i/4/843265/inx960x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136904" cy="609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ustomShape 1"/>
          <p:cNvSpPr/>
          <p:nvPr/>
        </p:nvSpPr>
        <p:spPr>
          <a:xfrm>
            <a:off x="457200" y="0"/>
            <a:ext cx="8227440" cy="142668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Н П З</a:t>
            </a:r>
            <a:endParaRPr/>
          </a:p>
        </p:txBody>
      </p:sp>
      <p:sp>
        <p:nvSpPr>
          <p:cNvPr id="303" name="CustomShape 2"/>
          <p:cNvSpPr/>
          <p:nvPr/>
        </p:nvSpPr>
        <p:spPr>
          <a:xfrm>
            <a:off x="0" y="1920240"/>
            <a:ext cx="4212720" cy="4432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buBlip>
                <a:blip r:embed="rId2"/>
              </a:buBlip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В России насчитывается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    28      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нефтеперерабатывающих      заводов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(НПЗ)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общей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мощностью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300млн. тонн в год</a:t>
            </a:r>
            <a:endParaRPr/>
          </a:p>
        </p:txBody>
      </p:sp>
      <p:pic>
        <p:nvPicPr>
          <p:cNvPr id="304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8320" y="1714320"/>
            <a:ext cx="4279320" cy="4712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457200" y="0"/>
            <a:ext cx="8227440" cy="121212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Крупнейшие нефтяные и газовые компании России</a:t>
            </a:r>
            <a:endParaRPr/>
          </a:p>
        </p:txBody>
      </p:sp>
      <p:graphicFrame>
        <p:nvGraphicFramePr>
          <p:cNvPr id="306" name="Table 2"/>
          <p:cNvGraphicFramePr/>
          <p:nvPr/>
        </p:nvGraphicFramePr>
        <p:xfrm>
          <a:off x="457200" y="1214280"/>
          <a:ext cx="8227080" cy="5338728"/>
        </p:xfrm>
        <a:graphic>
          <a:graphicData uri="http://schemas.openxmlformats.org/drawingml/2006/table">
            <a:tbl>
              <a:tblPr/>
              <a:tblGrid>
                <a:gridCol w="1185840"/>
                <a:gridCol w="2928600"/>
                <a:gridCol w="2057400"/>
                <a:gridCol w="2055240"/>
              </a:tblGrid>
              <a:tr h="495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№ пп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Компания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Официальный сайт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Вид добываемого сырья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Itera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http://www.itera.ru/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Sibir Energy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http://www.sibirenergy.com/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3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Башнефть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http://www.bn-rb.ru/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4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Газпром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http://www.gazprom.ru/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газ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5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Газпром-нефть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http://www.gazprom-neft.ru/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6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Компания полярное сияние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http://plc-oil.ru/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265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7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Новатэк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http://www.novatek.ru/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газ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8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Лукойл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http://www.lukoil.ru/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9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НортГаз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http://www.northgas.ru/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газ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РИТЭК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http://www.ritek.ru/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Роснефть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http://www.rosneft.ru/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Славнефть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http://www.slavneft.ru/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13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Сургутнефтегаз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http://www.surgutneftegas.ru/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газ</a:t>
                      </a:r>
                      <a:endParaRPr/>
                    </a:p>
                  </a:txBody>
                  <a:tcPr/>
                </a:tc>
              </a:tr>
              <a:tr h="301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14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Татнефть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http://www.tatneft.ru/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  <a:tr h="61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15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ТНК-ВР  холдинг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u="sng">
                          <a:solidFill>
                            <a:srgbClr val="800080"/>
                          </a:solidFill>
                          <a:latin typeface="Times New Roman"/>
                          <a:ea typeface="Times New Roman"/>
                        </a:rPr>
                        <a:t>http://www.tnk-bp.ru/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нефть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457200" y="214200"/>
            <a:ext cx="8227440" cy="6480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5000" b="1">
                <a:solidFill>
                  <a:srgbClr val="04617B"/>
                </a:solidFill>
                <a:latin typeface="Times New Roman"/>
              </a:rPr>
              <a:t>   </a:t>
            </a:r>
            <a:r>
              <a:rPr lang="ru-RU" sz="5000" b="1">
                <a:solidFill>
                  <a:srgbClr val="3399FF"/>
                </a:solidFill>
                <a:latin typeface="Times New Roman"/>
              </a:rPr>
              <a:t>Экологические проблемы</a:t>
            </a:r>
            <a:endParaRPr/>
          </a:p>
        </p:txBody>
      </p:sp>
      <p:pic>
        <p:nvPicPr>
          <p:cNvPr id="308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3280" y="1000080"/>
            <a:ext cx="4141080" cy="2655000"/>
          </a:xfrm>
          <a:prstGeom prst="rect">
            <a:avLst/>
          </a:prstGeom>
          <a:ln w="9360">
            <a:noFill/>
          </a:ln>
        </p:spPr>
      </p:pic>
      <p:pic>
        <p:nvPicPr>
          <p:cNvPr id="309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3280" y="3714840"/>
            <a:ext cx="4174560" cy="2855160"/>
          </a:xfrm>
          <a:prstGeom prst="rect">
            <a:avLst/>
          </a:prstGeom>
          <a:ln w="9360">
            <a:noFill/>
          </a:ln>
        </p:spPr>
      </p:pic>
      <p:pic>
        <p:nvPicPr>
          <p:cNvPr id="310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840" y="1000080"/>
            <a:ext cx="4036320" cy="2645280"/>
          </a:xfrm>
          <a:prstGeom prst="rect">
            <a:avLst/>
          </a:prstGeom>
          <a:ln w="9360">
            <a:noFill/>
          </a:ln>
        </p:spPr>
      </p:pic>
      <p:pic>
        <p:nvPicPr>
          <p:cNvPr id="311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5840" y="3732120"/>
            <a:ext cx="3998520" cy="27666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CustomShape 1"/>
          <p:cNvSpPr/>
          <p:nvPr/>
        </p:nvSpPr>
        <p:spPr>
          <a:xfrm>
            <a:off x="457200" y="116632"/>
            <a:ext cx="8227440" cy="864096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3399FF"/>
                </a:solidFill>
                <a:latin typeface="Times New Roman"/>
              </a:rPr>
              <a:t>Перспективы  развития</a:t>
            </a:r>
            <a:endParaRPr dirty="0"/>
          </a:p>
        </p:txBody>
      </p:sp>
      <p:sp>
        <p:nvSpPr>
          <p:cNvPr id="313" name="CustomShape 2"/>
          <p:cNvSpPr/>
          <p:nvPr/>
        </p:nvSpPr>
        <p:spPr>
          <a:xfrm>
            <a:off x="457200" y="1052736"/>
            <a:ext cx="8227440" cy="549998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/>
              </a:rPr>
              <a:t>Доведение добычи газа в стране к 2020 году до 900-1000 млрд. куб.м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/>
              </a:rPr>
              <a:t>Освоение газовых месторождений полуострова Ямал и арктического шельфа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/>
              </a:rPr>
              <a:t>Создание нового поколения газопроводов;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/>
              </a:rPr>
              <a:t>Формирование нефтяной и газовой промышленности  Восточной Сибири и Дальнего Востока и ускорение этого процесса путем строительства газопроводов Ямал-Китай-Корея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</a:rPr>
              <a:t>; «Сила Сибири-2»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imes New Roman"/>
              </a:rPr>
              <a:t>Создание </a:t>
            </a:r>
            <a:r>
              <a:rPr lang="ru-RU" sz="2600" dirty="0" err="1">
                <a:solidFill>
                  <a:srgbClr val="000000"/>
                </a:solidFill>
                <a:latin typeface="Times New Roman"/>
              </a:rPr>
              <a:t>газохимической</a:t>
            </a:r>
            <a:r>
              <a:rPr lang="ru-RU" sz="2600" dirty="0">
                <a:solidFill>
                  <a:srgbClr val="000000"/>
                </a:solidFill>
                <a:latin typeface="Times New Roman"/>
              </a:rPr>
              <a:t> промышленности на Востоке страны. Для этого есть сырьевые ресурсы, сохраняющиеся пока мощности строительных организаций, инженеры, специалисты, рабочие - носители опыта и знаний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00" y="785880"/>
            <a:ext cx="8641800" cy="5784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457200" y="0"/>
            <a:ext cx="8227440" cy="9266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Выводы</a:t>
            </a:r>
            <a:endParaRPr/>
          </a:p>
        </p:txBody>
      </p:sp>
      <p:sp>
        <p:nvSpPr>
          <p:cNvPr id="316" name="CustomShape 2"/>
          <p:cNvSpPr/>
          <p:nvPr/>
        </p:nvSpPr>
        <p:spPr>
          <a:xfrm>
            <a:off x="457200" y="1143000"/>
            <a:ext cx="8227440" cy="5179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800" b="1">
                <a:solidFill>
                  <a:srgbClr val="000000"/>
                </a:solidFill>
                <a:latin typeface="Times New Roman"/>
              </a:rPr>
              <a:t>Наличие значительных запасов нефти и газа при больших затратах на их добычу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800" b="1">
                <a:solidFill>
                  <a:srgbClr val="000000"/>
                </a:solidFill>
                <a:latin typeface="Times New Roman"/>
              </a:rPr>
              <a:t>Концентрация запасов на востоке страны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800" b="1">
                <a:solidFill>
                  <a:srgbClr val="000000"/>
                </a:solidFill>
                <a:latin typeface="Times New Roman"/>
              </a:rPr>
              <a:t>Особое экспортное значение газовой и нефтяной отраслей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800" b="1">
                <a:solidFill>
                  <a:srgbClr val="000000"/>
                </a:solidFill>
                <a:latin typeface="Times New Roman"/>
              </a:rPr>
              <a:t>Необходимость решения сложных социально-экономических и  экологических проблем, связанных с топливной промышленностью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ustomShape 1"/>
          <p:cNvSpPr/>
          <p:nvPr/>
        </p:nvSpPr>
        <p:spPr>
          <a:xfrm>
            <a:off x="457200" y="704160"/>
            <a:ext cx="8227440" cy="11408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5000">
                <a:solidFill>
                  <a:srgbClr val="04617B"/>
                </a:solidFill>
                <a:latin typeface="Calibri"/>
              </a:rPr>
              <a:t>  </a:t>
            </a:r>
            <a:r>
              <a:rPr lang="ru-RU" sz="5000">
                <a:solidFill>
                  <a:srgbClr val="3399FF"/>
                </a:solidFill>
                <a:latin typeface="Times New Roman"/>
              </a:rPr>
              <a:t>Цели  урока:</a:t>
            </a:r>
            <a:endParaRPr/>
          </a:p>
        </p:txBody>
      </p:sp>
      <p:sp>
        <p:nvSpPr>
          <p:cNvPr id="231" name="CustomShape 2"/>
          <p:cNvSpPr/>
          <p:nvPr/>
        </p:nvSpPr>
        <p:spPr>
          <a:xfrm>
            <a:off x="457200" y="1935360"/>
            <a:ext cx="8227440" cy="4386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ТЭК, отраслевой состав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Дать понятие  топливно-энергетический баланс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Повторить и расширить информацию о нефти и газе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Показать размещение нефтяной и газовой промышленности по территории России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Роль нефтяной и газовой промышленности в экономике России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Проблемы топливной промышленности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457200" y="704160"/>
            <a:ext cx="8227440" cy="72252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4800" b="1">
                <a:solidFill>
                  <a:srgbClr val="3399FF"/>
                </a:solidFill>
                <a:latin typeface="Times New Roman"/>
              </a:rPr>
              <a:t>Домашнее задание</a:t>
            </a:r>
            <a:endParaRPr/>
          </a:p>
        </p:txBody>
      </p:sp>
      <p:sp>
        <p:nvSpPr>
          <p:cNvPr id="318" name="CustomShape 2"/>
          <p:cNvSpPr/>
          <p:nvPr/>
        </p:nvSpPr>
        <p:spPr>
          <a:xfrm>
            <a:off x="214200" y="1500120"/>
            <a:ext cx="8713440" cy="48222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Constantia"/>
              </a:rPr>
              <a:t>1. </a:t>
            </a:r>
            <a:r>
              <a:rPr lang="ru-RU" sz="2800">
                <a:solidFill>
                  <a:srgbClr val="000000"/>
                </a:solidFill>
                <a:latin typeface="Times New Roman"/>
              </a:rPr>
              <a:t>Отметить на контурной карте  10  НПЗ , нефтеэкспортные порты, крупнейшие месторождения нефти и газа, направления газопровода «Уренгой-Помары-Ужгород» и нефтепровода «Дружба», покажите цветом перспективные районы добычи нефти и газа.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2. Задание для удовольствия: напишите мини-сочинение «Что произойдёт с Россией, когда нефть или газ закончится?»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3. Параграф № 8 (нефтяная и газовая промышленности)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CustomShape 1"/>
          <p:cNvSpPr/>
          <p:nvPr/>
        </p:nvSpPr>
        <p:spPr>
          <a:xfrm>
            <a:off x="457200" y="0"/>
            <a:ext cx="8227440" cy="128376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Вопросы</a:t>
            </a:r>
            <a:endParaRPr/>
          </a:p>
        </p:txBody>
      </p:sp>
      <p:sp>
        <p:nvSpPr>
          <p:cNvPr id="320" name="CustomShape 2"/>
          <p:cNvSpPr/>
          <p:nvPr/>
        </p:nvSpPr>
        <p:spPr>
          <a:xfrm>
            <a:off x="285840" y="1512000"/>
            <a:ext cx="8570520" cy="5129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Constantia"/>
              </a:rPr>
              <a:t> </a:t>
            </a: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Назовите </a:t>
            </a:r>
            <a:r>
              <a:rPr lang="ru-RU" sz="2600" b="1" dirty="0" smtClean="0">
                <a:solidFill>
                  <a:srgbClr val="000000"/>
                </a:solidFill>
                <a:latin typeface="Times New Roman"/>
              </a:rPr>
              <a:t>отраслевой состав </a:t>
            </a: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ТЭК.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 Самый экологически чистый и недорогой  вид    топлива сегодня?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 Простейшие органические   вещества, входящие в состав природного газа и нефти? 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 Основной состав природного газа?  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 Какое место занимает Россия  в мире по запасам нефти и газа?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 В каком городе начинается нефтепровод «Дружба»</a:t>
            </a:r>
            <a:endParaRPr dirty="0"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600" b="1" dirty="0">
                <a:solidFill>
                  <a:srgbClr val="000000"/>
                </a:solidFill>
                <a:latin typeface="Times New Roman"/>
              </a:rPr>
              <a:t> Назовите крупнейший газопровод России.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CustomShape 1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000000"/>
                </a:solidFill>
                <a:latin typeface="Calibri"/>
              </a:rPr>
              <a:t>    </a:t>
            </a:r>
            <a:r>
              <a:rPr lang="ru-RU" sz="4400">
                <a:solidFill>
                  <a:srgbClr val="3399FF"/>
                </a:solidFill>
                <a:latin typeface="Calibri"/>
              </a:rPr>
              <a:t>Спасибо за внимание!!!</a:t>
            </a:r>
            <a:endParaRPr/>
          </a:p>
        </p:txBody>
      </p:sp>
      <p:pic>
        <p:nvPicPr>
          <p:cNvPr id="322" name="Объект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3640" y="1400040"/>
            <a:ext cx="7126920" cy="5249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457200" y="704160"/>
            <a:ext cx="8227440" cy="11408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5000" b="1">
                <a:solidFill>
                  <a:srgbClr val="3399FF"/>
                </a:solidFill>
                <a:latin typeface="Times New Roman"/>
              </a:rPr>
              <a:t>Топливно-энергетический комплекс</a:t>
            </a:r>
            <a:endParaRPr/>
          </a:p>
        </p:txBody>
      </p:sp>
      <p:sp>
        <p:nvSpPr>
          <p:cNvPr id="233" name="CustomShape 2"/>
          <p:cNvSpPr/>
          <p:nvPr/>
        </p:nvSpPr>
        <p:spPr>
          <a:xfrm>
            <a:off x="457200" y="1935360"/>
            <a:ext cx="8227440" cy="4386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3200" b="1">
                <a:solidFill>
                  <a:srgbClr val="000000"/>
                </a:solidFill>
                <a:latin typeface="Times New Roman"/>
              </a:rPr>
              <a:t>ТЭК</a:t>
            </a:r>
            <a:r>
              <a:rPr lang="ru-RU" sz="3200">
                <a:solidFill>
                  <a:srgbClr val="000000"/>
                </a:solidFill>
                <a:latin typeface="Times New Roman"/>
              </a:rPr>
              <a:t>  занимается добычей топлива, выработкой электроэнергии и их транспортировкой.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3200">
                <a:solidFill>
                  <a:srgbClr val="000000"/>
                </a:solidFill>
                <a:latin typeface="Times New Roman"/>
              </a:rPr>
              <a:t>Отрасли ТЭК: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Times New Roman"/>
              </a:rPr>
              <a:t>   </a:t>
            </a:r>
            <a:r>
              <a:rPr lang="ru-RU" sz="3200" b="1">
                <a:solidFill>
                  <a:srgbClr val="000000"/>
                </a:solidFill>
                <a:latin typeface="Times New Roman"/>
              </a:rPr>
              <a:t>Топливная промышленность </a:t>
            </a:r>
            <a:endParaRPr/>
          </a:p>
          <a:p>
            <a:pPr>
              <a:lnSpc>
                <a:spcPct val="100000"/>
              </a:lnSpc>
            </a:pPr>
            <a:r>
              <a:rPr lang="ru-RU" sz="3200" b="1">
                <a:solidFill>
                  <a:srgbClr val="000000"/>
                </a:solidFill>
                <a:latin typeface="Times New Roman"/>
              </a:rPr>
              <a:t>   </a:t>
            </a:r>
            <a:r>
              <a:rPr lang="ru-RU" sz="3200">
                <a:solidFill>
                  <a:srgbClr val="000000"/>
                </a:solidFill>
                <a:latin typeface="Times New Roman"/>
              </a:rPr>
              <a:t>(нефтяная, газовая, угольная, торфяная)</a:t>
            </a:r>
            <a:endParaRPr/>
          </a:p>
          <a:p>
            <a:pPr>
              <a:lnSpc>
                <a:spcPct val="100000"/>
              </a:lnSpc>
            </a:pPr>
            <a:r>
              <a:rPr lang="ru-RU" sz="2600" b="1">
                <a:solidFill>
                  <a:srgbClr val="000000"/>
                </a:solidFill>
                <a:latin typeface="Times New Roman"/>
              </a:rPr>
              <a:t>    </a:t>
            </a:r>
            <a:r>
              <a:rPr lang="ru-RU" sz="3200" b="1">
                <a:solidFill>
                  <a:srgbClr val="000000"/>
                </a:solidFill>
                <a:latin typeface="Times New Roman"/>
              </a:rPr>
              <a:t>Электроэнергетика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457200" y="704160"/>
            <a:ext cx="8227440" cy="11408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4000" b="1">
                <a:solidFill>
                  <a:srgbClr val="3399FF"/>
                </a:solidFill>
                <a:latin typeface="Times New Roman"/>
              </a:rPr>
              <a:t>Топливно - энергетический баланс</a:t>
            </a:r>
            <a:endParaRPr/>
          </a:p>
        </p:txBody>
      </p:sp>
      <p:sp>
        <p:nvSpPr>
          <p:cNvPr id="235" name="CustomShape 2"/>
          <p:cNvSpPr/>
          <p:nvPr/>
        </p:nvSpPr>
        <p:spPr>
          <a:xfrm>
            <a:off x="214200" y="1920240"/>
            <a:ext cx="4279320" cy="4432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Приход – добыча и производство топлива, остатки на конец года и импорт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ru-RU" sz="2800">
                <a:solidFill>
                  <a:srgbClr val="000000"/>
                </a:solidFill>
                <a:latin typeface="Times New Roman"/>
              </a:rPr>
              <a:t>Расход – это производственные нужды, преобразование в другие виды энергии и экспорт</a:t>
            </a:r>
            <a:endParaRPr/>
          </a:p>
        </p:txBody>
      </p:sp>
      <p:pic>
        <p:nvPicPr>
          <p:cNvPr id="236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8320" y="2088000"/>
            <a:ext cx="4036320" cy="4030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1"/>
          <p:cNvSpPr/>
          <p:nvPr/>
        </p:nvSpPr>
        <p:spPr>
          <a:xfrm>
            <a:off x="457200" y="357120"/>
            <a:ext cx="8227440" cy="106956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>
                <a:solidFill>
                  <a:srgbClr val="000000"/>
                </a:solidFill>
                <a:latin typeface="Times New Roman"/>
              </a:rPr>
              <a:t>Нефть</a:t>
            </a:r>
            <a:r>
              <a:rPr lang="ru-RU" sz="5000" b="1">
                <a:solidFill>
                  <a:srgbClr val="04617B"/>
                </a:solidFill>
                <a:latin typeface="Times New Roman"/>
              </a:rPr>
              <a:t>      </a:t>
            </a:r>
            <a:r>
              <a:rPr lang="ru-RU" sz="5000" b="1">
                <a:solidFill>
                  <a:srgbClr val="0066FF"/>
                </a:solidFill>
                <a:latin typeface="Times New Roman"/>
              </a:rPr>
              <a:t>Газ</a:t>
            </a:r>
            <a:endParaRPr/>
          </a:p>
        </p:txBody>
      </p:sp>
      <p:pic>
        <p:nvPicPr>
          <p:cNvPr id="238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6640" y="1857240"/>
            <a:ext cx="3817440" cy="3942000"/>
          </a:xfrm>
          <a:prstGeom prst="rect">
            <a:avLst/>
          </a:prstGeom>
          <a:ln>
            <a:noFill/>
          </a:ln>
        </p:spPr>
      </p:pic>
      <p:pic>
        <p:nvPicPr>
          <p:cNvPr id="239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3280" y="1857240"/>
            <a:ext cx="4036320" cy="39268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914400" y="274680"/>
            <a:ext cx="7770240" cy="1140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91440" anchor="b"/>
          <a:lstStyle/>
          <a:p>
            <a:pPr>
              <a:lnSpc>
                <a:spcPct val="100000"/>
              </a:lnSpc>
            </a:pPr>
            <a:r>
              <a:rPr lang="ru-RU" sz="4000" i="1">
                <a:solidFill>
                  <a:srgbClr val="696464"/>
                </a:solidFill>
                <a:latin typeface="Times New Roman"/>
              </a:rPr>
              <a:t>        </a:t>
            </a:r>
            <a:r>
              <a:rPr lang="ru-RU" sz="4000" b="1">
                <a:solidFill>
                  <a:srgbClr val="696464"/>
                </a:solidFill>
                <a:latin typeface="Times New Roman"/>
              </a:rPr>
              <a:t>Физические свойства нефти</a:t>
            </a:r>
            <a:endParaRPr/>
          </a:p>
        </p:txBody>
      </p:sp>
      <p:sp>
        <p:nvSpPr>
          <p:cNvPr id="241" name="CustomShape 2"/>
          <p:cNvSpPr/>
          <p:nvPr/>
        </p:nvSpPr>
        <p:spPr>
          <a:xfrm>
            <a:off x="1835280" y="1341360"/>
            <a:ext cx="6192360" cy="32666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 algn="just">
              <a:lnSpc>
                <a:spcPct val="120000"/>
              </a:lnSpc>
            </a:pPr>
            <a:r>
              <a:rPr lang="ru-RU" sz="2600">
                <a:solidFill>
                  <a:srgbClr val="000000"/>
                </a:solidFill>
                <a:latin typeface="Cambria"/>
              </a:rPr>
              <a:t>     </a:t>
            </a:r>
            <a:r>
              <a:rPr lang="ru-RU" sz="280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/>
              </a:rPr>
              <a:t>маслянистая жидкость, тёмного цвета со своеобразным запахом, намного легче воды и в воде не растворяется, плотность 700 кг/м3, горюча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42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8000" y="1296000"/>
            <a:ext cx="1510560" cy="2351520"/>
          </a:xfrm>
          <a:prstGeom prst="rect">
            <a:avLst/>
          </a:prstGeom>
          <a:ln w="9360">
            <a:noFill/>
          </a:ln>
        </p:spPr>
      </p:pic>
      <p:pic>
        <p:nvPicPr>
          <p:cNvPr id="243" name="Picture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55640" y="4248000"/>
            <a:ext cx="2950560" cy="2302200"/>
          </a:xfrm>
          <a:prstGeom prst="rect">
            <a:avLst/>
          </a:prstGeom>
          <a:ln w="9360">
            <a:noFill/>
          </a:ln>
        </p:spPr>
      </p:pic>
      <p:pic>
        <p:nvPicPr>
          <p:cNvPr id="244" name="Рисунок 24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44000" y="3600000"/>
            <a:ext cx="3382560" cy="3022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000" b="1">
                <a:latin typeface="Times New Roman"/>
              </a:rPr>
              <a:t>Нефтяная пленка на воде</a:t>
            </a:r>
            <a:endParaRPr/>
          </a:p>
        </p:txBody>
      </p:sp>
      <p:sp>
        <p:nvSpPr>
          <p:cNvPr id="246" name="TextShape 2"/>
          <p:cNvSpPr txBox="1"/>
          <p:nvPr/>
        </p:nvSpPr>
        <p:spPr>
          <a:xfrm>
            <a:off x="457200" y="1604520"/>
            <a:ext cx="4078800" cy="3977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47" name="TextShape 3"/>
          <p:cNvSpPr txBox="1"/>
          <p:nvPr/>
        </p:nvSpPr>
        <p:spPr>
          <a:xfrm>
            <a:off x="457200" y="1604520"/>
            <a:ext cx="5446800" cy="202896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нарушает биологическое равновесие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8" name="TextShape 4"/>
          <p:cNvSpPr txBox="1"/>
          <p:nvPr/>
        </p:nvSpPr>
        <p:spPr>
          <a:xfrm>
            <a:off x="457200" y="2636912"/>
            <a:ext cx="4402832" cy="2084488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 л разлитой нефти 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загрязняет 40000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>
              <a:lnSpc>
                <a:spcPct val="1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морской воды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TextShape 5"/>
          <p:cNvSpPr txBox="1"/>
          <p:nvPr/>
        </p:nvSpPr>
        <p:spPr>
          <a:xfrm>
            <a:off x="504000" y="4721400"/>
            <a:ext cx="4104000" cy="100188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отравление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живых</a:t>
            </a:r>
          </a:p>
          <a:p>
            <a:pPr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организмов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0" name="Рисунок 24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41080" y="2492896"/>
            <a:ext cx="4102920" cy="436510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855</Words>
  <Application>Microsoft Office PowerPoint</Application>
  <PresentationFormat>Экран (4:3)</PresentationFormat>
  <Paragraphs>220</Paragraphs>
  <Slides>42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Office Theme</vt:lpstr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       Где залегает нефть?</vt:lpstr>
      <vt:lpstr>Откуда берутся изгибы земной коры?</vt:lpstr>
      <vt:lpstr>Как залегает нефть?</vt:lpstr>
      <vt:lpstr>Как находят нефть?</vt:lpstr>
      <vt:lpstr>Как и чем бурят скважины?</vt:lpstr>
      <vt:lpstr>Как узнать где какой пласт лежит?</vt:lpstr>
      <vt:lpstr>Как скважину готовят к работе?</vt:lpstr>
      <vt:lpstr>Способы добычи нефти</vt:lpstr>
      <vt:lpstr>Добыча газа</vt:lpstr>
      <vt:lpstr>Слайд 28</vt:lpstr>
      <vt:lpstr>Слайд 29</vt:lpstr>
      <vt:lpstr>Нефтепровод «Дружба»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Светлана</cp:lastModifiedBy>
  <cp:revision>9</cp:revision>
  <dcterms:modified xsi:type="dcterms:W3CDTF">2023-07-07T12:06:42Z</dcterms:modified>
</cp:coreProperties>
</file>