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70" r:id="rId16"/>
    <p:sldId id="273" r:id="rId17"/>
    <p:sldId id="275" r:id="rId18"/>
    <p:sldId id="269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9C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66307-9156-43D5-8CF0-5B6EECA8ECB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3D83D-154E-435C-BF62-66B8634E3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0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D83D-154E-435C-BF62-66B8634E36B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466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2066512" y="1306306"/>
            <a:ext cx="8949422" cy="37079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Самое прекрасное зрелище на свете – </a:t>
            </a:r>
          </a:p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</a:t>
            </a: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ид ребёнка, уверенно идущего </a:t>
            </a:r>
          </a:p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</a:t>
            </a: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 жизненной дороге после того, как вы показали ему путь.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Конфуций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8078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225" t="-5357" r="-645" b="18288"/>
          <a:stretch/>
        </p:blipFill>
        <p:spPr>
          <a:xfrm>
            <a:off x="7246189" y="3532452"/>
            <a:ext cx="4945811" cy="33255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9254" r="1583" b="7046"/>
          <a:stretch/>
        </p:blipFill>
        <p:spPr>
          <a:xfrm>
            <a:off x="715992" y="60386"/>
            <a:ext cx="6970143" cy="44598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86135" y="811596"/>
            <a:ext cx="4366901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Однозначные 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 многозначные слова. 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Синонимы и антонимы.</a:t>
            </a:r>
          </a:p>
          <a:p>
            <a:pPr algn="ctr"/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Омонимы.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3134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7743" r="2325" b="9544"/>
          <a:stretch/>
        </p:blipFill>
        <p:spPr>
          <a:xfrm rot="16200000">
            <a:off x="4121496" y="-1304524"/>
            <a:ext cx="6211019" cy="93548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325" y="3770457"/>
            <a:ext cx="436883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При оформлении тетради использовали рабочие листы </a:t>
            </a:r>
            <a:r>
              <a:rPr lang="ru-RU" sz="28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Л.В.Литуновской</a:t>
            </a:r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и материалы из интернет-источников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46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33" t="19756" b="17921"/>
          <a:stretch/>
        </p:blipFill>
        <p:spPr>
          <a:xfrm rot="16200000">
            <a:off x="4925417" y="-182195"/>
            <a:ext cx="6358200" cy="722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79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0931" b="18137"/>
          <a:stretch/>
        </p:blipFill>
        <p:spPr>
          <a:xfrm>
            <a:off x="3764083" y="70473"/>
            <a:ext cx="5379918" cy="678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68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6271" r="8905" b="1834"/>
          <a:stretch/>
        </p:blipFill>
        <p:spPr>
          <a:xfrm>
            <a:off x="4160898" y="103516"/>
            <a:ext cx="4186400" cy="669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67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un9-60.userapi.com/impg/Ijkul7FQRmaDX7yYb4lKFTiLfZmYLz0Ww2jgCw/etLh8z8LIUU.jpg?size=1280x957&amp;quality=95&amp;sign=fbad36837ed606446122d76221c2f80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65" y="64513"/>
            <a:ext cx="5659608" cy="423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79.userapi.com/impg/wqkxM4_DfWRqfCPuDRsLG_GASromDvWsH2XbaQ/hXs8eoSdQyw.jpg?size=1280x957&amp;quality=95&amp;sign=a11791551f68473bc771fe092f379c2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768" y="64513"/>
            <a:ext cx="4920232" cy="367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un9-21.userapi.com/impg/Rob3LNIKZyxfSuqoyUpwp7lMNBI0fUuRyBYA_A/phsEpcJ0qiM.jpg?size=1280x957&amp;quality=95&amp;sign=15193e770c8c529de27dc3946197cf28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768" y="3122121"/>
            <a:ext cx="4916021" cy="36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26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833" y="163321"/>
            <a:ext cx="8954220" cy="669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55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3.userapi.com/impg/LxCCeRp5Rt211ETKRRVW53Qm5BDy9TjEuCo01w/ZVPEztzbuNE.jpg?size=1620x2160&amp;quality=95&amp;sign=00c75b1ddcceaf4011f0e0e1690e680d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11369"/>
            <a:ext cx="4985238" cy="664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58.userapi.com/impg/nF1bzmEf2zeOp-YGKUxV3nQ4AyGzplVFjNbFFQ/HZzjVA_u4ss.jpg?size=1620x2160&amp;quality=95&amp;sign=ef6c25ec51e3cfadd86bba74038d90f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571" y="129747"/>
            <a:ext cx="5072332" cy="661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6809" y="5780411"/>
            <a:ext cx="44755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Наши друзья по переписке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811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6423b26c4f73800c32668cb164c839fb64a27e4d-856570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85" y="3705137"/>
            <a:ext cx="3976885" cy="29803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63139" y="112857"/>
            <a:ext cx="643958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Функциональная грамотность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как базовое образование личности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10006" y="1595021"/>
            <a:ext cx="741521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Готовность человека к успешному взаимодействию с окружающим миром и самим собой.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Способность решать различные учебные и жизненные задачи в процессе деятельности.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Способность строить социальные отношения в соответствии с потребностями социума.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Владение рефлексивными умениями.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3417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25" y="60233"/>
            <a:ext cx="5814204" cy="58142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426" y="1075426"/>
            <a:ext cx="5782574" cy="57825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50413" y="183109"/>
            <a:ext cx="57006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entury" panose="02040604050505020304" pitchFamily="18" charset="0"/>
              </a:rPr>
              <a:t>Мой</a:t>
            </a:r>
            <a: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entury" panose="02040604050505020304" pitchFamily="18" charset="0"/>
              </a:rPr>
              <a:t> «Звездный час»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2">
                  <a:lumMod val="50000"/>
                  <a:lumOff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295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2887" y="4447984"/>
            <a:ext cx="5204637" cy="108623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Учитель начальных классов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МБОУ СОШ №33 г Орла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Березуцкая Наталья Николаевна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80925" y="1383944"/>
            <a:ext cx="8829661" cy="25027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Работа по новым ФГОС</a:t>
            </a:r>
            <a:b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и формирование</a:t>
            </a:r>
            <a:b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функциональной грамотности </a:t>
            </a:r>
            <a:b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sz="4400" b="1" cap="none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 начальной школе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050" name="Picture 2" descr="https://avatars.mds.yandex.net/i?id=fda115aa5237eb858a69a234873823b40c34c417-913946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05" y="3886620"/>
            <a:ext cx="3724206" cy="267808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256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0210" y="396664"/>
            <a:ext cx="845500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Основные направления </a:t>
            </a:r>
          </a:p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</a:t>
            </a: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ормирования функциональной </a:t>
            </a:r>
          </a:p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</a:t>
            </a: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рамотности: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2145" y="2881072"/>
            <a:ext cx="7489486" cy="27392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Математическая грамотность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Читательская грамотность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Естественнонаучная грамотность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Финансовая грамотность</a:t>
            </a: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3050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3962" y="5353575"/>
            <a:ext cx="10092905" cy="914400"/>
          </a:xfrm>
          <a:prstGeom prst="rect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7574" y="714"/>
            <a:ext cx="77396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Движение к </a:t>
            </a:r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функциональной </a:t>
            </a:r>
          </a:p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грамотности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838756" y="1368111"/>
            <a:ext cx="4653950" cy="995527"/>
            <a:chOff x="3838756" y="1368111"/>
            <a:chExt cx="4653950" cy="99552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838756" y="1427669"/>
              <a:ext cx="4653950" cy="935969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72635" y="1368111"/>
              <a:ext cx="3711272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Функционально </a:t>
              </a:r>
            </a:p>
            <a:p>
              <a:pPr algn="ctr"/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грамотная личность</a:t>
              </a:r>
              <a:endPara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184718" y="2744907"/>
            <a:ext cx="5805327" cy="954107"/>
            <a:chOff x="3446741" y="2656936"/>
            <a:chExt cx="5322498" cy="95410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446741" y="2704379"/>
              <a:ext cx="5322498" cy="9066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006525" y="2656936"/>
              <a:ext cx="4161716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Общеучебные</a:t>
              </a:r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 умения </a:t>
              </a:r>
            </a:p>
            <a:p>
              <a:pPr algn="ctr"/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(компетенции)</a:t>
              </a:r>
              <a:endPara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447035" y="3981092"/>
            <a:ext cx="7280695" cy="954107"/>
            <a:chOff x="2458528" y="3804247"/>
            <a:chExt cx="7280695" cy="95410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458528" y="3856006"/>
              <a:ext cx="7280695" cy="871269"/>
            </a:xfrm>
            <a:prstGeom prst="rect">
              <a:avLst/>
            </a:prstGeom>
            <a:solidFill>
              <a:srgbClr val="E9C02B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545387" y="3804247"/>
              <a:ext cx="7083991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Цели изучения предметов –</a:t>
              </a:r>
            </a:p>
            <a:p>
              <a:pPr algn="ctr"/>
              <a:r>
                <a:rPr lang="ru-RU" sz="2800" b="1" cap="none" spc="0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 предметные линии развития личности</a:t>
              </a:r>
              <a:endPara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572922" y="5518086"/>
            <a:ext cx="95349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Учебные задания, развивающие предметные умения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3985405" y="3558398"/>
            <a:ext cx="0" cy="47445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7898921" y="3558398"/>
            <a:ext cx="0" cy="47445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134636" y="3644664"/>
            <a:ext cx="0" cy="47445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7237563" y="2329132"/>
            <a:ext cx="0" cy="4744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064905" y="2329132"/>
            <a:ext cx="0" cy="4744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712898" y="2329132"/>
            <a:ext cx="0" cy="4744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6228271" y="4879120"/>
            <a:ext cx="0" cy="474453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309668" y="4879122"/>
            <a:ext cx="0" cy="474453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8769239" y="4879121"/>
            <a:ext cx="0" cy="474453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88359" y="6192104"/>
            <a:ext cx="89530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Задания, которые мы учим выполнять, приближают конечную цель – </a:t>
            </a:r>
          </a:p>
          <a:p>
            <a:pPr algn="ctr"/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</a:t>
            </a:r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оспитывают функционально грамотную личность</a:t>
            </a:r>
            <a:endParaRPr lang="ru-RU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26" name="Picture 2" descr="https://thumbs.dreamstime.com/b/%D0%B1%D0%B5%D0%B6%D0%B0%D1%82%D1%8C-%D0%B2%D0%B2%D0%B5%D1%80%D1%85-%D0%BD%D0%B0-%D0%B5%D1%81%D1%82%D0%BD%D0%B8%D1%86%D0%B0%D1%85-378006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705" y="491706"/>
            <a:ext cx="3754959" cy="24876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50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P\Downloads\WhatsApp Image 2023-01-05 at 11.13.44 (2)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69141" y="192430"/>
            <a:ext cx="5771924" cy="68691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103760" y="394194"/>
            <a:ext cx="3662670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Каждое правило, имеющиеся в учебнике, я перерабатывала для интерактивного листа так, чтобы во время работы дети развивали имение аккуратно вырезать детали, свои конструкторские способности (умение складывать, сгибать, склеивать), при этом разбирая, понимая и запоминая информацию. </a:t>
            </a:r>
            <a:endParaRPr lang="ru-RU" sz="1600" dirty="0" smtClean="0">
              <a:latin typeface="Century Gothic" panose="020B0502020202020204" pitchFamily="34" charset="0"/>
            </a:endParaRPr>
          </a:p>
          <a:p>
            <a:endParaRPr lang="ru-RU" sz="1600" dirty="0" smtClean="0">
              <a:latin typeface="Century Gothic" panose="020B0502020202020204" pitchFamily="34" charset="0"/>
            </a:endParaRPr>
          </a:p>
          <a:p>
            <a:r>
              <a:rPr lang="ru-RU" dirty="0" smtClean="0">
                <a:latin typeface="Century Gothic" panose="020B0502020202020204" pitchFamily="34" charset="0"/>
              </a:rPr>
              <a:t>В </a:t>
            </a:r>
            <a:r>
              <a:rPr lang="ru-RU" dirty="0">
                <a:latin typeface="Century Gothic" panose="020B0502020202020204" pitchFamily="34" charset="0"/>
              </a:rPr>
              <a:t>качестве примера хочу показать интерактивный лист по теме «Текст. Типы текстов» (русский язык, Школа России, 3 класс, часть 1) </a:t>
            </a:r>
            <a:endParaRPr lang="ru-RU" dirty="0" smtClean="0">
              <a:latin typeface="Century Gothic" panose="020B0502020202020204" pitchFamily="34" charset="0"/>
            </a:endParaRPr>
          </a:p>
          <a:p>
            <a:r>
              <a:rPr lang="ru-RU" dirty="0">
                <a:latin typeface="Century Gothic" panose="020B0502020202020204" pitchFamily="34" charset="0"/>
              </a:rPr>
              <a:t>Первая карточка помогает детям при знакомстве с правилом вдумчиво разобраться, что такое текст. Записывая слова из правила в карточку, дети проговаривают и запоминают информацию. </a:t>
            </a:r>
          </a:p>
          <a:p>
            <a:endParaRPr lang="ru-RU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198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P\Downloads\WhatsApp Image 2023-01-05 at 11.13.44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37" y="465827"/>
            <a:ext cx="7347511" cy="58573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641475" y="1576013"/>
            <a:ext cx="340962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Заполняя «пирамидку», дети запоминают виды текстов. Параллельно на уроке работаем с упражнениями учебника, находя и определяя разные типы текстов. </a:t>
            </a:r>
            <a:endParaRPr lang="ru-RU" dirty="0" smtClean="0">
              <a:latin typeface="Century Gothic" panose="020B0502020202020204" pitchFamily="34" charset="0"/>
            </a:endParaRPr>
          </a:p>
          <a:p>
            <a:r>
              <a:rPr lang="ru-RU" dirty="0" smtClean="0">
                <a:latin typeface="Century Gothic" panose="020B0502020202020204" pitchFamily="34" charset="0"/>
              </a:rPr>
              <a:t>Так </a:t>
            </a:r>
            <a:r>
              <a:rPr lang="ru-RU" dirty="0">
                <a:latin typeface="Century Gothic" panose="020B0502020202020204" pitchFamily="34" charset="0"/>
              </a:rPr>
              <a:t>же записываем в карточку тексты определений.</a:t>
            </a:r>
          </a:p>
          <a:p>
            <a:r>
              <a:rPr lang="ru-RU" dirty="0" smtClean="0">
                <a:latin typeface="Century Gothic" panose="020B0502020202020204" pitchFamily="34" charset="0"/>
              </a:rPr>
              <a:t> </a:t>
            </a:r>
            <a:endParaRPr lang="ru-RU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432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P\Downloads\WhatsApp Image 2023-01-05 at 11.13.44 (1)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84" y="362309"/>
            <a:ext cx="7453223" cy="597810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641475" y="1576013"/>
            <a:ext cx="34096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Благодаря интересной подаче материала, дети принимают самое непосредственное участие в оформлении интерактивных листов, они вовлечены в процесс их создания, и, таким образом, проявляют заинтересованность к изучаемому материалу. </a:t>
            </a:r>
          </a:p>
          <a:p>
            <a:r>
              <a:rPr lang="ru-RU" dirty="0" smtClean="0">
                <a:latin typeface="Century Gothic" panose="020B0502020202020204" pitchFamily="34" charset="0"/>
              </a:rPr>
              <a:t> </a:t>
            </a:r>
            <a:endParaRPr lang="ru-RU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02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2925" b="11090"/>
          <a:stretch/>
        </p:blipFill>
        <p:spPr>
          <a:xfrm>
            <a:off x="6676845" y="3099310"/>
            <a:ext cx="5454770" cy="37586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854" t="12143" b="4668"/>
          <a:stretch/>
        </p:blipFill>
        <p:spPr>
          <a:xfrm>
            <a:off x="595223" y="0"/>
            <a:ext cx="6213894" cy="41751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80578" y="641714"/>
            <a:ext cx="4166525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Предложение.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Виды предложений 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 цели высказ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ывания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</a:t>
            </a:r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по интонации.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2533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76" t="8597" r="3649" b="1265"/>
          <a:stretch/>
        </p:blipFill>
        <p:spPr>
          <a:xfrm>
            <a:off x="3154294" y="483080"/>
            <a:ext cx="8902875" cy="62972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2858" y="0"/>
            <a:ext cx="2811988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Звуки и буквы.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Гласные </a:t>
            </a:r>
          </a:p>
          <a:p>
            <a:pPr algn="ctr"/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 согласные</a:t>
            </a:r>
          </a:p>
          <a:p>
            <a:pPr algn="ctr"/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звуки.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922357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305</TotalTime>
  <Words>363</Words>
  <Application>Microsoft Office PowerPoint</Application>
  <PresentationFormat>Широкоэкранный</PresentationFormat>
  <Paragraphs>57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Century</vt:lpstr>
      <vt:lpstr>Century Gothic</vt:lpstr>
      <vt:lpstr>Franklin Gothic Book</vt:lpstr>
      <vt:lpstr>Wingdings</vt:lpstr>
      <vt:lpstr>Crop</vt:lpstr>
      <vt:lpstr>Презентация PowerPoint</vt:lpstr>
      <vt:lpstr>Работа по новым ФГОС  и формирование  функциональной грамотности  в начальной школе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по новым ФГОС  и формирование  функциональной грамотности  в начальной школе</dc:title>
  <dc:creator>HP</dc:creator>
  <cp:lastModifiedBy>HP</cp:lastModifiedBy>
  <cp:revision>17</cp:revision>
  <dcterms:created xsi:type="dcterms:W3CDTF">2023-05-29T17:56:14Z</dcterms:created>
  <dcterms:modified xsi:type="dcterms:W3CDTF">2023-07-07T12:05:27Z</dcterms:modified>
</cp:coreProperties>
</file>