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6" r:id="rId2"/>
    <p:sldId id="287" r:id="rId3"/>
    <p:sldId id="288" r:id="rId4"/>
    <p:sldId id="292" r:id="rId5"/>
    <p:sldId id="289" r:id="rId6"/>
    <p:sldId id="294" r:id="rId7"/>
    <p:sldId id="290" r:id="rId8"/>
    <p:sldId id="296" r:id="rId9"/>
    <p:sldId id="291" r:id="rId10"/>
    <p:sldId id="293" r:id="rId11"/>
    <p:sldId id="297" r:id="rId12"/>
    <p:sldId id="299" r:id="rId13"/>
    <p:sldId id="300" r:id="rId14"/>
    <p:sldId id="257" r:id="rId15"/>
    <p:sldId id="258" r:id="rId16"/>
    <p:sldId id="259" r:id="rId17"/>
    <p:sldId id="260" r:id="rId18"/>
    <p:sldId id="280" r:id="rId19"/>
    <p:sldId id="261" r:id="rId20"/>
    <p:sldId id="262" r:id="rId21"/>
    <p:sldId id="264" r:id="rId22"/>
    <p:sldId id="265" r:id="rId23"/>
    <p:sldId id="268" r:id="rId24"/>
    <p:sldId id="281" r:id="rId25"/>
    <p:sldId id="270" r:id="rId26"/>
    <p:sldId id="271" r:id="rId27"/>
    <p:sldId id="282" r:id="rId28"/>
    <p:sldId id="283" r:id="rId29"/>
    <p:sldId id="272" r:id="rId30"/>
    <p:sldId id="277" r:id="rId31"/>
    <p:sldId id="273" r:id="rId32"/>
    <p:sldId id="275" r:id="rId33"/>
    <p:sldId id="284" r:id="rId34"/>
    <p:sldId id="274" r:id="rId35"/>
    <p:sldId id="276" r:id="rId36"/>
    <p:sldId id="279" r:id="rId37"/>
    <p:sldId id="285" r:id="rId3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852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Pictures\d5574bf124bb4cd21f7594568d1cf2d1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9050"/>
            <a:ext cx="5508625" cy="3232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Pictures\лойе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88" y="2924944"/>
            <a:ext cx="9113912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User\Pictures\image (2)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33" t="12043" r="12376" b="19131"/>
          <a:stretch/>
        </p:blipFill>
        <p:spPr bwMode="auto">
          <a:xfrm>
            <a:off x="5364087" y="0"/>
            <a:ext cx="3779913" cy="2996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9874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620688"/>
            <a:ext cx="7021974" cy="552395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4544" y="-235738"/>
            <a:ext cx="9649072" cy="7236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86496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Pictures\0016-015-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88640"/>
            <a:ext cx="5040313" cy="6300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4544" y="-243408"/>
            <a:ext cx="9649072" cy="7236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5503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 descr="D:\аниме-  картинки\сердечки_DoV (2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2492896"/>
            <a:ext cx="1800200" cy="1236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вал 3"/>
          <p:cNvSpPr/>
          <p:nvPr/>
        </p:nvSpPr>
        <p:spPr>
          <a:xfrm>
            <a:off x="827584" y="548680"/>
            <a:ext cx="1224136" cy="7920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Monotype Corsiva" panose="03010101010201010101" pitchFamily="66" charset="0"/>
              </a:rPr>
              <a:t>1</a:t>
            </a:r>
            <a:endParaRPr lang="ru-RU" sz="2800" b="1" dirty="0">
              <a:latin typeface="Monotype Corsiva" panose="03010101010201010101" pitchFamily="66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6588224" y="3695015"/>
            <a:ext cx="1224136" cy="7920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Monotype Corsiva" panose="03010101010201010101" pitchFamily="66" charset="0"/>
              </a:rPr>
              <a:t>2</a:t>
            </a:r>
            <a:endParaRPr lang="ru-RU" sz="2800" b="1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8216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115616" y="1600200"/>
            <a:ext cx="7113984" cy="4525963"/>
          </a:xfrm>
        </p:spPr>
        <p:txBody>
          <a:bodyPr>
            <a:normAutofit/>
          </a:bodyPr>
          <a:lstStyle/>
          <a:p>
            <a:pPr marL="0" indent="0" algn="ctr">
              <a:buNone/>
              <a:tabLst>
                <a:tab pos="2244725" algn="l"/>
              </a:tabLst>
            </a:pPr>
            <a:r>
              <a:rPr lang="ru-RU" sz="8000" b="1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latin typeface="Monotype Corsiva" panose="03010101010201010101" pitchFamily="66" charset="0"/>
              </a:rPr>
              <a:t>Проверочная работа </a:t>
            </a:r>
          </a:p>
          <a:p>
            <a:pPr marL="0" indent="0" algn="ctr">
              <a:buNone/>
            </a:pPr>
            <a:endParaRPr lang="ru-RU" sz="6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4544" y="-243408"/>
            <a:ext cx="9649072" cy="7236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29695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187624" y="1600200"/>
            <a:ext cx="7041976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b="1" dirty="0" smtClean="0">
                <a:solidFill>
                  <a:schemeClr val="bg2">
                    <a:lumMod val="10000"/>
                  </a:schemeClr>
                </a:solidFill>
                <a:latin typeface="Monotype Corsiva" panose="03010101010201010101" pitchFamily="66" charset="0"/>
              </a:rPr>
              <a:t>1. </a:t>
            </a:r>
            <a:r>
              <a:rPr lang="ru-RU" sz="4400" b="1" dirty="0" smtClean="0">
                <a:solidFill>
                  <a:schemeClr val="bg2">
                    <a:lumMod val="10000"/>
                  </a:schemeClr>
                </a:solidFill>
                <a:latin typeface="Monotype Corsiva" panose="03010101010201010101" pitchFamily="66" charset="0"/>
              </a:rPr>
              <a:t>Кто рассказывает автору историю о трагической любви, сколько ему лет, есть ли у него родные (если да, то кто)? </a:t>
            </a:r>
            <a:endParaRPr lang="ru-RU" sz="4400" b="1" dirty="0">
              <a:solidFill>
                <a:schemeClr val="bg2">
                  <a:lumMod val="10000"/>
                </a:schemeClr>
              </a:solidFill>
              <a:latin typeface="Monotype Corsiva" panose="03010101010201010101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4544" y="-243408"/>
            <a:ext cx="9649072" cy="7236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85392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755576" y="764704"/>
            <a:ext cx="8064896" cy="5361459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4000" b="1" dirty="0" smtClean="0">
                <a:solidFill>
                  <a:schemeClr val="bg2">
                    <a:lumMod val="10000"/>
                  </a:schemeClr>
                </a:solidFill>
                <a:latin typeface="Monotype Corsiva" panose="03010101010201010101" pitchFamily="66" charset="0"/>
              </a:rPr>
              <a:t>2. </a:t>
            </a:r>
            <a:r>
              <a:rPr lang="ru-RU" sz="4000" b="1" dirty="0">
                <a:solidFill>
                  <a:schemeClr val="bg2">
                    <a:lumMod val="10000"/>
                  </a:schemeClr>
                </a:solidFill>
                <a:latin typeface="Monotype Corsiva" panose="03010101010201010101" pitchFamily="66" charset="0"/>
              </a:rPr>
              <a:t>Укажите, кто из </a:t>
            </a:r>
            <a:r>
              <a:rPr lang="ru-RU" sz="4000" b="1" dirty="0" smtClean="0">
                <a:solidFill>
                  <a:schemeClr val="bg2">
                    <a:lumMod val="10000"/>
                  </a:schemeClr>
                </a:solidFill>
                <a:latin typeface="Monotype Corsiva" panose="03010101010201010101" pitchFamily="66" charset="0"/>
              </a:rPr>
              <a:t>персонажей </a:t>
            </a:r>
            <a:r>
              <a:rPr lang="ru-RU" sz="4000" b="1" dirty="0" smtClean="0">
                <a:solidFill>
                  <a:schemeClr val="bg2">
                    <a:lumMod val="10000"/>
                  </a:schemeClr>
                </a:solidFill>
                <a:latin typeface="Monotype Corsiva" panose="03010101010201010101" pitchFamily="66" charset="0"/>
              </a:rPr>
              <a:t>НЕ </a:t>
            </a:r>
            <a:r>
              <a:rPr lang="ru-RU" sz="4000" b="1" dirty="0" smtClean="0">
                <a:solidFill>
                  <a:schemeClr val="bg2">
                    <a:lumMod val="10000"/>
                  </a:schemeClr>
                </a:solidFill>
                <a:latin typeface="Monotype Corsiva" panose="03010101010201010101" pitchFamily="66" charset="0"/>
              </a:rPr>
              <a:t> </a:t>
            </a:r>
            <a:r>
              <a:rPr lang="ru-RU" sz="4000" b="1" dirty="0">
                <a:solidFill>
                  <a:schemeClr val="bg2">
                    <a:lumMod val="10000"/>
                  </a:schemeClr>
                </a:solidFill>
                <a:latin typeface="Monotype Corsiva" panose="03010101010201010101" pitchFamily="66" charset="0"/>
              </a:rPr>
              <a:t>является героем рассказа М. Горького «</a:t>
            </a:r>
            <a:r>
              <a:rPr lang="ru-RU" sz="4000" b="1" dirty="0" smtClean="0">
                <a:solidFill>
                  <a:schemeClr val="bg2">
                    <a:lumMod val="10000"/>
                  </a:schemeClr>
                </a:solidFill>
                <a:latin typeface="Monotype Corsiva" panose="03010101010201010101" pitchFamily="66" charset="0"/>
              </a:rPr>
              <a:t>Макар </a:t>
            </a:r>
            <a:r>
              <a:rPr lang="ru-RU" sz="4000" b="1" dirty="0" err="1" smtClean="0">
                <a:solidFill>
                  <a:schemeClr val="bg2">
                    <a:lumMod val="10000"/>
                  </a:schemeClr>
                </a:solidFill>
                <a:latin typeface="Monotype Corsiva" panose="03010101010201010101" pitchFamily="66" charset="0"/>
              </a:rPr>
              <a:t>Чудра</a:t>
            </a:r>
            <a:r>
              <a:rPr lang="ru-RU" sz="4000" b="1" dirty="0">
                <a:solidFill>
                  <a:schemeClr val="bg2">
                    <a:lumMod val="10000"/>
                  </a:schemeClr>
                </a:solidFill>
                <a:latin typeface="Monotype Corsiva" panose="03010101010201010101" pitchFamily="66" charset="0"/>
              </a:rPr>
              <a:t>»: </a:t>
            </a:r>
            <a:endParaRPr lang="ru-RU" sz="4000" b="1" dirty="0" smtClean="0">
              <a:solidFill>
                <a:schemeClr val="bg2">
                  <a:lumMod val="10000"/>
                </a:schemeClr>
              </a:solidFill>
              <a:latin typeface="Monotype Corsiva" panose="03010101010201010101" pitchFamily="66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4000" b="1" dirty="0" smtClean="0">
                <a:solidFill>
                  <a:schemeClr val="bg2">
                    <a:lumMod val="10000"/>
                  </a:schemeClr>
                </a:solidFill>
                <a:latin typeface="Monotype Corsiva" panose="03010101010201010101" pitchFamily="66" charset="0"/>
              </a:rPr>
              <a:t>а) Данило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4000" b="1" dirty="0" smtClean="0">
                <a:solidFill>
                  <a:schemeClr val="bg2">
                    <a:lumMod val="10000"/>
                  </a:schemeClr>
                </a:solidFill>
                <a:latin typeface="Monotype Corsiva" panose="03010101010201010101" pitchFamily="66" charset="0"/>
              </a:rPr>
              <a:t>б</a:t>
            </a:r>
            <a:r>
              <a:rPr lang="ru-RU" sz="4000" b="1" dirty="0">
                <a:solidFill>
                  <a:schemeClr val="bg2">
                    <a:lumMod val="10000"/>
                  </a:schemeClr>
                </a:solidFill>
                <a:latin typeface="Monotype Corsiva" panose="03010101010201010101" pitchFamily="66" charset="0"/>
              </a:rPr>
              <a:t>) </a:t>
            </a:r>
            <a:r>
              <a:rPr lang="ru-RU" sz="4000" b="1" dirty="0" err="1">
                <a:solidFill>
                  <a:schemeClr val="bg2">
                    <a:lumMod val="10000"/>
                  </a:schemeClr>
                </a:solidFill>
                <a:latin typeface="Monotype Corsiva" panose="03010101010201010101" pitchFamily="66" charset="0"/>
              </a:rPr>
              <a:t>Лойко</a:t>
            </a:r>
            <a:endParaRPr lang="ru-RU" sz="4000" b="1" dirty="0">
              <a:solidFill>
                <a:schemeClr val="bg2">
                  <a:lumMod val="10000"/>
                </a:schemeClr>
              </a:solidFill>
              <a:latin typeface="Monotype Corsiva" panose="03010101010201010101" pitchFamily="66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4000" b="1" dirty="0">
                <a:solidFill>
                  <a:schemeClr val="bg2">
                    <a:lumMod val="10000"/>
                  </a:schemeClr>
                </a:solidFill>
                <a:latin typeface="Monotype Corsiva" panose="03010101010201010101" pitchFamily="66" charset="0"/>
              </a:rPr>
              <a:t>в) </a:t>
            </a:r>
            <a:r>
              <a:rPr lang="ru-RU" sz="4000" b="1" dirty="0" err="1">
                <a:solidFill>
                  <a:schemeClr val="bg2">
                    <a:lumMod val="10000"/>
                  </a:schemeClr>
                </a:solidFill>
                <a:latin typeface="Monotype Corsiva" panose="03010101010201010101" pitchFamily="66" charset="0"/>
              </a:rPr>
              <a:t>Радда</a:t>
            </a:r>
            <a:r>
              <a:rPr lang="ru-RU" sz="4000" b="1" dirty="0">
                <a:solidFill>
                  <a:schemeClr val="bg2">
                    <a:lumMod val="10000"/>
                  </a:schemeClr>
                </a:solidFill>
                <a:latin typeface="Monotype Corsiva" panose="03010101010201010101" pitchFamily="66" charset="0"/>
              </a:rPr>
              <a:t> </a:t>
            </a:r>
            <a:endParaRPr lang="ru-RU" sz="4000" b="1" dirty="0" smtClean="0">
              <a:solidFill>
                <a:schemeClr val="bg2">
                  <a:lumMod val="10000"/>
                </a:schemeClr>
              </a:solidFill>
              <a:latin typeface="Monotype Corsiva" panose="03010101010201010101" pitchFamily="66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4000" b="1" dirty="0" smtClean="0">
                <a:solidFill>
                  <a:schemeClr val="bg2">
                    <a:lumMod val="10000"/>
                  </a:schemeClr>
                </a:solidFill>
                <a:latin typeface="Monotype Corsiva" panose="03010101010201010101" pitchFamily="66" charset="0"/>
              </a:rPr>
              <a:t>г</a:t>
            </a:r>
            <a:r>
              <a:rPr lang="ru-RU" sz="4000" b="1" dirty="0">
                <a:solidFill>
                  <a:schemeClr val="bg2">
                    <a:lumMod val="10000"/>
                  </a:schemeClr>
                </a:solidFill>
                <a:latin typeface="Monotype Corsiva" panose="03010101010201010101" pitchFamily="66" charset="0"/>
              </a:rPr>
              <a:t>) </a:t>
            </a:r>
            <a:r>
              <a:rPr lang="ru-RU" sz="4000" b="1" dirty="0" smtClean="0">
                <a:solidFill>
                  <a:schemeClr val="bg2">
                    <a:lumMod val="10000"/>
                  </a:schemeClr>
                </a:solidFill>
                <a:latin typeface="Monotype Corsiva" panose="03010101010201010101" pitchFamily="66" charset="0"/>
              </a:rPr>
              <a:t>Данко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4000" b="1" dirty="0" smtClean="0">
                <a:solidFill>
                  <a:schemeClr val="bg2">
                    <a:lumMod val="10000"/>
                  </a:schemeClr>
                </a:solidFill>
                <a:latin typeface="Monotype Corsiva" panose="03010101010201010101" pitchFamily="66" charset="0"/>
              </a:rPr>
              <a:t>д) </a:t>
            </a:r>
            <a:r>
              <a:rPr lang="ru-RU" sz="4000" b="1" dirty="0" err="1" smtClean="0">
                <a:solidFill>
                  <a:schemeClr val="bg2">
                    <a:lumMod val="10000"/>
                  </a:schemeClr>
                </a:solidFill>
                <a:latin typeface="Monotype Corsiva" panose="03010101010201010101" pitchFamily="66" charset="0"/>
              </a:rPr>
              <a:t>Ларра</a:t>
            </a:r>
            <a:r>
              <a:rPr lang="ru-RU" sz="4000" b="1" dirty="0" smtClean="0">
                <a:solidFill>
                  <a:schemeClr val="bg2">
                    <a:lumMod val="10000"/>
                  </a:schemeClr>
                </a:solidFill>
                <a:latin typeface="Monotype Corsiva" panose="03010101010201010101" pitchFamily="66" charset="0"/>
              </a:rPr>
              <a:t> </a:t>
            </a:r>
            <a:endParaRPr lang="ru-RU" sz="4000" b="1" dirty="0">
              <a:solidFill>
                <a:schemeClr val="bg2">
                  <a:lumMod val="10000"/>
                </a:schemeClr>
              </a:solidFill>
              <a:latin typeface="Monotype Corsiva" panose="03010101010201010101" pitchFamily="66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4544" y="-243408"/>
            <a:ext cx="9649072" cy="7236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80646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043608" y="908720"/>
            <a:ext cx="7344816" cy="54006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4400" b="1" dirty="0" smtClean="0">
                <a:solidFill>
                  <a:schemeClr val="bg2">
                    <a:lumMod val="10000"/>
                  </a:schemeClr>
                </a:solidFill>
                <a:latin typeface="Monotype Corsiva" panose="03010101010201010101" pitchFamily="66" charset="0"/>
              </a:rPr>
              <a:t>3. </a:t>
            </a:r>
            <a:r>
              <a:rPr lang="ru-RU" sz="4000" b="1" dirty="0">
                <a:solidFill>
                  <a:schemeClr val="bg2">
                    <a:lumMod val="10000"/>
                  </a:schemeClr>
                </a:solidFill>
                <a:latin typeface="Monotype Corsiva" panose="03010101010201010101" pitchFamily="66" charset="0"/>
              </a:rPr>
              <a:t>Что рассказывает собеседнику Макар </a:t>
            </a:r>
            <a:r>
              <a:rPr lang="ru-RU" sz="4000" b="1" dirty="0" err="1">
                <a:solidFill>
                  <a:schemeClr val="bg2">
                    <a:lumMod val="10000"/>
                  </a:schemeClr>
                </a:solidFill>
                <a:latin typeface="Monotype Corsiva" panose="03010101010201010101" pitchFamily="66" charset="0"/>
              </a:rPr>
              <a:t>Чудра</a:t>
            </a:r>
            <a:r>
              <a:rPr lang="ru-RU" sz="4000" b="1" dirty="0">
                <a:solidFill>
                  <a:schemeClr val="bg2">
                    <a:lumMod val="10000"/>
                  </a:schemeClr>
                </a:solidFill>
                <a:latin typeface="Monotype Corsiva" panose="03010101010201010101" pitchFamily="66" charset="0"/>
              </a:rPr>
              <a:t> о своём </a:t>
            </a:r>
            <a:r>
              <a:rPr lang="ru-RU" sz="4000" b="1" dirty="0" smtClean="0">
                <a:solidFill>
                  <a:schemeClr val="bg2">
                    <a:lumMod val="10000"/>
                  </a:schemeClr>
                </a:solidFill>
                <a:latin typeface="Monotype Corsiva" panose="03010101010201010101" pitchFamily="66" charset="0"/>
              </a:rPr>
              <a:t>прошлом ?</a:t>
            </a:r>
          </a:p>
          <a:p>
            <a:pPr marL="0" indent="0">
              <a:buNone/>
            </a:pPr>
            <a:r>
              <a:rPr lang="ru-RU" sz="3600" b="1" dirty="0">
                <a:solidFill>
                  <a:schemeClr val="bg2">
                    <a:lumMod val="10000"/>
                  </a:schemeClr>
                </a:solidFill>
                <a:latin typeface="Monotype Corsiva" panose="03010101010201010101" pitchFamily="66" charset="0"/>
              </a:rPr>
              <a:t>«Зачем живу на свете?» — помыслил я со скуки,— </a:t>
            </a:r>
            <a:r>
              <a:rPr lang="ru-RU" sz="3600" b="1" dirty="0" smtClean="0">
                <a:solidFill>
                  <a:schemeClr val="bg2">
                    <a:lumMod val="10000"/>
                  </a:schemeClr>
                </a:solidFill>
                <a:latin typeface="Monotype Corsiva" panose="03010101010201010101" pitchFamily="66" charset="0"/>
              </a:rPr>
              <a:t>скучно…….., </a:t>
            </a:r>
            <a:r>
              <a:rPr lang="ru-RU" sz="3600" b="1" dirty="0">
                <a:solidFill>
                  <a:schemeClr val="bg2">
                    <a:lumMod val="10000"/>
                  </a:schemeClr>
                </a:solidFill>
                <a:latin typeface="Monotype Corsiva" panose="03010101010201010101" pitchFamily="66" charset="0"/>
              </a:rPr>
              <a:t>сокол, э, как скучно! — и взяла меня тоска за сердце, как посмотрел я из окна на поле, взяла и сжала его клещами. </a:t>
            </a:r>
            <a:r>
              <a:rPr lang="ru-RU" sz="3600" b="1" dirty="0" smtClean="0">
                <a:solidFill>
                  <a:schemeClr val="bg2">
                    <a:lumMod val="10000"/>
                  </a:schemeClr>
                </a:solidFill>
                <a:latin typeface="Monotype Corsiva" panose="03010101010201010101" pitchFamily="66" charset="0"/>
              </a:rPr>
              <a:t>………….Я </a:t>
            </a:r>
            <a:r>
              <a:rPr lang="ru-RU" sz="3600" b="1" dirty="0">
                <a:solidFill>
                  <a:schemeClr val="bg2">
                    <a:lumMod val="10000"/>
                  </a:schemeClr>
                </a:solidFill>
                <a:latin typeface="Monotype Corsiva" panose="03010101010201010101" pitchFamily="66" charset="0"/>
              </a:rPr>
              <a:t>тогда </a:t>
            </a:r>
            <a:r>
              <a:rPr lang="ru-RU" sz="3600" b="1" dirty="0" smtClean="0">
                <a:solidFill>
                  <a:schemeClr val="bg2">
                    <a:lumMod val="10000"/>
                  </a:schemeClr>
                </a:solidFill>
                <a:latin typeface="Monotype Corsiva" panose="03010101010201010101" pitchFamily="66" charset="0"/>
              </a:rPr>
              <a:t>чуть…………., </a:t>
            </a:r>
            <a:r>
              <a:rPr lang="ru-RU" sz="3600" b="1" dirty="0">
                <a:solidFill>
                  <a:schemeClr val="bg2">
                    <a:lumMod val="10000"/>
                  </a:schemeClr>
                </a:solidFill>
                <a:latin typeface="Monotype Corsiva" panose="03010101010201010101" pitchFamily="66" charset="0"/>
              </a:rPr>
              <a:t>вот как</a:t>
            </a:r>
            <a:r>
              <a:rPr lang="ru-RU" sz="3600" b="1" dirty="0" smtClean="0">
                <a:solidFill>
                  <a:schemeClr val="bg2">
                    <a:lumMod val="10000"/>
                  </a:schemeClr>
                </a:solidFill>
                <a:latin typeface="Monotype Corsiva" panose="03010101010201010101" pitchFamily="66" charset="0"/>
              </a:rPr>
              <a:t>!»</a:t>
            </a:r>
            <a:r>
              <a:rPr lang="ru-RU" sz="4400" b="1" dirty="0">
                <a:solidFill>
                  <a:schemeClr val="bg2">
                    <a:lumMod val="10000"/>
                  </a:schemeClr>
                </a:solidFill>
                <a:latin typeface="Monotype Corsiva" panose="03010101010201010101" pitchFamily="66" charset="0"/>
              </a:rPr>
              <a:t/>
            </a:r>
            <a:br>
              <a:rPr lang="ru-RU" sz="4400" b="1" dirty="0">
                <a:solidFill>
                  <a:schemeClr val="bg2">
                    <a:lumMod val="10000"/>
                  </a:schemeClr>
                </a:solidFill>
                <a:latin typeface="Monotype Corsiva" panose="03010101010201010101" pitchFamily="66" charset="0"/>
              </a:rPr>
            </a:br>
            <a:endParaRPr lang="ru-RU" sz="4400" b="1" dirty="0">
              <a:solidFill>
                <a:schemeClr val="bg2">
                  <a:lumMod val="10000"/>
                </a:schemeClr>
              </a:solidFill>
              <a:latin typeface="Monotype Corsiva" panose="03010101010201010101" pitchFamily="66" charset="0"/>
            </a:endParaRP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4544" y="-243408"/>
            <a:ext cx="9649072" cy="7236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03999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827584" y="1052736"/>
            <a:ext cx="7776864" cy="507342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Monotype Corsiva" panose="03010101010201010101" pitchFamily="66" charset="0"/>
              </a:rPr>
              <a:t>4. Как и почему закончился разговор Макара </a:t>
            </a:r>
            <a:r>
              <a:rPr lang="ru-RU" sz="36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Monotype Corsiva" panose="03010101010201010101" pitchFamily="66" charset="0"/>
              </a:rPr>
              <a:t>Чудры</a:t>
            </a:r>
            <a:r>
              <a:rPr lang="ru-RU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Monotype Corsiva" panose="03010101010201010101" pitchFamily="66" charset="0"/>
              </a:rPr>
              <a:t> и верующего в Бога человека?</a:t>
            </a:r>
          </a:p>
          <a:p>
            <a:pPr marL="0" indent="0">
              <a:buNone/>
            </a:pPr>
            <a:r>
              <a:rPr lang="ru-RU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Monotype Corsiva" panose="03010101010201010101" pitchFamily="66" charset="0"/>
              </a:rPr>
              <a:t> </a:t>
            </a:r>
            <a:r>
              <a:rPr lang="ru-RU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Monotype Corsiva" panose="03010101010201010101" pitchFamily="66" charset="0"/>
              </a:rPr>
              <a:t>»…. </a:t>
            </a:r>
            <a:r>
              <a:rPr lang="ru-RU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Monotype Corsiva" panose="03010101010201010101" pitchFamily="66" charset="0"/>
              </a:rPr>
              <a:t>Говорил я с одним человеком. Строгий человек, из ваших, русских. Нужно, говорит он, жить не так, как ты сам хочешь, а так, как сказано в божьем слове. Богу покоряйся, и он даст тебе все, что попросишь у </a:t>
            </a:r>
            <a:r>
              <a:rPr lang="ru-RU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Monotype Corsiva" panose="03010101010201010101" pitchFamily="66" charset="0"/>
              </a:rPr>
              <a:t>него…..»</a:t>
            </a:r>
            <a:endParaRPr lang="ru-RU" sz="3600" b="1" dirty="0">
              <a:solidFill>
                <a:schemeClr val="tx1">
                  <a:lumMod val="95000"/>
                  <a:lumOff val="5000"/>
                </a:schemeClr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4544" y="-243408"/>
            <a:ext cx="9649072" cy="7236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712866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827584" y="1600200"/>
            <a:ext cx="7402016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b="1" dirty="0" smtClean="0">
                <a:latin typeface="Monotype Corsiva" panose="03010101010201010101" pitchFamily="66" charset="0"/>
              </a:rPr>
              <a:t>5. В чём суть мировоззрения Макара </a:t>
            </a:r>
            <a:r>
              <a:rPr lang="ru-RU" sz="4800" b="1" dirty="0" err="1" smtClean="0">
                <a:latin typeface="Monotype Corsiva" panose="03010101010201010101" pitchFamily="66" charset="0"/>
              </a:rPr>
              <a:t>Чудры</a:t>
            </a:r>
            <a:r>
              <a:rPr lang="ru-RU" sz="4800" b="1" dirty="0" smtClean="0">
                <a:latin typeface="Monotype Corsiva" panose="03010101010201010101" pitchFamily="66" charset="0"/>
              </a:rPr>
              <a:t>? </a:t>
            </a:r>
            <a:endParaRPr lang="ru-RU" sz="4800" b="1" dirty="0"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4544" y="-243408"/>
            <a:ext cx="9649072" cy="7236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005653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827584" y="980728"/>
            <a:ext cx="7113984" cy="5145435"/>
          </a:xfrm>
        </p:spPr>
        <p:txBody>
          <a:bodyPr/>
          <a:lstStyle/>
          <a:p>
            <a:pPr marL="0" indent="0">
              <a:buNone/>
            </a:pPr>
            <a:r>
              <a:rPr lang="ru-RU" sz="4000" b="1" dirty="0">
                <a:latin typeface="Monotype Corsiva" panose="03010101010201010101" pitchFamily="66" charset="0"/>
              </a:rPr>
              <a:t>6</a:t>
            </a:r>
            <a:r>
              <a:rPr lang="ru-RU" sz="4000" b="1" dirty="0" smtClean="0">
                <a:latin typeface="Monotype Corsiva" panose="03010101010201010101" pitchFamily="66" charset="0"/>
              </a:rPr>
              <a:t>. </a:t>
            </a:r>
            <a:r>
              <a:rPr lang="ru-RU" sz="4000" b="1" dirty="0">
                <a:latin typeface="Monotype Corsiva" panose="03010101010201010101" pitchFamily="66" charset="0"/>
              </a:rPr>
              <a:t>О ком идет речь?</a:t>
            </a:r>
          </a:p>
          <a:p>
            <a:pPr marL="0" indent="0">
              <a:buNone/>
            </a:pPr>
            <a:r>
              <a:rPr lang="ru-RU" sz="4000" b="1" dirty="0">
                <a:latin typeface="Monotype Corsiva" panose="03010101010201010101" pitchFamily="66" charset="0"/>
              </a:rPr>
              <a:t>"Это был товарищ! И мудр, как старик, и сведущ во всем, и грамоту русскую и мадьярскую понимал. Бывало, пойдет говорить – век бы не спал, слушал </a:t>
            </a:r>
            <a:r>
              <a:rPr lang="ru-RU" sz="4000" b="1" dirty="0" err="1">
                <a:latin typeface="Monotype Corsiva" panose="03010101010201010101" pitchFamily="66" charset="0"/>
              </a:rPr>
              <a:t>го</a:t>
            </a:r>
            <a:r>
              <a:rPr lang="ru-RU" sz="4000" b="1" dirty="0">
                <a:latin typeface="Monotype Corsiva" panose="03010101010201010101" pitchFamily="66" charset="0"/>
              </a:rPr>
              <a:t>! А играет – убей меня гром, коли на свете еще кто-нибудь так играл!.."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4544" y="-243408"/>
            <a:ext cx="9649072" cy="7236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91644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03648" y="980728"/>
            <a:ext cx="6408712" cy="2308324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Максим Горький</a:t>
            </a:r>
            <a:endParaRPr lang="ru-RU" sz="7200" b="1" dirty="0" smtClean="0">
              <a:ln w="12700" cmpd="sng">
                <a:solidFill>
                  <a:schemeClr val="accent4"/>
                </a:solidFill>
                <a:prstDash val="solid"/>
              </a:ln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 algn="ctr"/>
            <a:r>
              <a:rPr lang="ru-RU" sz="7200" b="1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 «Макар </a:t>
            </a:r>
            <a:r>
              <a:rPr lang="ru-RU" sz="7200" b="1" dirty="0" err="1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Чудра</a:t>
            </a:r>
            <a:r>
              <a:rPr lang="ru-RU" sz="7200" b="1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»</a:t>
            </a:r>
            <a:endParaRPr lang="ru-RU" sz="7200" b="1" cap="none" spc="0" dirty="0">
              <a:ln w="12700" cmpd="sng">
                <a:solidFill>
                  <a:schemeClr val="accent4"/>
                </a:solidFill>
                <a:prstDash val="solid"/>
              </a:ln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76195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115616" y="1600200"/>
            <a:ext cx="7113984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b="1" dirty="0">
                <a:latin typeface="Monotype Corsiva" panose="03010101010201010101" pitchFamily="66" charset="0"/>
              </a:rPr>
              <a:t>7</a:t>
            </a:r>
            <a:r>
              <a:rPr lang="ru-RU" sz="4800" b="1" dirty="0" smtClean="0">
                <a:latin typeface="Monotype Corsiva" panose="03010101010201010101" pitchFamily="66" charset="0"/>
              </a:rPr>
              <a:t>. Что </a:t>
            </a:r>
            <a:r>
              <a:rPr lang="ru-RU" sz="4800" b="1" dirty="0" err="1" smtClean="0">
                <a:latin typeface="Monotype Corsiva" panose="03010101010201010101" pitchFamily="66" charset="0"/>
              </a:rPr>
              <a:t>Лойко</a:t>
            </a:r>
            <a:r>
              <a:rPr lang="ru-RU" sz="4800" b="1" dirty="0" smtClean="0">
                <a:latin typeface="Monotype Corsiva" panose="03010101010201010101" pitchFamily="66" charset="0"/>
              </a:rPr>
              <a:t> </a:t>
            </a:r>
            <a:r>
              <a:rPr lang="ru-RU" sz="4800" b="1" dirty="0" err="1" smtClean="0">
                <a:latin typeface="Monotype Corsiva" panose="03010101010201010101" pitchFamily="66" charset="0"/>
              </a:rPr>
              <a:t>Забар</a:t>
            </a:r>
            <a:r>
              <a:rPr lang="ru-RU" sz="4800" b="1" dirty="0" smtClean="0">
                <a:latin typeface="Monotype Corsiva" panose="03010101010201010101" pitchFamily="66" charset="0"/>
              </a:rPr>
              <a:t> сделал, если бы к нему пришел в гости сатана?</a:t>
            </a:r>
            <a:endParaRPr lang="ru-RU" sz="4800" b="1" dirty="0"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4544" y="-243408"/>
            <a:ext cx="9649072" cy="7236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952291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971600" y="1600200"/>
            <a:ext cx="7416824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b="1" dirty="0" smtClean="0">
                <a:latin typeface="Monotype Corsiva" panose="03010101010201010101" pitchFamily="66" charset="0"/>
              </a:rPr>
              <a:t>8. Что </a:t>
            </a:r>
            <a:r>
              <a:rPr lang="ru-RU" sz="4800" b="1" dirty="0">
                <a:latin typeface="Monotype Corsiva" panose="03010101010201010101" pitchFamily="66" charset="0"/>
              </a:rPr>
              <a:t>сделала </a:t>
            </a:r>
            <a:r>
              <a:rPr lang="ru-RU" sz="4800" b="1" dirty="0" err="1">
                <a:latin typeface="Monotype Corsiva" panose="03010101010201010101" pitchFamily="66" charset="0"/>
              </a:rPr>
              <a:t>Радда</a:t>
            </a:r>
            <a:r>
              <a:rPr lang="ru-RU" sz="4800" b="1" dirty="0">
                <a:latin typeface="Monotype Corsiva" panose="03010101010201010101" pitchFamily="66" charset="0"/>
              </a:rPr>
              <a:t> с кошелём денег старого магната?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53402" y="-189290"/>
            <a:ext cx="9650804" cy="7236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085399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827584" y="908720"/>
            <a:ext cx="7258000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4000" b="1" dirty="0" smtClean="0">
                <a:latin typeface="Monotype Corsiva" panose="03010101010201010101" pitchFamily="66" charset="0"/>
              </a:rPr>
              <a:t>9. Что ответила </a:t>
            </a:r>
            <a:r>
              <a:rPr lang="ru-RU" sz="4000" b="1" dirty="0" err="1" smtClean="0">
                <a:latin typeface="Monotype Corsiva" panose="03010101010201010101" pitchFamily="66" charset="0"/>
              </a:rPr>
              <a:t>Радда</a:t>
            </a:r>
            <a:r>
              <a:rPr lang="ru-RU" sz="4000" b="1" dirty="0" smtClean="0">
                <a:latin typeface="Monotype Corsiva" panose="03010101010201010101" pitchFamily="66" charset="0"/>
              </a:rPr>
              <a:t> на предложение старого магната, который хотел на ней жениться? </a:t>
            </a:r>
          </a:p>
          <a:p>
            <a:pPr marL="0" indent="0">
              <a:buNone/>
            </a:pPr>
            <a:r>
              <a:rPr lang="ru-RU" sz="4000" b="1" dirty="0" smtClean="0">
                <a:latin typeface="Monotype Corsiva" panose="03010101010201010101" pitchFamily="66" charset="0"/>
              </a:rPr>
              <a:t>«</a:t>
            </a:r>
            <a:r>
              <a:rPr lang="ru-RU" sz="4000" b="1" dirty="0">
                <a:latin typeface="Monotype Corsiva" panose="03010101010201010101" pitchFamily="66" charset="0"/>
              </a:rPr>
              <a:t>Кабы </a:t>
            </a:r>
            <a:r>
              <a:rPr lang="ru-RU" sz="4000" b="1" dirty="0" smtClean="0">
                <a:latin typeface="Monotype Corsiva" panose="03010101010201010101" pitchFamily="66" charset="0"/>
              </a:rPr>
              <a:t>……….к ……….в </a:t>
            </a:r>
            <a:r>
              <a:rPr lang="ru-RU" sz="4000" b="1" dirty="0">
                <a:latin typeface="Monotype Corsiva" panose="03010101010201010101" pitchFamily="66" charset="0"/>
              </a:rPr>
              <a:t>гнездо по своей </a:t>
            </a:r>
            <a:r>
              <a:rPr lang="ru-RU" sz="4000" b="1" dirty="0" smtClean="0">
                <a:latin typeface="Monotype Corsiva" panose="03010101010201010101" pitchFamily="66" charset="0"/>
              </a:rPr>
              <a:t>………..вошла</a:t>
            </a:r>
            <a:r>
              <a:rPr lang="ru-RU" sz="4000" b="1" dirty="0">
                <a:latin typeface="Monotype Corsiva" panose="03010101010201010101" pitchFamily="66" charset="0"/>
              </a:rPr>
              <a:t>, чем бы она стала?»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4544" y="-243408"/>
            <a:ext cx="9649072" cy="7236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33817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683568" y="764704"/>
            <a:ext cx="7704856" cy="518457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>
                <a:latin typeface="Monotype Corsiva" panose="03010101010201010101" pitchFamily="66" charset="0"/>
              </a:rPr>
              <a:t>10. </a:t>
            </a:r>
            <a:r>
              <a:rPr lang="ru-RU" sz="3600" b="1" dirty="0" smtClean="0">
                <a:latin typeface="Monotype Corsiva" panose="03010101010201010101" pitchFamily="66" charset="0"/>
              </a:rPr>
              <a:t>Восстановите ответ </a:t>
            </a:r>
            <a:r>
              <a:rPr lang="ru-RU" sz="3600" b="1" dirty="0" err="1" smtClean="0">
                <a:latin typeface="Monotype Corsiva" panose="03010101010201010101" pitchFamily="66" charset="0"/>
              </a:rPr>
              <a:t>Радды</a:t>
            </a:r>
            <a:r>
              <a:rPr lang="ru-RU" sz="3600" b="1" dirty="0" smtClean="0">
                <a:latin typeface="Monotype Corsiva" panose="03010101010201010101" pitchFamily="66" charset="0"/>
              </a:rPr>
              <a:t> на речь </a:t>
            </a:r>
            <a:r>
              <a:rPr lang="ru-RU" sz="3600" b="1" dirty="0" err="1" smtClean="0">
                <a:latin typeface="Monotype Corsiva" panose="03010101010201010101" pitchFamily="66" charset="0"/>
              </a:rPr>
              <a:t>Лойко</a:t>
            </a:r>
            <a:endParaRPr lang="ru-RU" sz="3600" b="1" dirty="0" smtClean="0">
              <a:latin typeface="Monotype Corsiva" panose="03010101010201010101" pitchFamily="66" charset="0"/>
            </a:endParaRPr>
          </a:p>
          <a:p>
            <a:pPr marL="0" indent="0">
              <a:buNone/>
            </a:pPr>
            <a:r>
              <a:rPr lang="ru-RU" b="1" u="sng" dirty="0" smtClean="0">
                <a:latin typeface="Monotype Corsiva" panose="03010101010201010101" pitchFamily="66" charset="0"/>
              </a:rPr>
              <a:t>А </a:t>
            </a:r>
            <a:r>
              <a:rPr lang="ru-RU" b="1" u="sng" dirty="0" err="1" smtClean="0">
                <a:latin typeface="Monotype Corsiva" panose="03010101010201010101" pitchFamily="66" charset="0"/>
              </a:rPr>
              <a:t>Лойко</a:t>
            </a:r>
            <a:r>
              <a:rPr lang="ru-RU" b="1" u="sng" dirty="0" smtClean="0">
                <a:latin typeface="Monotype Corsiva" panose="03010101010201010101" pitchFamily="66" charset="0"/>
              </a:rPr>
              <a:t> смеется</a:t>
            </a:r>
            <a:r>
              <a:rPr lang="ru-RU" b="1" dirty="0">
                <a:latin typeface="Monotype Corsiva" panose="03010101010201010101" pitchFamily="66" charset="0"/>
              </a:rPr>
              <a:t>: «Я сам </a:t>
            </a:r>
            <a:r>
              <a:rPr lang="ru-RU" b="1" dirty="0" smtClean="0">
                <a:latin typeface="Monotype Corsiva" panose="03010101010201010101" pitchFamily="66" charset="0"/>
              </a:rPr>
              <a:t>делал! </a:t>
            </a:r>
            <a:r>
              <a:rPr lang="ru-RU" b="1" dirty="0">
                <a:latin typeface="Monotype Corsiva" panose="03010101010201010101" pitchFamily="66" charset="0"/>
              </a:rPr>
              <a:t>И сделал ее не из дерева, а из груди молодой девушки, которую любил крепко, а струны из ее сердца мною свиты. Врет еще немного скрипка, ну, да я умею смычок в </a:t>
            </a:r>
            <a:r>
              <a:rPr lang="ru-RU" b="1" dirty="0" smtClean="0">
                <a:latin typeface="Monotype Corsiva" panose="03010101010201010101" pitchFamily="66" charset="0"/>
              </a:rPr>
              <a:t>руках </a:t>
            </a:r>
            <a:r>
              <a:rPr lang="ru-RU" b="1" dirty="0">
                <a:latin typeface="Monotype Corsiva" panose="03010101010201010101" pitchFamily="66" charset="0"/>
              </a:rPr>
              <a:t>держать</a:t>
            </a:r>
            <a:r>
              <a:rPr lang="ru-RU" b="1" dirty="0" smtClean="0">
                <a:latin typeface="Monotype Corsiva" panose="03010101010201010101" pitchFamily="66" charset="0"/>
              </a:rPr>
              <a:t>!»</a:t>
            </a:r>
          </a:p>
          <a:p>
            <a:pPr marL="0" indent="0">
              <a:buNone/>
            </a:pPr>
            <a:r>
              <a:rPr lang="ru-RU" sz="3600" b="1" u="sng" dirty="0" err="1" smtClean="0">
                <a:latin typeface="Monotype Corsiva" panose="03010101010201010101" pitchFamily="66" charset="0"/>
              </a:rPr>
              <a:t>Радда</a:t>
            </a:r>
            <a:r>
              <a:rPr lang="ru-RU" sz="3600" b="1" dirty="0" smtClean="0">
                <a:latin typeface="Monotype Corsiva" panose="03010101010201010101" pitchFamily="66" charset="0"/>
              </a:rPr>
              <a:t> </a:t>
            </a:r>
            <a:r>
              <a:rPr lang="ru-RU" sz="3600" b="1" dirty="0">
                <a:latin typeface="Monotype Corsiva" panose="03010101010201010101" pitchFamily="66" charset="0"/>
              </a:rPr>
              <a:t>отвернулась в сторону и, зевнув, сказала: «А еще говорили, </a:t>
            </a:r>
            <a:r>
              <a:rPr lang="ru-RU" sz="3600" b="1" dirty="0" smtClean="0">
                <a:latin typeface="Monotype Corsiva" panose="03010101010201010101" pitchFamily="66" charset="0"/>
              </a:rPr>
              <a:t>что</a:t>
            </a:r>
            <a:r>
              <a:rPr lang="ru-RU" sz="3600" b="1" dirty="0" smtClean="0">
                <a:latin typeface="Monotype Corsiva" panose="03010101010201010101" pitchFamily="66" charset="0"/>
              </a:rPr>
              <a:t>………..»</a:t>
            </a:r>
            <a:endParaRPr lang="ru-RU" b="1" dirty="0"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4544" y="-243408"/>
            <a:ext cx="9649072" cy="7236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037870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899592" y="1196752"/>
            <a:ext cx="7416824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b="1" dirty="0" smtClean="0">
                <a:latin typeface="Monotype Corsiva" panose="03010101010201010101" pitchFamily="66" charset="0"/>
              </a:rPr>
              <a:t>11. </a:t>
            </a:r>
            <a:r>
              <a:rPr lang="ru-RU" sz="4000" b="1" dirty="0" smtClean="0">
                <a:latin typeface="Monotype Corsiva" panose="03010101010201010101" pitchFamily="66" charset="0"/>
              </a:rPr>
              <a:t>«</a:t>
            </a:r>
            <a:r>
              <a:rPr lang="ru-RU" sz="4000" b="1" dirty="0" smtClean="0">
                <a:latin typeface="Monotype Corsiva" panose="03010101010201010101" pitchFamily="66" charset="0"/>
              </a:rPr>
              <a:t>Это </a:t>
            </a:r>
            <a:r>
              <a:rPr lang="ru-RU" sz="4000" b="1" dirty="0">
                <a:latin typeface="Monotype Corsiva" panose="03010101010201010101" pitchFamily="66" charset="0"/>
              </a:rPr>
              <a:t>песня! — сказал Данило.— Никогда не слыхал! такой песни; пусть из меня сатана себе трубку сделает, коли вру я</a:t>
            </a:r>
            <a:r>
              <a:rPr lang="ru-RU" sz="4000" b="1" dirty="0" smtClean="0">
                <a:latin typeface="Monotype Corsiva" panose="03010101010201010101" pitchFamily="66" charset="0"/>
              </a:rPr>
              <a:t>!»</a:t>
            </a:r>
          </a:p>
          <a:p>
            <a:pPr marL="0" indent="0">
              <a:buNone/>
            </a:pPr>
            <a:r>
              <a:rPr lang="ru-RU" sz="4000" b="1" dirty="0" smtClean="0">
                <a:latin typeface="Monotype Corsiva" panose="03010101010201010101" pitchFamily="66" charset="0"/>
              </a:rPr>
              <a:t>А как охарактеризовала </a:t>
            </a:r>
            <a:r>
              <a:rPr lang="ru-RU" sz="4000" b="1" dirty="0" err="1" smtClean="0">
                <a:latin typeface="Monotype Corsiva" panose="03010101010201010101" pitchFamily="66" charset="0"/>
              </a:rPr>
              <a:t>Радда</a:t>
            </a:r>
            <a:r>
              <a:rPr lang="ru-RU" sz="4000" b="1" dirty="0" smtClean="0">
                <a:latin typeface="Monotype Corsiva" panose="03010101010201010101" pitchFamily="66" charset="0"/>
              </a:rPr>
              <a:t> игру </a:t>
            </a:r>
            <a:r>
              <a:rPr lang="ru-RU" sz="4000" b="1" dirty="0" err="1">
                <a:latin typeface="Monotype Corsiva" panose="03010101010201010101" pitchFamily="66" charset="0"/>
              </a:rPr>
              <a:t>Л</a:t>
            </a:r>
            <a:r>
              <a:rPr lang="ru-RU" sz="4000" b="1" dirty="0" err="1" smtClean="0">
                <a:latin typeface="Monotype Corsiva" panose="03010101010201010101" pitchFamily="66" charset="0"/>
              </a:rPr>
              <a:t>ойко</a:t>
            </a:r>
            <a:r>
              <a:rPr lang="ru-RU" sz="4000" b="1" dirty="0" smtClean="0">
                <a:latin typeface="Monotype Corsiva" panose="03010101010201010101" pitchFamily="66" charset="0"/>
              </a:rPr>
              <a:t> на скрипке?</a:t>
            </a:r>
            <a:endParaRPr lang="ru-RU" sz="4000" b="1" dirty="0"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4544" y="-243408"/>
            <a:ext cx="9649072" cy="7236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015466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475656" y="1124744"/>
            <a:ext cx="6840760" cy="550547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b="1" dirty="0" smtClean="0">
                <a:latin typeface="Monotype Corsiva" panose="03010101010201010101" pitchFamily="66" charset="0"/>
              </a:rPr>
              <a:t>12. За что хотел наказать </a:t>
            </a:r>
            <a:r>
              <a:rPr lang="ru-RU" sz="4800" b="1" dirty="0" err="1" smtClean="0">
                <a:latin typeface="Monotype Corsiva" panose="03010101010201010101" pitchFamily="66" charset="0"/>
              </a:rPr>
              <a:t>Радду</a:t>
            </a:r>
            <a:r>
              <a:rPr lang="ru-RU" sz="4800" b="1" dirty="0" smtClean="0">
                <a:latin typeface="Monotype Corsiva" panose="03010101010201010101" pitchFamily="66" charset="0"/>
              </a:rPr>
              <a:t> отец кнутом, а</a:t>
            </a:r>
            <a:r>
              <a:rPr lang="ru-RU" sz="4800" b="1" dirty="0">
                <a:latin typeface="Monotype Corsiva" panose="03010101010201010101" pitchFamily="66" charset="0"/>
              </a:rPr>
              <a:t> </a:t>
            </a:r>
            <a:r>
              <a:rPr lang="ru-RU" sz="4800" b="1" dirty="0" smtClean="0">
                <a:latin typeface="Monotype Corsiva" panose="03010101010201010101" pitchFamily="66" charset="0"/>
              </a:rPr>
              <a:t>что </a:t>
            </a:r>
            <a:r>
              <a:rPr lang="ru-RU" sz="4800" b="1" dirty="0">
                <a:latin typeface="Monotype Corsiva" panose="03010101010201010101" pitchFamily="66" charset="0"/>
              </a:rPr>
              <a:t>попросил </a:t>
            </a:r>
            <a:r>
              <a:rPr lang="ru-RU" sz="4800" b="1" dirty="0" err="1">
                <a:latin typeface="Monotype Corsiva" panose="03010101010201010101" pitchFamily="66" charset="0"/>
              </a:rPr>
              <a:t>Зобар</a:t>
            </a:r>
            <a:r>
              <a:rPr lang="ru-RU" sz="4800" b="1" dirty="0">
                <a:latin typeface="Monotype Corsiva" panose="03010101010201010101" pitchFamily="66" charset="0"/>
              </a:rPr>
              <a:t> взамен </a:t>
            </a:r>
            <a:r>
              <a:rPr lang="ru-RU" sz="4800" b="1" dirty="0" smtClean="0">
                <a:latin typeface="Monotype Corsiva" panose="03010101010201010101" pitchFamily="66" charset="0"/>
              </a:rPr>
              <a:t>этого?</a:t>
            </a:r>
            <a:endParaRPr lang="ru-RU" sz="4800" b="1" dirty="0"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4544" y="-243408"/>
            <a:ext cx="9649072" cy="7236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084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187624" y="1340768"/>
            <a:ext cx="7041976" cy="478539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b="1" dirty="0" smtClean="0">
                <a:latin typeface="Monotype Corsiva" panose="03010101010201010101" pitchFamily="66" charset="0"/>
              </a:rPr>
              <a:t>13. Что предложил </a:t>
            </a:r>
            <a:r>
              <a:rPr lang="ru-RU" sz="4800" b="1" dirty="0" err="1" smtClean="0">
                <a:latin typeface="Monotype Corsiva" panose="03010101010201010101" pitchFamily="66" charset="0"/>
              </a:rPr>
              <a:t>Лойко</a:t>
            </a:r>
            <a:r>
              <a:rPr lang="ru-RU" sz="4800" b="1" dirty="0" smtClean="0">
                <a:latin typeface="Monotype Corsiva" panose="03010101010201010101" pitchFamily="66" charset="0"/>
              </a:rPr>
              <a:t> Радде, какой наказ он её дал и почему после этого упал на глазах всего табора?</a:t>
            </a:r>
            <a:endParaRPr lang="ru-RU" sz="4800" b="1" dirty="0"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4544" y="-243408"/>
            <a:ext cx="9649072" cy="7236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560204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899592" y="1600200"/>
            <a:ext cx="7330008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b="1" dirty="0" smtClean="0">
                <a:latin typeface="Monotype Corsiva" panose="03010101010201010101" pitchFamily="66" charset="0"/>
              </a:rPr>
              <a:t>14. Где после того, как перед всем табором упал </a:t>
            </a:r>
            <a:r>
              <a:rPr lang="ru-RU" sz="4400" b="1" dirty="0" err="1" smtClean="0">
                <a:latin typeface="Monotype Corsiva" panose="03010101010201010101" pitchFamily="66" charset="0"/>
              </a:rPr>
              <a:t>Лойко</a:t>
            </a:r>
            <a:r>
              <a:rPr lang="ru-RU" sz="4400" b="1" dirty="0" smtClean="0">
                <a:latin typeface="Monotype Corsiva" panose="03010101010201010101" pitchFamily="66" charset="0"/>
              </a:rPr>
              <a:t>, встретился он с </a:t>
            </a:r>
            <a:r>
              <a:rPr lang="ru-RU" sz="4400" b="1" dirty="0" err="1">
                <a:latin typeface="Monotype Corsiva" panose="03010101010201010101" pitchFamily="66" charset="0"/>
              </a:rPr>
              <a:t>Р</a:t>
            </a:r>
            <a:r>
              <a:rPr lang="ru-RU" sz="4400" b="1" dirty="0" err="1" smtClean="0">
                <a:latin typeface="Monotype Corsiva" panose="03010101010201010101" pitchFamily="66" charset="0"/>
              </a:rPr>
              <a:t>аддой</a:t>
            </a:r>
            <a:r>
              <a:rPr lang="ru-RU" sz="4400" b="1" dirty="0" smtClean="0">
                <a:latin typeface="Monotype Corsiva" panose="03010101010201010101" pitchFamily="66" charset="0"/>
              </a:rPr>
              <a:t>? Что каждый из них показал в первую минуту встречи?</a:t>
            </a:r>
            <a:endParaRPr lang="ru-RU" sz="4400" b="1" dirty="0"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4544" y="-243408"/>
            <a:ext cx="9649072" cy="7236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8583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043608" y="764704"/>
            <a:ext cx="7272808" cy="536145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Monotype Corsiva" panose="03010101010201010101" pitchFamily="66" charset="0"/>
              </a:rPr>
              <a:t>15. </a:t>
            </a:r>
            <a:r>
              <a:rPr lang="ru-RU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Monotype Corsiva" panose="03010101010201010101" pitchFamily="66" charset="0"/>
              </a:rPr>
              <a:t>Восстановите мысль </a:t>
            </a:r>
            <a:r>
              <a:rPr lang="ru-RU" sz="40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Monotype Corsiva" panose="03010101010201010101" pitchFamily="66" charset="0"/>
              </a:rPr>
              <a:t>Радды</a:t>
            </a:r>
            <a:r>
              <a:rPr lang="ru-RU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Monotype Corsiva" panose="03010101010201010101" pitchFamily="66" charset="0"/>
              </a:rPr>
              <a:t> (что(кого) она любила больше </a:t>
            </a:r>
            <a:r>
              <a:rPr lang="ru-RU" sz="40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Monotype Corsiva" panose="03010101010201010101" pitchFamily="66" charset="0"/>
              </a:rPr>
              <a:t>Лойко</a:t>
            </a:r>
            <a:r>
              <a:rPr lang="ru-RU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Monotype Corsiva" panose="03010101010201010101" pitchFamily="66" charset="0"/>
              </a:rPr>
              <a:t>?):</a:t>
            </a:r>
          </a:p>
          <a:p>
            <a:pPr marL="0" indent="0">
              <a:buNone/>
            </a:pPr>
            <a:r>
              <a:rPr lang="ru-RU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Monotype Corsiva" panose="03010101010201010101" pitchFamily="66" charset="0"/>
              </a:rPr>
              <a:t> «Мало </a:t>
            </a:r>
            <a:r>
              <a:rPr lang="ru-RU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Monotype Corsiva" panose="03010101010201010101" pitchFamily="66" charset="0"/>
              </a:rPr>
              <a:t>осталось на свете удалых цыган, мало, </a:t>
            </a:r>
            <a:r>
              <a:rPr lang="ru-RU" sz="36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Monotype Corsiva" panose="03010101010201010101" pitchFamily="66" charset="0"/>
              </a:rPr>
              <a:t>Лойко</a:t>
            </a:r>
            <a:r>
              <a:rPr lang="ru-RU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Monotype Corsiva" panose="03010101010201010101" pitchFamily="66" charset="0"/>
              </a:rPr>
              <a:t>. Никогда я никого не любила, </a:t>
            </a:r>
            <a:r>
              <a:rPr lang="ru-RU" sz="36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Monotype Corsiva" panose="03010101010201010101" pitchFamily="66" charset="0"/>
              </a:rPr>
              <a:t>Лойко</a:t>
            </a:r>
            <a:r>
              <a:rPr lang="ru-RU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Monotype Corsiva" panose="03010101010201010101" pitchFamily="66" charset="0"/>
              </a:rPr>
              <a:t>, а тебя люблю. А еще я </a:t>
            </a:r>
            <a:r>
              <a:rPr lang="ru-RU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Monotype Corsiva" panose="03010101010201010101" pitchFamily="66" charset="0"/>
              </a:rPr>
              <a:t>люблю……… …………, </a:t>
            </a:r>
            <a:r>
              <a:rPr lang="ru-RU" sz="36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Monotype Corsiva" panose="03010101010201010101" pitchFamily="66" charset="0"/>
              </a:rPr>
              <a:t>Лойко</a:t>
            </a:r>
            <a:r>
              <a:rPr lang="ru-RU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Monotype Corsiva" panose="03010101010201010101" pitchFamily="66" charset="0"/>
              </a:rPr>
              <a:t>, я </a:t>
            </a:r>
            <a:r>
              <a:rPr lang="ru-RU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Monotype Corsiva" panose="03010101010201010101" pitchFamily="66" charset="0"/>
              </a:rPr>
              <a:t>люблю больше, </a:t>
            </a:r>
            <a:r>
              <a:rPr lang="ru-RU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Monotype Corsiva" panose="03010101010201010101" pitchFamily="66" charset="0"/>
              </a:rPr>
              <a:t>чем тебя</a:t>
            </a:r>
            <a:r>
              <a:rPr lang="ru-RU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Monotype Corsiva" panose="03010101010201010101" pitchFamily="66" charset="0"/>
              </a:rPr>
              <a:t>.» </a:t>
            </a:r>
            <a:endParaRPr lang="ru-RU" sz="3600" b="1" dirty="0">
              <a:solidFill>
                <a:schemeClr val="tx1">
                  <a:lumMod val="95000"/>
                  <a:lumOff val="5000"/>
                </a:schemeClr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4544" y="-243408"/>
            <a:ext cx="9649072" cy="7236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511207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971600" y="1600200"/>
            <a:ext cx="72580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b="1" dirty="0" smtClean="0">
                <a:latin typeface="Monotype Corsiva" panose="03010101010201010101" pitchFamily="66" charset="0"/>
              </a:rPr>
              <a:t>16. Что должен был сделать </a:t>
            </a:r>
            <a:r>
              <a:rPr lang="ru-RU" sz="4800" b="1" dirty="0" err="1" smtClean="0">
                <a:latin typeface="Monotype Corsiva" panose="03010101010201010101" pitchFamily="66" charset="0"/>
              </a:rPr>
              <a:t>Лойко</a:t>
            </a:r>
            <a:r>
              <a:rPr lang="ru-RU" sz="4800" b="1" dirty="0" smtClean="0">
                <a:latin typeface="Monotype Corsiva" panose="03010101010201010101" pitchFamily="66" charset="0"/>
              </a:rPr>
              <a:t>, по мнению Рады, чтобы она стала его женой?</a:t>
            </a:r>
            <a:endParaRPr lang="ru-RU" sz="4800" b="1" dirty="0"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4544" y="-243408"/>
            <a:ext cx="9649072" cy="7236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60748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332656"/>
            <a:ext cx="4095728" cy="601709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4544" y="-243408"/>
            <a:ext cx="9649072" cy="7236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340055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683568" y="692696"/>
            <a:ext cx="8064896" cy="5328592"/>
          </a:xfrm>
        </p:spPr>
        <p:txBody>
          <a:bodyPr>
            <a:normAutofit/>
          </a:bodyPr>
          <a:lstStyle/>
          <a:p>
            <a:pPr marL="742950" indent="-742950">
              <a:buAutoNum type="arabicPeriod" startAt="17"/>
            </a:pPr>
            <a:r>
              <a:rPr lang="ru-RU" sz="4400" b="1" dirty="0" smtClean="0">
                <a:latin typeface="Monotype Corsiva" panose="03010101010201010101" pitchFamily="66" charset="0"/>
              </a:rPr>
              <a:t>Куда </a:t>
            </a:r>
            <a:r>
              <a:rPr lang="ru-RU" sz="4400" b="1" dirty="0">
                <a:latin typeface="Monotype Corsiva" panose="03010101010201010101" pitchFamily="66" charset="0"/>
              </a:rPr>
              <a:t>заглянул </a:t>
            </a:r>
            <a:r>
              <a:rPr lang="ru-RU" sz="4400" b="1" dirty="0" err="1">
                <a:latin typeface="Monotype Corsiva" panose="03010101010201010101" pitchFamily="66" charset="0"/>
              </a:rPr>
              <a:t>Лойко</a:t>
            </a:r>
            <a:r>
              <a:rPr lang="ru-RU" sz="4400" b="1" dirty="0">
                <a:latin typeface="Monotype Corsiva" panose="03010101010201010101" pitchFamily="66" charset="0"/>
              </a:rPr>
              <a:t>, что «не увидел там прежней вольной жизни</a:t>
            </a:r>
            <a:r>
              <a:rPr lang="ru-RU" sz="4400" b="1" dirty="0" smtClean="0">
                <a:latin typeface="Monotype Corsiva" panose="03010101010201010101" pitchFamily="66" charset="0"/>
              </a:rPr>
              <a:t>»?</a:t>
            </a:r>
          </a:p>
          <a:p>
            <a:pPr marL="0" indent="0">
              <a:buNone/>
            </a:pPr>
            <a:r>
              <a:rPr lang="ru-RU" sz="4000" b="1" dirty="0">
                <a:latin typeface="Monotype Corsiva" panose="03010101010201010101" pitchFamily="66" charset="0"/>
              </a:rPr>
              <a:t> </a:t>
            </a:r>
            <a:r>
              <a:rPr lang="ru-RU" sz="4000" b="1" dirty="0" smtClean="0">
                <a:latin typeface="Monotype Corsiva" panose="03010101010201010101" pitchFamily="66" charset="0"/>
              </a:rPr>
              <a:t>»Вот </a:t>
            </a:r>
            <a:r>
              <a:rPr lang="ru-RU" sz="4000" b="1" dirty="0">
                <a:latin typeface="Monotype Corsiva" panose="03010101010201010101" pitchFamily="66" charset="0"/>
              </a:rPr>
              <a:t>какое дело, товарищи: смотрел в </a:t>
            </a:r>
            <a:r>
              <a:rPr lang="ru-RU" sz="4000" b="1" dirty="0" smtClean="0">
                <a:latin typeface="Monotype Corsiva" panose="03010101010201010101" pitchFamily="66" charset="0"/>
              </a:rPr>
              <a:t>..…..этой </a:t>
            </a:r>
            <a:r>
              <a:rPr lang="ru-RU" sz="4000" b="1" dirty="0">
                <a:latin typeface="Monotype Corsiva" panose="03010101010201010101" pitchFamily="66" charset="0"/>
              </a:rPr>
              <a:t>ночью и не нашел места </a:t>
            </a:r>
            <a:r>
              <a:rPr lang="ru-RU" sz="4000" b="1" dirty="0" smtClean="0">
                <a:latin typeface="Monotype Corsiva" panose="03010101010201010101" pitchFamily="66" charset="0"/>
              </a:rPr>
              <a:t>старой </a:t>
            </a:r>
            <a:r>
              <a:rPr lang="ru-RU" sz="4000" b="1" dirty="0">
                <a:latin typeface="Monotype Corsiva" panose="03010101010201010101" pitchFamily="66" charset="0"/>
              </a:rPr>
              <a:t>вольной жизни моей. </a:t>
            </a:r>
            <a:r>
              <a:rPr lang="ru-RU" sz="4000" b="1" dirty="0" err="1">
                <a:latin typeface="Monotype Corsiva" panose="03010101010201010101" pitchFamily="66" charset="0"/>
              </a:rPr>
              <a:t>Радда</a:t>
            </a:r>
            <a:r>
              <a:rPr lang="ru-RU" sz="4000" b="1" dirty="0">
                <a:latin typeface="Monotype Corsiva" panose="03010101010201010101" pitchFamily="66" charset="0"/>
              </a:rPr>
              <a:t> там живет только — и все тут</a:t>
            </a:r>
            <a:r>
              <a:rPr lang="ru-RU" sz="4000" b="1" dirty="0" smtClean="0">
                <a:latin typeface="Monotype Corsiva" panose="03010101010201010101" pitchFamily="66" charset="0"/>
              </a:rPr>
              <a:t>!»</a:t>
            </a:r>
            <a:endParaRPr lang="ru-RU" sz="4400" b="1" dirty="0"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4544" y="-243408"/>
            <a:ext cx="9649072" cy="7236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632560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899592" y="1600200"/>
            <a:ext cx="7416824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b="1" dirty="0" smtClean="0">
                <a:latin typeface="Monotype Corsiva" panose="03010101010201010101" pitchFamily="66" charset="0"/>
              </a:rPr>
              <a:t>18. Что сделал </a:t>
            </a:r>
            <a:r>
              <a:rPr lang="ru-RU" sz="4800" b="1" dirty="0" err="1" smtClean="0">
                <a:latin typeface="Monotype Corsiva" panose="03010101010201010101" pitchFamily="66" charset="0"/>
              </a:rPr>
              <a:t>Лойко</a:t>
            </a:r>
            <a:r>
              <a:rPr lang="ru-RU" sz="4800" b="1" dirty="0" smtClean="0">
                <a:latin typeface="Monotype Corsiva" panose="03010101010201010101" pitchFamily="66" charset="0"/>
              </a:rPr>
              <a:t> на глазах у всего табора с Радой и как объяснил это?</a:t>
            </a:r>
            <a:endParaRPr lang="ru-RU" sz="4800" b="1" dirty="0"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4544" y="-243408"/>
            <a:ext cx="9649072" cy="7236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640567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331640" y="1600200"/>
            <a:ext cx="689796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b="1" dirty="0" smtClean="0">
                <a:latin typeface="Monotype Corsiva" panose="03010101010201010101" pitchFamily="66" charset="0"/>
              </a:rPr>
              <a:t>19. Что Рада сказала </a:t>
            </a:r>
            <a:r>
              <a:rPr lang="ru-RU" sz="4800" b="1" dirty="0" err="1" smtClean="0">
                <a:latin typeface="Monotype Corsiva" panose="03010101010201010101" pitchFamily="66" charset="0"/>
              </a:rPr>
              <a:t>Лойко</a:t>
            </a:r>
            <a:r>
              <a:rPr lang="ru-RU" sz="4800" b="1" dirty="0" smtClean="0">
                <a:latin typeface="Monotype Corsiva" panose="03010101010201010101" pitchFamily="66" charset="0"/>
              </a:rPr>
              <a:t> после его </a:t>
            </a:r>
            <a:r>
              <a:rPr lang="ru-RU" sz="4800" b="1" dirty="0" smtClean="0">
                <a:latin typeface="Monotype Corsiva" panose="03010101010201010101" pitchFamily="66" charset="0"/>
              </a:rPr>
              <a:t>поступка в отношении её?</a:t>
            </a:r>
            <a:endParaRPr lang="ru-RU" sz="4800" b="1" dirty="0">
              <a:latin typeface="Monotype Corsiva" panose="03010101010201010101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4544" y="-243408"/>
            <a:ext cx="9649072" cy="7236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610868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187624" y="1600200"/>
            <a:ext cx="7041976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b="1" dirty="0" smtClean="0">
                <a:latin typeface="Monotype Corsiva" panose="03010101010201010101" pitchFamily="66" charset="0"/>
              </a:rPr>
              <a:t>20. Кто и как отомстил </a:t>
            </a:r>
            <a:r>
              <a:rPr lang="ru-RU" sz="4800" b="1" dirty="0" err="1" smtClean="0">
                <a:latin typeface="Monotype Corsiva" panose="03010101010201010101" pitchFamily="66" charset="0"/>
              </a:rPr>
              <a:t>Лойко</a:t>
            </a:r>
            <a:r>
              <a:rPr lang="ru-RU" sz="4800" b="1" dirty="0" smtClean="0">
                <a:latin typeface="Monotype Corsiva" panose="03010101010201010101" pitchFamily="66" charset="0"/>
              </a:rPr>
              <a:t> за </a:t>
            </a:r>
            <a:r>
              <a:rPr lang="ru-RU" sz="4800" b="1" dirty="0" err="1" smtClean="0">
                <a:latin typeface="Monotype Corsiva" panose="03010101010201010101" pitchFamily="66" charset="0"/>
              </a:rPr>
              <a:t>Радду</a:t>
            </a:r>
            <a:r>
              <a:rPr lang="ru-RU" sz="4800" b="1" dirty="0" smtClean="0">
                <a:latin typeface="Monotype Corsiva" panose="03010101010201010101" pitchFamily="66" charset="0"/>
              </a:rPr>
              <a:t>?</a:t>
            </a:r>
            <a:endParaRPr lang="ru-RU" sz="4800" b="1" dirty="0"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4544" y="-243408"/>
            <a:ext cx="9649072" cy="7236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51560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187624" y="1600200"/>
            <a:ext cx="7488832" cy="4525963"/>
          </a:xfrm>
        </p:spPr>
        <p:txBody>
          <a:bodyPr/>
          <a:lstStyle/>
          <a:p>
            <a:pPr marL="0" indent="0">
              <a:buNone/>
            </a:pPr>
            <a:r>
              <a:rPr lang="ru-RU" sz="4800" b="1" dirty="0" smtClean="0">
                <a:latin typeface="Monotype Corsiva" panose="03010101010201010101" pitchFamily="66" charset="0"/>
              </a:rPr>
              <a:t>21. Что </a:t>
            </a:r>
            <a:r>
              <a:rPr lang="ru-RU" sz="4800" b="1" dirty="0">
                <a:latin typeface="Monotype Corsiva" panose="03010101010201010101" pitchFamily="66" charset="0"/>
              </a:rPr>
              <a:t>было для </a:t>
            </a:r>
            <a:r>
              <a:rPr lang="ru-RU" sz="4800" b="1" dirty="0" err="1" smtClean="0">
                <a:latin typeface="Monotype Corsiva" panose="03010101010201010101" pitchFamily="66" charset="0"/>
              </a:rPr>
              <a:t>Радды</a:t>
            </a:r>
            <a:r>
              <a:rPr lang="ru-RU" sz="4800" b="1" dirty="0" smtClean="0">
                <a:latin typeface="Monotype Corsiva" panose="03010101010201010101" pitchFamily="66" charset="0"/>
              </a:rPr>
              <a:t> и </a:t>
            </a:r>
            <a:r>
              <a:rPr lang="ru-RU" sz="4800" b="1" dirty="0" err="1" smtClean="0">
                <a:latin typeface="Monotype Corsiva" panose="03010101010201010101" pitchFamily="66" charset="0"/>
              </a:rPr>
              <a:t>Лойко</a:t>
            </a:r>
            <a:r>
              <a:rPr lang="ru-RU" sz="4800" b="1" dirty="0" smtClean="0">
                <a:latin typeface="Monotype Corsiva" panose="03010101010201010101" pitchFamily="66" charset="0"/>
              </a:rPr>
              <a:t> </a:t>
            </a:r>
            <a:r>
              <a:rPr lang="ru-RU" sz="4800" b="1" dirty="0">
                <a:latin typeface="Monotype Corsiva" panose="03010101010201010101" pitchFamily="66" charset="0"/>
              </a:rPr>
              <a:t>дороже любви?</a:t>
            </a:r>
            <a:br>
              <a:rPr lang="ru-RU" sz="4800" b="1" dirty="0">
                <a:latin typeface="Monotype Corsiva" panose="03010101010201010101" pitchFamily="66" charset="0"/>
              </a:rPr>
            </a:br>
            <a:r>
              <a:rPr lang="ru-RU" sz="4800" b="1" dirty="0" smtClean="0">
                <a:latin typeface="Monotype Corsiva" panose="03010101010201010101" pitchFamily="66" charset="0"/>
              </a:rPr>
              <a:t> (богатство,  воля,  </a:t>
            </a:r>
            <a:r>
              <a:rPr lang="ru-RU" sz="4800" b="1" dirty="0">
                <a:latin typeface="Monotype Corsiva" panose="03010101010201010101" pitchFamily="66" charset="0"/>
              </a:rPr>
              <a:t>кочевая </a:t>
            </a:r>
            <a:r>
              <a:rPr lang="ru-RU" sz="4800" b="1" dirty="0" smtClean="0">
                <a:latin typeface="Monotype Corsiva" panose="03010101010201010101" pitchFamily="66" charset="0"/>
              </a:rPr>
              <a:t>жизнь, здоровье)</a:t>
            </a:r>
            <a:endParaRPr lang="ru-RU" sz="4800" b="1" dirty="0">
              <a:latin typeface="Monotype Corsiva" panose="03010101010201010101" pitchFamily="66" charset="0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4544" y="-243408"/>
            <a:ext cx="9649072" cy="7236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90539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043608" y="908720"/>
            <a:ext cx="7488832" cy="557748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b="1" dirty="0" smtClean="0">
                <a:latin typeface="Monotype Corsiva" panose="03010101010201010101" pitchFamily="66" charset="0"/>
              </a:rPr>
              <a:t>22. </a:t>
            </a:r>
            <a:r>
              <a:rPr lang="ru-RU" sz="3600" b="1" dirty="0">
                <a:latin typeface="Monotype Corsiva" panose="03010101010201010101" pitchFamily="66" charset="0"/>
              </a:rPr>
              <a:t>Основная мысль (идея) произведения:</a:t>
            </a:r>
          </a:p>
          <a:p>
            <a:pPr marL="514350" indent="-514350">
              <a:buFont typeface="+mj-lt"/>
              <a:buAutoNum type="alphaUcPeriod"/>
            </a:pPr>
            <a:r>
              <a:rPr lang="ru-RU" sz="3600" b="1" dirty="0" smtClean="0">
                <a:latin typeface="Monotype Corsiva" panose="03010101010201010101" pitchFamily="66" charset="0"/>
              </a:rPr>
              <a:t>свобода </a:t>
            </a:r>
            <a:r>
              <a:rPr lang="ru-RU" sz="3600" b="1" dirty="0">
                <a:latin typeface="Monotype Corsiva" panose="03010101010201010101" pitchFamily="66" charset="0"/>
              </a:rPr>
              <a:t>и счастье совместимы, если один человек покорится другому</a:t>
            </a:r>
          </a:p>
          <a:p>
            <a:pPr marL="0" indent="0">
              <a:buNone/>
            </a:pPr>
            <a:r>
              <a:rPr lang="ru-RU" sz="3600" b="1" dirty="0" smtClean="0">
                <a:latin typeface="Monotype Corsiva" panose="03010101010201010101" pitchFamily="66" charset="0"/>
              </a:rPr>
              <a:t>Б. свобода </a:t>
            </a:r>
            <a:r>
              <a:rPr lang="ru-RU" sz="3600" b="1" dirty="0">
                <a:latin typeface="Monotype Corsiva" panose="03010101010201010101" pitchFamily="66" charset="0"/>
              </a:rPr>
              <a:t>– высшая беспрекословная ценность, противостоящая другим ценностям, в том числе – любви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4544" y="-243408"/>
            <a:ext cx="9649072" cy="7236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98230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683568" y="1600200"/>
            <a:ext cx="7704856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Monotype Corsiva" panose="03010101010201010101" pitchFamily="66" charset="0"/>
              </a:rPr>
              <a:t>23. Чему учит нас рассказ?</a:t>
            </a:r>
          </a:p>
          <a:p>
            <a:pPr marL="0" indent="0">
              <a:buNone/>
            </a:pPr>
            <a:r>
              <a:rPr lang="ru-RU" sz="4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Monotype Corsiva" panose="03010101010201010101" pitchFamily="66" charset="0"/>
              </a:rPr>
              <a:t>( с чем быть осторожным, что правильно расставлять) </a:t>
            </a:r>
            <a:endParaRPr lang="ru-RU" sz="4800" b="1" dirty="0">
              <a:solidFill>
                <a:schemeClr val="tx1">
                  <a:lumMod val="95000"/>
                  <a:lumOff val="5000"/>
                </a:schemeClr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4544" y="-243408"/>
            <a:ext cx="9649072" cy="7236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173227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036495" cy="4653136"/>
          </a:xfrm>
        </p:spPr>
      </p:pic>
      <p:sp>
        <p:nvSpPr>
          <p:cNvPr id="5" name="Скругленный прямоугольник 4"/>
          <p:cNvSpPr/>
          <p:nvPr/>
        </p:nvSpPr>
        <p:spPr>
          <a:xfrm>
            <a:off x="72007" y="4653136"/>
            <a:ext cx="8892480" cy="201622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>
                  <a:solidFill>
                    <a:schemeClr val="accent2">
                      <a:lumMod val="20000"/>
                      <a:lumOff val="80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Monotype Corsiva" panose="03010101010201010101" pitchFamily="66" charset="0"/>
              </a:rPr>
              <a:t>«</a:t>
            </a:r>
            <a:r>
              <a:rPr lang="ru-RU" sz="2800" b="1" dirty="0" smtClean="0">
                <a:ln>
                  <a:solidFill>
                    <a:schemeClr val="accent2">
                      <a:lumMod val="20000"/>
                      <a:lumOff val="80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Усиливался </a:t>
            </a:r>
            <a:r>
              <a:rPr lang="ru-RU" sz="2800" b="1" dirty="0">
                <a:ln>
                  <a:solidFill>
                    <a:schemeClr val="accent2">
                      <a:lumMod val="20000"/>
                      <a:lumOff val="80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дождь, и море распевало мрачный и торжественный гимн гордой паре красавцев цыган — </a:t>
            </a:r>
            <a:r>
              <a:rPr lang="ru-RU" sz="2800" b="1" dirty="0" err="1">
                <a:ln>
                  <a:solidFill>
                    <a:schemeClr val="accent2">
                      <a:lumMod val="20000"/>
                      <a:lumOff val="80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Лойке</a:t>
            </a:r>
            <a:r>
              <a:rPr lang="ru-RU" sz="2800" b="1" dirty="0">
                <a:ln>
                  <a:solidFill>
                    <a:schemeClr val="accent2">
                      <a:lumMod val="20000"/>
                      <a:lumOff val="80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 </a:t>
            </a:r>
            <a:r>
              <a:rPr lang="ru-RU" sz="2800" b="1" dirty="0" err="1">
                <a:ln>
                  <a:solidFill>
                    <a:schemeClr val="accent2">
                      <a:lumMod val="20000"/>
                      <a:lumOff val="80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Зобару</a:t>
            </a:r>
            <a:r>
              <a:rPr lang="ru-RU" sz="2800" b="1" dirty="0">
                <a:ln>
                  <a:solidFill>
                    <a:schemeClr val="accent2">
                      <a:lumMod val="20000"/>
                      <a:lumOff val="80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 и Радде, дочери старого солдата </a:t>
            </a:r>
            <a:r>
              <a:rPr lang="ru-RU" sz="2800" b="1" dirty="0" err="1">
                <a:ln>
                  <a:solidFill>
                    <a:schemeClr val="accent2">
                      <a:lumMod val="20000"/>
                      <a:lumOff val="80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Данилы.А</a:t>
            </a:r>
            <a:r>
              <a:rPr lang="ru-RU" sz="2800" b="1" dirty="0">
                <a:ln>
                  <a:solidFill>
                    <a:schemeClr val="accent2">
                      <a:lumMod val="20000"/>
                      <a:lumOff val="80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 они оба кружились во тьме ночи плавно и безмолвно, и никак не мог красавец </a:t>
            </a:r>
            <a:r>
              <a:rPr lang="ru-RU" sz="2800" b="1" dirty="0" err="1">
                <a:ln>
                  <a:solidFill>
                    <a:schemeClr val="accent2">
                      <a:lumMod val="20000"/>
                      <a:lumOff val="80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Лойко</a:t>
            </a:r>
            <a:r>
              <a:rPr lang="ru-RU" sz="2800" b="1" dirty="0">
                <a:ln>
                  <a:solidFill>
                    <a:schemeClr val="accent2">
                      <a:lumMod val="20000"/>
                      <a:lumOff val="80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 поравняться с гордой </a:t>
            </a:r>
            <a:r>
              <a:rPr lang="ru-RU" sz="2800" b="1" dirty="0" err="1">
                <a:ln>
                  <a:solidFill>
                    <a:schemeClr val="accent2">
                      <a:lumMod val="20000"/>
                      <a:lumOff val="80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Раддой</a:t>
            </a:r>
            <a:r>
              <a:rPr lang="ru-RU" sz="2800" b="1" dirty="0" smtClean="0">
                <a:ln>
                  <a:solidFill>
                    <a:schemeClr val="accent2">
                      <a:lumMod val="20000"/>
                      <a:lumOff val="80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.»</a:t>
            </a:r>
            <a:endParaRPr lang="ru-RU" sz="2800" b="1" dirty="0">
              <a:ln>
                <a:solidFill>
                  <a:schemeClr val="accent2">
                    <a:lumMod val="20000"/>
                    <a:lumOff val="80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0423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196752"/>
            <a:ext cx="7726636" cy="405648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4544" y="-243408"/>
            <a:ext cx="9649072" cy="7236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3855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548680"/>
            <a:ext cx="4483731" cy="581390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4544" y="-243408"/>
            <a:ext cx="9649072" cy="7236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7762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User\Pictures\282260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848"/>
          <a:stretch/>
        </p:blipFill>
        <p:spPr bwMode="auto">
          <a:xfrm>
            <a:off x="987690" y="908720"/>
            <a:ext cx="6718202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4544" y="-243408"/>
            <a:ext cx="9649072" cy="7236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5983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980727"/>
            <a:ext cx="5112568" cy="510544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4544" y="-243408"/>
            <a:ext cx="9649072" cy="7236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49002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Pictures\0_cc205_801331d_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124744"/>
            <a:ext cx="7031369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4544" y="-243408"/>
            <a:ext cx="9649072" cy="7236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3930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201"/>
          <a:stretch/>
        </p:blipFill>
        <p:spPr>
          <a:xfrm>
            <a:off x="1259632" y="998850"/>
            <a:ext cx="6408712" cy="480439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4544" y="-243408"/>
            <a:ext cx="9649072" cy="7236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555807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</TotalTime>
  <Words>681</Words>
  <Application>Microsoft Office PowerPoint</Application>
  <PresentationFormat>Экран (4:3)</PresentationFormat>
  <Paragraphs>46</Paragraphs>
  <Slides>37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41" baseType="lpstr">
      <vt:lpstr>Arial</vt:lpstr>
      <vt:lpstr>Calibri</vt:lpstr>
      <vt:lpstr>Monotype Corsiva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Админ</cp:lastModifiedBy>
  <cp:revision>28</cp:revision>
  <dcterms:created xsi:type="dcterms:W3CDTF">2020-03-15T14:54:42Z</dcterms:created>
  <dcterms:modified xsi:type="dcterms:W3CDTF">2023-07-07T12:54:31Z</dcterms:modified>
</cp:coreProperties>
</file>