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70" r:id="rId3"/>
    <p:sldId id="274" r:id="rId4"/>
    <p:sldId id="275" r:id="rId5"/>
    <p:sldId id="271" r:id="rId6"/>
    <p:sldId id="280" r:id="rId7"/>
    <p:sldId id="279" r:id="rId8"/>
    <p:sldId id="282" r:id="rId9"/>
    <p:sldId id="289" r:id="rId10"/>
    <p:sldId id="288" r:id="rId11"/>
    <p:sldId id="285" r:id="rId12"/>
    <p:sldId id="276" r:id="rId13"/>
    <p:sldId id="290" r:id="rId14"/>
    <p:sldId id="291" r:id="rId15"/>
    <p:sldId id="292" r:id="rId16"/>
    <p:sldId id="278" r:id="rId17"/>
    <p:sldId id="293" r:id="rId18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-582" y="-9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35BAD8D-4721-4A1F-9804-7DFB7710548D}" type="datetimeFigureOut">
              <a:rPr lang="ru-RU"/>
              <a:pPr>
                <a:defRPr/>
              </a:pPr>
              <a:t>07.07.2023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A8279B9-A724-4022-A6C8-5AE278C44E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Назовите шесть основных народов населяющих Пермский край?</a:t>
            </a:r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6D95DD1-5723-416D-B941-A331A3D7D94B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/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296267-343C-4492-822E-E86353269D8E}" type="datetimeFigureOut">
              <a:rPr lang="ru-RU"/>
              <a:pPr>
                <a:defRPr/>
              </a:pPr>
              <a:t>07.07.2023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2D281-ED90-401B-84B8-446CC12A30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/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26886F-BE0C-49B0-BDE4-70EE10D4930D}" type="datetimeFigureOut">
              <a:rPr lang="ru-RU"/>
              <a:pPr>
                <a:defRPr/>
              </a:pPr>
              <a:t>07.07.2023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0A58D7-B991-4067-B685-96236CC164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/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159650-F143-4D77-9782-0D98558E6F9D}" type="datetimeFigureOut">
              <a:rPr lang="ru-RU"/>
              <a:pPr>
                <a:defRPr/>
              </a:pPr>
              <a:t>07.07.2023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9F4C25-A3B2-42AF-A1C7-515B3C7589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ED07A3-D548-4329-BE3F-86E559FC176E}" type="datetimeFigureOut">
              <a:rPr lang="ru-RU"/>
              <a:pPr>
                <a:defRPr/>
              </a:pPr>
              <a:t>07.07.2023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9B2495-7A66-4FAC-938D-1AC2579BA6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/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753058-8726-44A1-A01C-419151A388DA}" type="datetimeFigureOut">
              <a:rPr lang="ru-RU"/>
              <a:pPr>
                <a:defRPr/>
              </a:pPr>
              <a:t>07.07.2023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E5AC5-1948-4B85-9736-0DC9F9E580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/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/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2AA05B-B6D1-48E1-AED0-5CCA831BBA7A}" type="datetimeFigureOut">
              <a:rPr lang="ru-RU"/>
              <a:pPr>
                <a:defRPr/>
              </a:pPr>
              <a:t>07.07.2023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03CD5-7C4E-487F-AE37-037F690BD1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/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/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/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/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A8D69-3FB1-4A0F-BAF1-4A7A4806F4B4}" type="datetimeFigureOut">
              <a:rPr lang="ru-RU"/>
              <a:pPr>
                <a:defRPr/>
              </a:pPr>
              <a:t>07.07.2023</a:t>
            </a:fld>
            <a:endParaRPr lang="ru-RU"/>
          </a:p>
        </p:txBody>
      </p:sp>
      <p:sp>
        <p:nvSpPr>
          <p:cNvPr id="8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3150B7-AF60-4FF1-9B0E-A1EE17419E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C785D0-E992-43DD-A8E4-A93CD88DB214}" type="datetimeFigureOut">
              <a:rPr lang="ru-RU"/>
              <a:pPr>
                <a:defRPr/>
              </a:pPr>
              <a:t>07.07.2023</a:t>
            </a:fld>
            <a:endParaRPr lang="ru-RU"/>
          </a:p>
        </p:txBody>
      </p:sp>
      <p:sp>
        <p:nvSpPr>
          <p:cNvPr id="4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CEF69-1F37-4B79-A42C-30319FD174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A6819D-D795-48A3-BF7F-51D4B78CC8DB}" type="datetimeFigureOut">
              <a:rPr lang="ru-RU"/>
              <a:pPr>
                <a:defRPr/>
              </a:pPr>
              <a:t>07.07.2023</a:t>
            </a:fld>
            <a:endParaRPr lang="ru-RU"/>
          </a:p>
        </p:txBody>
      </p:sp>
      <p:sp>
        <p:nvSpPr>
          <p:cNvPr id="3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7FCF7-166C-4C99-87A5-C7754F74E2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/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531FF-5BDB-4AF2-88B1-5CB63CEB4D54}" type="datetimeFigureOut">
              <a:rPr lang="ru-RU"/>
              <a:pPr>
                <a:defRPr/>
              </a:pPr>
              <a:t>07.07.2023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A373AC-C19D-4762-8461-D28A2617B0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/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>
            <a:extLst>
              <a:ext uri="{FF2B5EF4-FFF2-40B4-BE49-F238E27FC236}"/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AF5391-B826-4E90-AB2D-EAA24CE5FCBE}" type="datetimeFigureOut">
              <a:rPr lang="ru-RU"/>
              <a:pPr>
                <a:defRPr/>
              </a:pPr>
              <a:t>07.07.2023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DB2D89-7215-4D73-AF8D-B749C96BE4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CFEB5CC-FEA3-4263-9B30-B50306E14DCF}" type="datetimeFigureOut">
              <a:rPr lang="ru-RU"/>
              <a:pPr>
                <a:defRPr/>
              </a:pPr>
              <a:t>07.07.2023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FAC5C2E-1108-405D-96CF-73AF7D8DF7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Box 1"/>
          <p:cNvSpPr txBox="1">
            <a:spLocks noChangeArrowheads="1"/>
          </p:cNvSpPr>
          <p:nvPr/>
        </p:nvSpPr>
        <p:spPr bwMode="auto">
          <a:xfrm>
            <a:off x="4092575" y="568325"/>
            <a:ext cx="248285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ПЕРМСКИЙ </a:t>
            </a:r>
          </a:p>
          <a:p>
            <a:pPr algn="ctr"/>
            <a:r>
              <a:rPr 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КРАЙ – </a:t>
            </a:r>
          </a:p>
          <a:p>
            <a:pPr algn="ctr"/>
            <a:r>
              <a:rPr 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великий и многоликий!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/>
          <a:srcRect l="27119" t="17026" r="17085" b="11385"/>
          <a:stretch>
            <a:fillRect/>
          </a:stretch>
        </p:blipFill>
        <p:spPr bwMode="auto">
          <a:xfrm>
            <a:off x="746125" y="3281363"/>
            <a:ext cx="4318000" cy="338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96000" y="3259138"/>
            <a:ext cx="5233988" cy="342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Рисунок 2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6200" y="239713"/>
            <a:ext cx="3727450" cy="247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Рисунок 5"/>
          <p:cNvPicPr>
            <a:picLocks noChangeAspect="1"/>
          </p:cNvPicPr>
          <p:nvPr/>
        </p:nvPicPr>
        <p:blipFill>
          <a:blip r:embed="rId7"/>
          <a:srcRect t="11482"/>
          <a:stretch>
            <a:fillRect/>
          </a:stretch>
        </p:blipFill>
        <p:spPr bwMode="auto">
          <a:xfrm>
            <a:off x="6864350" y="312738"/>
            <a:ext cx="4824413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136525" y="6054725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938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Рисунок 1"/>
          <p:cNvPicPr>
            <a:picLocks noChangeAspect="1"/>
          </p:cNvPicPr>
          <p:nvPr/>
        </p:nvPicPr>
        <p:blipFill>
          <a:blip r:embed="rId2"/>
          <a:srcRect l="7697" r="47842" b="50000"/>
          <a:stretch>
            <a:fillRect/>
          </a:stretch>
        </p:blipFill>
        <p:spPr bwMode="auto">
          <a:xfrm>
            <a:off x="561975" y="211138"/>
            <a:ext cx="5194300" cy="437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Рисунок 2"/>
          <p:cNvPicPr>
            <a:picLocks noChangeAspect="1"/>
          </p:cNvPicPr>
          <p:nvPr/>
        </p:nvPicPr>
        <p:blipFill>
          <a:blip r:embed="rId3"/>
          <a:srcRect l="8772" t="50000" r="48584"/>
          <a:stretch>
            <a:fillRect/>
          </a:stretch>
        </p:blipFill>
        <p:spPr bwMode="auto">
          <a:xfrm>
            <a:off x="7300913" y="2786063"/>
            <a:ext cx="4329112" cy="380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TextBox 3"/>
          <p:cNvSpPr txBox="1">
            <a:spLocks noChangeArrowheads="1"/>
          </p:cNvSpPr>
          <p:nvPr/>
        </p:nvSpPr>
        <p:spPr bwMode="auto">
          <a:xfrm>
            <a:off x="6346825" y="1477963"/>
            <a:ext cx="3048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0070C0"/>
                </a:solidFill>
                <a:latin typeface="Calibri" pitchFamily="34" charset="0"/>
              </a:rPr>
              <a:t>ЖУККОМИЛЬЫМ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346825" y="1976438"/>
            <a:ext cx="25257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solidFill>
                  <a:srgbClr val="0070C0"/>
                </a:solidFill>
                <a:latin typeface="Calibri" pitchFamily="34" charset="0"/>
              </a:rPr>
              <a:t>блины</a:t>
            </a:r>
            <a:r>
              <a:rPr lang="ru-RU">
                <a:latin typeface="Calibri" pitchFamily="34" charset="0"/>
              </a:rPr>
              <a:t> </a:t>
            </a:r>
            <a:r>
              <a:rPr lang="ru-RU" sz="2800">
                <a:solidFill>
                  <a:srgbClr val="0070C0"/>
                </a:solidFill>
                <a:latin typeface="Calibri" pitchFamily="34" charset="0"/>
              </a:rPr>
              <a:t>с кашей</a:t>
            </a:r>
          </a:p>
        </p:txBody>
      </p:sp>
      <p:sp>
        <p:nvSpPr>
          <p:cNvPr id="24581" name="TextBox 5"/>
          <p:cNvSpPr txBox="1">
            <a:spLocks noChangeArrowheads="1"/>
          </p:cNvSpPr>
          <p:nvPr/>
        </p:nvSpPr>
        <p:spPr bwMode="auto">
          <a:xfrm>
            <a:off x="3433763" y="5176838"/>
            <a:ext cx="291306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0070C0"/>
                </a:solidFill>
                <a:latin typeface="Calibri" pitchFamily="34" charset="0"/>
              </a:rPr>
              <a:t>СЯРТЧЫНЯНЬ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159000" y="5649913"/>
            <a:ext cx="46656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0070C0"/>
                </a:solidFill>
                <a:latin typeface="Calibri" pitchFamily="34" charset="0"/>
              </a:rPr>
              <a:t>Пироги с брюквой, с калегой</a:t>
            </a:r>
          </a:p>
        </p:txBody>
      </p:sp>
      <p:sp>
        <p:nvSpPr>
          <p:cNvPr id="24583" name="TextBox 8"/>
          <p:cNvSpPr txBox="1">
            <a:spLocks noChangeArrowheads="1"/>
          </p:cNvSpPr>
          <p:nvPr/>
        </p:nvSpPr>
        <p:spPr bwMode="auto">
          <a:xfrm>
            <a:off x="6769100" y="493713"/>
            <a:ext cx="41370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solidFill>
                  <a:srgbClr val="FF0000"/>
                </a:solidFill>
                <a:latin typeface="Calibri" pitchFamily="34" charset="0"/>
              </a:rPr>
              <a:t>Удмуртская кухня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9275" y="528638"/>
            <a:ext cx="4556125" cy="303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TextBox 2"/>
          <p:cNvSpPr txBox="1">
            <a:spLocks noChangeArrowheads="1"/>
          </p:cNvSpPr>
          <p:nvPr/>
        </p:nvSpPr>
        <p:spPr bwMode="auto">
          <a:xfrm>
            <a:off x="6794500" y="1238250"/>
            <a:ext cx="25749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0070C0"/>
                </a:solidFill>
                <a:latin typeface="Calibri" pitchFamily="34" charset="0"/>
              </a:rPr>
              <a:t>ГУБАДИЯ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767388" y="1731963"/>
            <a:ext cx="5543550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0070C0"/>
                </a:solidFill>
                <a:latin typeface="Calibri" pitchFamily="34" charset="0"/>
              </a:rPr>
              <a:t>многослойный закрытый пирог с яйцом, рисом, курагой, изюмом, сладким творогом</a:t>
            </a:r>
          </a:p>
        </p:txBody>
      </p:sp>
      <p:pic>
        <p:nvPicPr>
          <p:cNvPr id="25604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94500" y="3740150"/>
            <a:ext cx="4229100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TextBox 5"/>
          <p:cNvSpPr txBox="1">
            <a:spLocks noChangeArrowheads="1"/>
          </p:cNvSpPr>
          <p:nvPr/>
        </p:nvSpPr>
        <p:spPr bwMode="auto">
          <a:xfrm>
            <a:off x="6513513" y="315913"/>
            <a:ext cx="430371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>
                <a:solidFill>
                  <a:srgbClr val="FF0000"/>
                </a:solidFill>
                <a:latin typeface="Calibri" pitchFamily="34" charset="0"/>
              </a:rPr>
              <a:t>Татарская кухня</a:t>
            </a:r>
          </a:p>
        </p:txBody>
      </p:sp>
      <p:sp>
        <p:nvSpPr>
          <p:cNvPr id="25606" name="TextBox 6"/>
          <p:cNvSpPr txBox="1">
            <a:spLocks noChangeArrowheads="1"/>
          </p:cNvSpPr>
          <p:nvPr/>
        </p:nvSpPr>
        <p:spPr bwMode="auto">
          <a:xfrm>
            <a:off x="3883025" y="4151313"/>
            <a:ext cx="22129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rgbClr val="0070C0"/>
                </a:solidFill>
                <a:latin typeface="Calibri" pitchFamily="34" charset="0"/>
              </a:rPr>
              <a:t>БИШБАРМАК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87400" y="5022850"/>
            <a:ext cx="5548313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solidFill>
                  <a:srgbClr val="0070C0"/>
                </a:solidFill>
                <a:latin typeface="Calibri" pitchFamily="34" charset="0"/>
              </a:rPr>
              <a:t>из говядины, картофеля, лука, моркови, пресного теста и специй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ChangeAspect="1" noChangeArrowheads="1"/>
          </p:cNvPicPr>
          <p:nvPr/>
        </p:nvPicPr>
        <p:blipFill>
          <a:blip r:embed="rId2"/>
          <a:srcRect t="86806" b="5400"/>
          <a:stretch>
            <a:fillRect/>
          </a:stretch>
        </p:blipFill>
        <p:spPr bwMode="auto">
          <a:xfrm>
            <a:off x="4160838" y="338138"/>
            <a:ext cx="48450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Picture 6"/>
          <p:cNvPicPr>
            <a:picLocks noChangeAspect="1" noChangeArrowheads="1"/>
          </p:cNvPicPr>
          <p:nvPr/>
        </p:nvPicPr>
        <p:blipFill>
          <a:blip r:embed="rId3"/>
          <a:srcRect l="29796" t="15251" r="31898" b="7690"/>
          <a:stretch>
            <a:fillRect/>
          </a:stretch>
        </p:blipFill>
        <p:spPr bwMode="auto">
          <a:xfrm>
            <a:off x="5281613" y="1085850"/>
            <a:ext cx="1892300" cy="541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4"/>
          <p:cNvPicPr>
            <a:picLocks noChangeAspect="1" noChangeArrowheads="1"/>
          </p:cNvPicPr>
          <p:nvPr/>
        </p:nvPicPr>
        <p:blipFill>
          <a:blip r:embed="rId4"/>
          <a:srcRect l="2" t="10155" r="43121" b="16432"/>
          <a:stretch>
            <a:fillRect/>
          </a:stretch>
        </p:blipFill>
        <p:spPr bwMode="auto">
          <a:xfrm>
            <a:off x="782638" y="1084263"/>
            <a:ext cx="2944812" cy="541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6"/>
          <p:cNvPicPr>
            <a:picLocks noChangeAspect="1" noChangeArrowheads="1"/>
          </p:cNvPicPr>
          <p:nvPr/>
        </p:nvPicPr>
        <p:blipFill>
          <a:blip r:embed="rId5"/>
          <a:srcRect l="8521" t="4922" r="47252" b="14087"/>
          <a:stretch>
            <a:fillRect/>
          </a:stretch>
        </p:blipFill>
        <p:spPr bwMode="auto">
          <a:xfrm>
            <a:off x="9121775" y="995363"/>
            <a:ext cx="2413000" cy="550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873125" y="560388"/>
            <a:ext cx="25495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rgbClr val="FF0000"/>
                </a:solidFill>
                <a:latin typeface="Calibri" pitchFamily="34" charset="0"/>
              </a:rPr>
              <a:t>Коми пермячка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9882188" y="471488"/>
            <a:ext cx="13890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rgbClr val="FF0000"/>
                </a:solidFill>
                <a:latin typeface="Calibri" pitchFamily="34" charset="0"/>
              </a:rPr>
              <a:t>Татарка</a:t>
            </a:r>
            <a:r>
              <a:rPr lang="ru-RU">
                <a:latin typeface="Calibri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Рисунок 1"/>
          <p:cNvPicPr>
            <a:picLocks noChangeAspect="1"/>
          </p:cNvPicPr>
          <p:nvPr/>
        </p:nvPicPr>
        <p:blipFill>
          <a:blip r:embed="rId2"/>
          <a:srcRect t="4622"/>
          <a:stretch>
            <a:fillRect/>
          </a:stretch>
        </p:blipFill>
        <p:spPr bwMode="auto">
          <a:xfrm>
            <a:off x="2079625" y="630238"/>
            <a:ext cx="8032750" cy="510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TextBox 2"/>
          <p:cNvSpPr txBox="1">
            <a:spLocks noChangeArrowheads="1"/>
          </p:cNvSpPr>
          <p:nvPr/>
        </p:nvSpPr>
        <p:spPr bwMode="auto">
          <a:xfrm>
            <a:off x="1449388" y="141288"/>
            <a:ext cx="100155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FF0000"/>
                </a:solidFill>
                <a:latin typeface="Calibri" pitchFamily="34" charset="0"/>
              </a:rPr>
              <a:t>Когда Коми-пермяки отмечают праздник первого снопа?  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209925" y="5965825"/>
            <a:ext cx="64944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rgbClr val="0070C0"/>
                </a:solidFill>
                <a:latin typeface="Calibri" pitchFamily="34" charset="0"/>
              </a:rPr>
              <a:t>Перед началом жатвы, уборки зерновых.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Box 1"/>
          <p:cNvSpPr txBox="1">
            <a:spLocks noChangeArrowheads="1"/>
          </p:cNvSpPr>
          <p:nvPr/>
        </p:nvSpPr>
        <p:spPr bwMode="auto">
          <a:xfrm>
            <a:off x="919163" y="225425"/>
            <a:ext cx="103536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FF0000"/>
                </a:solidFill>
                <a:latin typeface="Calibri" pitchFamily="34" charset="0"/>
              </a:rPr>
              <a:t>Для чего удмурты собираются в священных рощах?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036763" y="5967413"/>
            <a:ext cx="81184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solidFill>
                  <a:srgbClr val="0070C0"/>
                </a:solidFill>
                <a:latin typeface="Calibri" pitchFamily="34" charset="0"/>
              </a:rPr>
              <a:t>Удмурты варили кашу и молились своим богам. </a:t>
            </a:r>
          </a:p>
        </p:txBody>
      </p:sp>
      <p:pic>
        <p:nvPicPr>
          <p:cNvPr id="28675" name="Рисунок 4"/>
          <p:cNvPicPr>
            <a:picLocks noChangeAspect="1"/>
          </p:cNvPicPr>
          <p:nvPr/>
        </p:nvPicPr>
        <p:blipFill>
          <a:blip r:embed="rId2"/>
          <a:srcRect t="9492" b="6760"/>
          <a:stretch>
            <a:fillRect/>
          </a:stretch>
        </p:blipFill>
        <p:spPr bwMode="auto">
          <a:xfrm>
            <a:off x="3195638" y="1284288"/>
            <a:ext cx="7159625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Box 1"/>
          <p:cNvSpPr txBox="1">
            <a:spLocks noChangeArrowheads="1"/>
          </p:cNvSpPr>
          <p:nvPr/>
        </p:nvSpPr>
        <p:spPr bwMode="auto">
          <a:xfrm>
            <a:off x="312738" y="185738"/>
            <a:ext cx="115665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solidFill>
                  <a:srgbClr val="FF0000"/>
                </a:solidFill>
                <a:latin typeface="Calibri" pitchFamily="34" charset="0"/>
              </a:rPr>
              <a:t>Какой праздник раньше праздновали в честь начала весенних полевых  работ, теперь же — в честь их окончания.</a:t>
            </a:r>
          </a:p>
        </p:txBody>
      </p:sp>
      <p:pic>
        <p:nvPicPr>
          <p:cNvPr id="29698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33663" y="1139825"/>
            <a:ext cx="6569075" cy="492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119688" y="6149975"/>
            <a:ext cx="15970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rgbClr val="0070C0"/>
                </a:solidFill>
                <a:latin typeface="Calibri" pitchFamily="34" charset="0"/>
              </a:rPr>
              <a:t>Сабантуй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Рисунок 1"/>
          <p:cNvPicPr>
            <a:picLocks noChangeAspect="1"/>
          </p:cNvPicPr>
          <p:nvPr/>
        </p:nvPicPr>
        <p:blipFill>
          <a:blip r:embed="rId2"/>
          <a:srcRect t="6369"/>
          <a:stretch>
            <a:fillRect/>
          </a:stretch>
        </p:blipFill>
        <p:spPr bwMode="auto">
          <a:xfrm>
            <a:off x="2047875" y="1027113"/>
            <a:ext cx="8096250" cy="554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TextBox 2"/>
          <p:cNvSpPr txBox="1">
            <a:spLocks noChangeArrowheads="1"/>
          </p:cNvSpPr>
          <p:nvPr/>
        </p:nvSpPr>
        <p:spPr bwMode="auto">
          <a:xfrm>
            <a:off x="4529138" y="82550"/>
            <a:ext cx="3694112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>
                <a:solidFill>
                  <a:srgbClr val="FF0000"/>
                </a:solidFill>
                <a:latin typeface="Calibri" pitchFamily="34" charset="0"/>
              </a:rPr>
              <a:t>Назови сказку.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>
          <a:xfrm>
            <a:off x="2700338" y="5908675"/>
            <a:ext cx="7272337" cy="534988"/>
          </a:xfrm>
        </p:spPr>
        <p:txBody>
          <a:bodyPr/>
          <a:lstStyle/>
          <a:p>
            <a:pPr algn="ctr"/>
            <a:r>
              <a:rPr lang="ru-RU" sz="6600" b="1" smtClean="0">
                <a:solidFill>
                  <a:srgbClr val="FF0000"/>
                </a:solidFill>
              </a:rPr>
              <a:t>Всего вам доброго!</a:t>
            </a:r>
          </a:p>
        </p:txBody>
      </p:sp>
      <p:pic>
        <p:nvPicPr>
          <p:cNvPr id="31746" name="Рисунок 2"/>
          <p:cNvPicPr>
            <a:picLocks noChangeAspect="1"/>
          </p:cNvPicPr>
          <p:nvPr/>
        </p:nvPicPr>
        <p:blipFill>
          <a:blip r:embed="rId2"/>
          <a:srcRect b="16785"/>
          <a:stretch>
            <a:fillRect/>
          </a:stretch>
        </p:blipFill>
        <p:spPr bwMode="auto">
          <a:xfrm>
            <a:off x="2994025" y="184150"/>
            <a:ext cx="6684963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98650" y="182563"/>
            <a:ext cx="8656638" cy="649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9938" y="266700"/>
            <a:ext cx="8431212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1"/>
          <p:cNvPicPr>
            <a:picLocks noChangeAspect="1"/>
          </p:cNvPicPr>
          <p:nvPr/>
        </p:nvPicPr>
        <p:blipFill>
          <a:blip r:embed="rId2"/>
          <a:srcRect b="16785"/>
          <a:stretch>
            <a:fillRect/>
          </a:stretch>
        </p:blipFill>
        <p:spPr bwMode="auto">
          <a:xfrm>
            <a:off x="2039938" y="163513"/>
            <a:ext cx="7850187" cy="653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Box 1"/>
          <p:cNvSpPr txBox="1">
            <a:spLocks noChangeArrowheads="1"/>
          </p:cNvSpPr>
          <p:nvPr/>
        </p:nvSpPr>
        <p:spPr bwMode="auto">
          <a:xfrm>
            <a:off x="263525" y="211138"/>
            <a:ext cx="116459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Назовите шесть народностей населяющих Пермский край.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 l="9238" t="7561" r="7509" b="11386"/>
          <a:stretch>
            <a:fillRect/>
          </a:stretch>
        </p:blipFill>
        <p:spPr bwMode="auto">
          <a:xfrm>
            <a:off x="2630488" y="3867150"/>
            <a:ext cx="1998662" cy="277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4"/>
          <p:cNvPicPr>
            <a:picLocks noChangeAspect="1" noChangeArrowheads="1"/>
          </p:cNvPicPr>
          <p:nvPr/>
        </p:nvPicPr>
        <p:blipFill>
          <a:blip r:embed="rId3"/>
          <a:srcRect l="7391" t="4250" r="6461" b="9468"/>
          <a:stretch>
            <a:fillRect/>
          </a:stretch>
        </p:blipFill>
        <p:spPr bwMode="auto">
          <a:xfrm>
            <a:off x="9753600" y="1096963"/>
            <a:ext cx="2155825" cy="305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6"/>
          <p:cNvPicPr>
            <a:picLocks noChangeAspect="1" noChangeArrowheads="1"/>
          </p:cNvPicPr>
          <p:nvPr/>
        </p:nvPicPr>
        <p:blipFill>
          <a:blip r:embed="rId4"/>
          <a:srcRect b="9573"/>
          <a:stretch>
            <a:fillRect/>
          </a:stretch>
        </p:blipFill>
        <p:spPr bwMode="auto">
          <a:xfrm>
            <a:off x="4837113" y="1096963"/>
            <a:ext cx="2171700" cy="277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8"/>
          <p:cNvPicPr>
            <a:picLocks noChangeAspect="1" noChangeArrowheads="1"/>
          </p:cNvPicPr>
          <p:nvPr/>
        </p:nvPicPr>
        <p:blipFill>
          <a:blip r:embed="rId5"/>
          <a:srcRect l="2238" t="5618" r="5682" b="9460"/>
          <a:stretch>
            <a:fillRect/>
          </a:stretch>
        </p:blipFill>
        <p:spPr bwMode="auto">
          <a:xfrm>
            <a:off x="263525" y="965200"/>
            <a:ext cx="2224088" cy="291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10"/>
          <p:cNvPicPr>
            <a:picLocks noChangeAspect="1" noChangeArrowheads="1"/>
          </p:cNvPicPr>
          <p:nvPr/>
        </p:nvPicPr>
        <p:blipFill>
          <a:blip r:embed="rId6"/>
          <a:srcRect t="4198" r="6297" b="15047"/>
          <a:stretch>
            <a:fillRect/>
          </a:stretch>
        </p:blipFill>
        <p:spPr bwMode="auto">
          <a:xfrm>
            <a:off x="7089775" y="3867150"/>
            <a:ext cx="2263775" cy="277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rcRect t="88940" r="19307" b="-787"/>
          <a:stretch>
            <a:fillRect/>
          </a:stretch>
        </p:blipFill>
        <p:spPr bwMode="auto">
          <a:xfrm>
            <a:off x="460375" y="4068763"/>
            <a:ext cx="1954213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 l="11150" t="86488" r="10207" b="1640"/>
          <a:stretch>
            <a:fillRect/>
          </a:stretch>
        </p:blipFill>
        <p:spPr bwMode="auto">
          <a:xfrm>
            <a:off x="2705100" y="3308350"/>
            <a:ext cx="1887538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/>
          <a:srcRect l="9575" t="85805" r="23424" b="2899"/>
          <a:stretch>
            <a:fillRect/>
          </a:stretch>
        </p:blipFill>
        <p:spPr bwMode="auto">
          <a:xfrm>
            <a:off x="5105400" y="4037013"/>
            <a:ext cx="1706563" cy="40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6"/>
          <a:srcRect l="7184" t="86606" r="12755" b="883"/>
          <a:stretch>
            <a:fillRect/>
          </a:stretch>
        </p:blipFill>
        <p:spPr bwMode="auto">
          <a:xfrm>
            <a:off x="7421563" y="3322638"/>
            <a:ext cx="1708150" cy="37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9"/>
          <a:srcRect l="8885" t="87347" r="30759" b="2478"/>
          <a:stretch>
            <a:fillRect/>
          </a:stretch>
        </p:blipFill>
        <p:spPr bwMode="auto">
          <a:xfrm>
            <a:off x="9910763" y="4332288"/>
            <a:ext cx="1652587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515938" y="436563"/>
            <a:ext cx="6048375" cy="1025525"/>
          </a:xfrm>
        </p:spPr>
        <p:txBody>
          <a:bodyPr/>
          <a:lstStyle/>
          <a:p>
            <a:pPr algn="ctr"/>
            <a:r>
              <a:rPr lang="ru-RU" sz="32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Назовите кому принадлежат показанные на слайде усадьбы?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35775" y="3851275"/>
            <a:ext cx="4210050" cy="280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5938" y="1987550"/>
            <a:ext cx="4418012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58050" y="257175"/>
            <a:ext cx="3587750" cy="269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96913" y="5437188"/>
            <a:ext cx="36068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0070C0"/>
                </a:solidFill>
                <a:latin typeface="Calibri" pitchFamily="34" charset="0"/>
              </a:rPr>
              <a:t>Удмуртская усадьба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013575" y="3244850"/>
            <a:ext cx="38544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rgbClr val="0070C0"/>
                </a:solidFill>
                <a:latin typeface="Calibri" pitchFamily="34" charset="0"/>
              </a:rPr>
              <a:t>Коми-пермятская усадьба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597275" y="6034088"/>
            <a:ext cx="2673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0070C0"/>
                </a:solidFill>
                <a:latin typeface="Calibri" pitchFamily="34" charset="0"/>
              </a:rPr>
              <a:t>Татарский дом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76213"/>
            <a:ext cx="4794250" cy="319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1500" y="227013"/>
            <a:ext cx="5041900" cy="320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3559175"/>
            <a:ext cx="4603750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21513" y="3559175"/>
            <a:ext cx="4941887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TextBox 1"/>
          <p:cNvSpPr txBox="1">
            <a:spLocks noChangeArrowheads="1"/>
          </p:cNvSpPr>
          <p:nvPr/>
        </p:nvSpPr>
        <p:spPr bwMode="auto">
          <a:xfrm>
            <a:off x="5046663" y="3559175"/>
            <a:ext cx="1758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solidFill>
                  <a:srgbClr val="00B050"/>
                </a:solidFill>
                <a:latin typeface="Calibri" pitchFamily="34" charset="0"/>
              </a:rPr>
              <a:t>Жилища.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69200" y="195263"/>
            <a:ext cx="4056063" cy="304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Рисунок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6738" y="365125"/>
            <a:ext cx="4624387" cy="306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6738" y="3727450"/>
            <a:ext cx="4624387" cy="276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346700" y="3713163"/>
            <a:ext cx="229393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400" b="1">
                <a:solidFill>
                  <a:srgbClr val="FFC000"/>
                </a:solidFill>
                <a:latin typeface="Calibri" pitchFamily="34" charset="0"/>
              </a:rPr>
              <a:t>НЯНЬ</a:t>
            </a:r>
            <a:r>
              <a:rPr lang="ru-RU">
                <a:latin typeface="Calibri" pitchFamily="34" charset="0"/>
              </a:rPr>
              <a:t> 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000875" y="5110163"/>
            <a:ext cx="184308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>
                <a:solidFill>
                  <a:srgbClr val="FF0000"/>
                </a:solidFill>
                <a:latin typeface="Calibri" pitchFamily="34" charset="0"/>
              </a:rPr>
              <a:t>ИПИ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8561388" y="3727450"/>
            <a:ext cx="22923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400" b="1">
                <a:solidFill>
                  <a:srgbClr val="FFC000"/>
                </a:solidFill>
                <a:latin typeface="Calibri" pitchFamily="34" charset="0"/>
              </a:rPr>
              <a:t>НЯНЬ</a:t>
            </a:r>
            <a:r>
              <a:rPr lang="ru-RU">
                <a:latin typeface="Calibri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0650" y="365125"/>
            <a:ext cx="4953000" cy="395288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Кухня коми-пермяков</a:t>
            </a:r>
          </a:p>
        </p:txBody>
      </p:sp>
      <p:sp>
        <p:nvSpPr>
          <p:cNvPr id="23554" name="TextBox 2"/>
          <p:cNvSpPr txBox="1">
            <a:spLocks noChangeArrowheads="1"/>
          </p:cNvSpPr>
          <p:nvPr/>
        </p:nvSpPr>
        <p:spPr bwMode="auto">
          <a:xfrm>
            <a:off x="6864350" y="1322388"/>
            <a:ext cx="18145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rgbClr val="0070C0"/>
                </a:solidFill>
                <a:latin typeface="Calibri" pitchFamily="34" charset="0"/>
              </a:rPr>
              <a:t>ЧЕРИНЯНЬ</a:t>
            </a:r>
          </a:p>
        </p:txBody>
      </p:sp>
      <p:sp>
        <p:nvSpPr>
          <p:cNvPr id="23555" name="TextBox 3"/>
          <p:cNvSpPr txBox="1">
            <a:spLocks noChangeArrowheads="1"/>
          </p:cNvSpPr>
          <p:nvPr/>
        </p:nvSpPr>
        <p:spPr bwMode="auto">
          <a:xfrm>
            <a:off x="3108325" y="4192588"/>
            <a:ext cx="15192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0070C0"/>
                </a:solidFill>
                <a:latin typeface="Calibri" pitchFamily="34" charset="0"/>
              </a:rPr>
              <a:t>ШАНЬГИ</a:t>
            </a:r>
          </a:p>
        </p:txBody>
      </p:sp>
      <p:pic>
        <p:nvPicPr>
          <p:cNvPr id="2355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5563" y="288925"/>
            <a:ext cx="4770437" cy="317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724650" y="2222500"/>
            <a:ext cx="27416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solidFill>
                  <a:srgbClr val="0070C0"/>
                </a:solidFill>
                <a:latin typeface="Calibri" pitchFamily="34" charset="0"/>
              </a:rPr>
              <a:t>Пирог с рыбой</a:t>
            </a:r>
          </a:p>
        </p:txBody>
      </p:sp>
      <p:pic>
        <p:nvPicPr>
          <p:cNvPr id="23558" name="Picture 2"/>
          <p:cNvPicPr>
            <a:picLocks noChangeAspect="1" noChangeArrowheads="1"/>
          </p:cNvPicPr>
          <p:nvPr/>
        </p:nvPicPr>
        <p:blipFill>
          <a:blip r:embed="rId3"/>
          <a:srcRect l="11641" t="23386" r="54820" b="44000"/>
          <a:stretch>
            <a:fillRect/>
          </a:stretch>
        </p:blipFill>
        <p:spPr bwMode="auto">
          <a:xfrm>
            <a:off x="8820150" y="4051300"/>
            <a:ext cx="3067050" cy="223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2"/>
          <p:cNvPicPr>
            <a:picLocks noChangeAspect="1" noChangeArrowheads="1"/>
          </p:cNvPicPr>
          <p:nvPr/>
        </p:nvPicPr>
        <p:blipFill>
          <a:blip r:embed="rId3"/>
          <a:srcRect l="52104" t="30769" r="2972" b="11795"/>
          <a:stretch>
            <a:fillRect/>
          </a:stretch>
        </p:blipFill>
        <p:spPr bwMode="auto">
          <a:xfrm>
            <a:off x="6096000" y="3686175"/>
            <a:ext cx="2713038" cy="260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020763" y="5024438"/>
            <a:ext cx="3900487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rgbClr val="0070C0"/>
                </a:solidFill>
                <a:latin typeface="Calibri" pitchFamily="34" charset="0"/>
              </a:rPr>
              <a:t>Картофельные, </a:t>
            </a:r>
          </a:p>
          <a:p>
            <a:r>
              <a:rPr lang="ru-RU" sz="2800">
                <a:solidFill>
                  <a:srgbClr val="0070C0"/>
                </a:solidFill>
                <a:latin typeface="Calibri" pitchFamily="34" charset="0"/>
              </a:rPr>
              <a:t>с брусникой, крупой,</a:t>
            </a:r>
          </a:p>
          <a:p>
            <a:r>
              <a:rPr lang="ru-RU" sz="2800">
                <a:solidFill>
                  <a:srgbClr val="0070C0"/>
                </a:solidFill>
                <a:latin typeface="Calibri" pitchFamily="34" charset="0"/>
              </a:rPr>
              <a:t>со сметаной, с творогом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595</TotalTime>
  <Words>136</Words>
  <Application>Microsoft Office PowerPoint</Application>
  <PresentationFormat>Произвольный</PresentationFormat>
  <Paragraphs>41</Paragraphs>
  <Slides>17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Calibri</vt:lpstr>
      <vt:lpstr>Arial</vt:lpstr>
      <vt:lpstr>Calibri Light</vt:lpstr>
      <vt:lpstr>Times New Roman</vt:lpstr>
      <vt:lpstr>Тема Office</vt:lpstr>
      <vt:lpstr>Слайд 1</vt:lpstr>
      <vt:lpstr>Слайд 2</vt:lpstr>
      <vt:lpstr>Слайд 3</vt:lpstr>
      <vt:lpstr>Слайд 4</vt:lpstr>
      <vt:lpstr>Слайд 5</vt:lpstr>
      <vt:lpstr>Назовите кому принадлежат показанные на слайде усадьбы?</vt:lpstr>
      <vt:lpstr>Слайд 7</vt:lpstr>
      <vt:lpstr>Слайд 8</vt:lpstr>
      <vt:lpstr>Кухня коми-пермяков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Всего вам доброго!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Интеллектуально познавательная игра</dc:title>
  <dc:creator>User</dc:creator>
  <cp:lastModifiedBy>User</cp:lastModifiedBy>
  <cp:revision>48</cp:revision>
  <dcterms:created xsi:type="dcterms:W3CDTF">2021-04-12T13:19:50Z</dcterms:created>
  <dcterms:modified xsi:type="dcterms:W3CDTF">2023-07-07T13:35:08Z</dcterms:modified>
</cp:coreProperties>
</file>