
<file path=[Content_Types].xml><?xml version="1.0" encoding="utf-8"?>
<Types xmlns="http://schemas.openxmlformats.org/package/2006/content-types">
  <Default Extension="glb" ContentType="model/gltf.binary"/>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2" r:id="rId2"/>
    <p:sldId id="264" r:id="rId3"/>
    <p:sldId id="267" r:id="rId4"/>
    <p:sldId id="270" r:id="rId5"/>
    <p:sldId id="272" r:id="rId6"/>
    <p:sldId id="273" r:id="rId7"/>
    <p:sldId id="271" r:id="rId8"/>
    <p:sldId id="274" r:id="rId9"/>
    <p:sldId id="275" r:id="rId10"/>
    <p:sldId id="268"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компуктер" initials="к" lastIdx="1" clrIdx="0">
    <p:extLst>
      <p:ext uri="{19B8F6BF-5375-455C-9EA6-DF929625EA0E}">
        <p15:presenceInfo xmlns:p15="http://schemas.microsoft.com/office/powerpoint/2012/main" userId="компуктер"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6600"/>
    <a:srgbClr val="996600"/>
    <a:srgbClr val="996633"/>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1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D8D3228-9E6E-4EFF-A070-73A5675C85C4}" type="datetimeFigureOut">
              <a:rPr lang="ru-RU" smtClean="0"/>
              <a:t>07.07.2023</a:t>
            </a:fld>
            <a:endParaRPr lang="ru-RU"/>
          </a:p>
        </p:txBody>
      </p:sp>
      <p:sp>
        <p:nvSpPr>
          <p:cNvPr id="5" name="Footer Placeholder 4"/>
          <p:cNvSpPr>
            <a:spLocks noGrp="1"/>
          </p:cNvSpPr>
          <p:nvPr>
            <p:ph type="ftr" sz="quarter" idx="11"/>
          </p:nvPr>
        </p:nvSpPr>
        <p:spPr>
          <a:xfrm>
            <a:off x="2416500" y="329307"/>
            <a:ext cx="4973915" cy="309201"/>
          </a:xfrm>
        </p:spPr>
        <p:txBody>
          <a:bodyPr/>
          <a:lstStyle/>
          <a:p>
            <a:endParaRPr lang="ru-RU"/>
          </a:p>
        </p:txBody>
      </p:sp>
      <p:sp>
        <p:nvSpPr>
          <p:cNvPr id="6" name="Slide Number Placeholder 5"/>
          <p:cNvSpPr>
            <a:spLocks noGrp="1"/>
          </p:cNvSpPr>
          <p:nvPr>
            <p:ph type="sldNum" sz="quarter" idx="12"/>
          </p:nvPr>
        </p:nvSpPr>
        <p:spPr>
          <a:xfrm>
            <a:off x="1437664" y="798973"/>
            <a:ext cx="811019" cy="503578"/>
          </a:xfrm>
        </p:spPr>
        <p:txBody>
          <a:bodyPr/>
          <a:lstStyle/>
          <a:p>
            <a:fld id="{A6AD7F5C-DDE7-4A9D-B1E6-8634ED946DA0}" type="slidenum">
              <a:rPr lang="ru-RU" smtClean="0"/>
              <a:t>‹#›</a:t>
            </a:fld>
            <a:endParaRPr lang="ru-RU"/>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5922224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8D3228-9E6E-4EFF-A070-73A5675C85C4}" type="datetimeFigureOut">
              <a:rPr lang="ru-RU" smtClean="0"/>
              <a:t>07.07.2023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6AD7F5C-DDE7-4A9D-B1E6-8634ED946DA0}" type="slidenum">
              <a:rPr lang="ru-RU" smtClean="0"/>
              <a:t>‹#›</a:t>
            </a:fld>
            <a:endParaRPr lang="ru-RU"/>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69978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8D3228-9E6E-4EFF-A070-73A5675C85C4}" type="datetimeFigureOut">
              <a:rPr lang="ru-RU" smtClean="0"/>
              <a:t>07.07.2023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6AD7F5C-DDE7-4A9D-B1E6-8634ED946DA0}" type="slidenum">
              <a:rPr lang="ru-RU" smtClean="0"/>
              <a:t>‹#›</a:t>
            </a:fld>
            <a:endParaRPr lang="ru-RU"/>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84881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8D3228-9E6E-4EFF-A070-73A5675C85C4}" type="datetimeFigureOut">
              <a:rPr lang="ru-RU" smtClean="0"/>
              <a:t>07.07.2023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6AD7F5C-DDE7-4A9D-B1E6-8634ED946DA0}" type="slidenum">
              <a:rPr lang="ru-RU" smtClean="0"/>
              <a:t>‹#›</a:t>
            </a:fld>
            <a:endParaRPr lang="ru-RU"/>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8657254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8D3228-9E6E-4EFF-A070-73A5675C85C4}" type="datetimeFigureOut">
              <a:rPr lang="ru-RU" smtClean="0"/>
              <a:t>07.07.2023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6AD7F5C-DDE7-4A9D-B1E6-8634ED946DA0}" type="slidenum">
              <a:rPr lang="ru-RU" smtClean="0"/>
              <a:t>‹#›</a:t>
            </a:fld>
            <a:endParaRPr lang="ru-RU"/>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58508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D8D3228-9E6E-4EFF-A070-73A5675C85C4}" type="datetimeFigureOut">
              <a:rPr lang="ru-RU" smtClean="0"/>
              <a:t>07.07.2023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6AD7F5C-DDE7-4A9D-B1E6-8634ED946DA0}" type="slidenum">
              <a:rPr lang="ru-RU" smtClean="0"/>
              <a:t>‹#›</a:t>
            </a:fld>
            <a:endParaRPr lang="ru-RU"/>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9292054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D8D3228-9E6E-4EFF-A070-73A5675C85C4}" type="datetimeFigureOut">
              <a:rPr lang="ru-RU" smtClean="0"/>
              <a:t>07.07.2023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6AD7F5C-DDE7-4A9D-B1E6-8634ED946DA0}" type="slidenum">
              <a:rPr lang="ru-RU" smtClean="0"/>
              <a:t>‹#›</a:t>
            </a:fld>
            <a:endParaRPr lang="ru-RU"/>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212933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D8D3228-9E6E-4EFF-A070-73A5675C85C4}" type="datetimeFigureOut">
              <a:rPr lang="ru-RU" smtClean="0"/>
              <a:t>07.07.2023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6AD7F5C-DDE7-4A9D-B1E6-8634ED946DA0}" type="slidenum">
              <a:rPr lang="ru-RU" smtClean="0"/>
              <a:t>‹#›</a:t>
            </a:fld>
            <a:endParaRPr lang="ru-RU"/>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026442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8D3228-9E6E-4EFF-A070-73A5675C85C4}" type="datetimeFigureOut">
              <a:rPr lang="ru-RU" smtClean="0"/>
              <a:t>07.07.2023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6AD7F5C-DDE7-4A9D-B1E6-8634ED946DA0}" type="slidenum">
              <a:rPr lang="ru-RU" smtClean="0"/>
              <a:t>‹#›</a:t>
            </a:fld>
            <a:endParaRPr lang="ru-RU"/>
          </a:p>
        </p:txBody>
      </p:sp>
    </p:spTree>
    <p:extLst>
      <p:ext uri="{BB962C8B-B14F-4D97-AF65-F5344CB8AC3E}">
        <p14:creationId xmlns:p14="http://schemas.microsoft.com/office/powerpoint/2010/main" val="11109377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D8D3228-9E6E-4EFF-A070-73A5675C85C4}" type="datetimeFigureOut">
              <a:rPr lang="ru-RU" smtClean="0"/>
              <a:t>07.07.2023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6AD7F5C-DDE7-4A9D-B1E6-8634ED946DA0}" type="slidenum">
              <a:rPr lang="ru-RU" smtClean="0"/>
              <a:t>‹#›</a:t>
            </a:fld>
            <a:endParaRPr lang="ru-RU"/>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264998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DD8D3228-9E6E-4EFF-A070-73A5675C85C4}" type="datetimeFigureOut">
              <a:rPr lang="ru-RU" smtClean="0"/>
              <a:t>07.07.2023</a:t>
            </a:fld>
            <a:endParaRPr lang="ru-RU"/>
          </a:p>
        </p:txBody>
      </p:sp>
      <p:sp>
        <p:nvSpPr>
          <p:cNvPr id="6" name="Footer Placeholder 5"/>
          <p:cNvSpPr>
            <a:spLocks noGrp="1"/>
          </p:cNvSpPr>
          <p:nvPr>
            <p:ph type="ftr" sz="quarter" idx="11"/>
          </p:nvPr>
        </p:nvSpPr>
        <p:spPr>
          <a:xfrm>
            <a:off x="1447382" y="318640"/>
            <a:ext cx="5541004" cy="320931"/>
          </a:xfrm>
        </p:spPr>
        <p:txBody>
          <a:bodyPr/>
          <a:lstStyle/>
          <a:p>
            <a:endParaRPr lang="ru-RU"/>
          </a:p>
        </p:txBody>
      </p:sp>
      <p:sp>
        <p:nvSpPr>
          <p:cNvPr id="7" name="Slide Number Placeholder 6"/>
          <p:cNvSpPr>
            <a:spLocks noGrp="1"/>
          </p:cNvSpPr>
          <p:nvPr>
            <p:ph type="sldNum" sz="quarter" idx="12"/>
          </p:nvPr>
        </p:nvSpPr>
        <p:spPr/>
        <p:txBody>
          <a:bodyPr/>
          <a:lstStyle/>
          <a:p>
            <a:fld id="{A6AD7F5C-DDE7-4A9D-B1E6-8634ED946DA0}" type="slidenum">
              <a:rPr lang="ru-RU" smtClean="0"/>
              <a:t>‹#›</a:t>
            </a:fld>
            <a:endParaRPr lang="ru-RU"/>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82873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DD8D3228-9E6E-4EFF-A070-73A5675C85C4}" type="datetimeFigureOut">
              <a:rPr lang="ru-RU" smtClean="0"/>
              <a:t>07.07.2023</a:t>
            </a:fld>
            <a:endParaRPr lang="ru-RU"/>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A6AD7F5C-DDE7-4A9D-B1E6-8634ED946DA0}" type="slidenum">
              <a:rPr lang="ru-RU" smtClean="0"/>
              <a:t>‹#›</a:t>
            </a:fld>
            <a:endParaRPr lang="ru-RU"/>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17540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7/06/relationships/model3d" Target="../media/model3d1.glb"/><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hyperlink" Target="https://www.publicdomainpictures.net/en/view-image.php?image=260871&amp;picture=facebook" TargetMode="External"/><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hyperlink" Target="https://fwtmagazine.com/10-time-saving-instagram-scheduling-tools/" TargetMode="External"/><Relationship Id="rId2" Type="http://schemas.openxmlformats.org/officeDocument/2006/relationships/image" Target="../media/image9.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D6A0B-7390-C8EB-DAB3-489BD0B84BAE}"/>
              </a:ext>
            </a:extLst>
          </p:cNvPr>
          <p:cNvSpPr>
            <a:spLocks noGrp="1"/>
          </p:cNvSpPr>
          <p:nvPr>
            <p:ph type="title"/>
          </p:nvPr>
        </p:nvSpPr>
        <p:spPr>
          <a:xfrm>
            <a:off x="1451206" y="1122542"/>
            <a:ext cx="5532328" cy="1830584"/>
          </a:xfrm>
        </p:spPr>
        <p:txBody>
          <a:bodyPr>
            <a:normAutofit fontScale="90000"/>
          </a:bodyPr>
          <a:lstStyle/>
          <a:p>
            <a:r>
              <a:rPr lang="en-US" dirty="0"/>
              <a:t>The social dilemma. Advantages and disadvantages of the social media </a:t>
            </a:r>
            <a:endParaRPr lang="ru-RU" dirty="0"/>
          </a:p>
        </p:txBody>
      </p:sp>
      <p:pic>
        <p:nvPicPr>
          <p:cNvPr id="12" name="Picture Placeholder 11">
            <a:extLst>
              <a:ext uri="{FF2B5EF4-FFF2-40B4-BE49-F238E27FC236}">
                <a16:creationId xmlns:a16="http://schemas.microsoft.com/office/drawing/2014/main" id="{AC8CD8F9-6302-B7AE-3B8B-10FAB78098D6}"/>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l="13916" r="13916"/>
          <a:stretch>
            <a:fillRect/>
          </a:stretch>
        </p:blipFill>
        <p:spPr/>
      </p:pic>
      <p:sp>
        <p:nvSpPr>
          <p:cNvPr id="18" name="Rectangle 17">
            <a:extLst>
              <a:ext uri="{FF2B5EF4-FFF2-40B4-BE49-F238E27FC236}">
                <a16:creationId xmlns:a16="http://schemas.microsoft.com/office/drawing/2014/main" id="{47C74B7D-BE02-5A22-E4DD-A2D2014FC2C0}"/>
              </a:ext>
            </a:extLst>
          </p:cNvPr>
          <p:cNvSpPr/>
          <p:nvPr/>
        </p:nvSpPr>
        <p:spPr>
          <a:xfrm>
            <a:off x="1080654" y="3832767"/>
            <a:ext cx="5680363" cy="190269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i="1" dirty="0">
                <a:solidFill>
                  <a:srgbClr val="0F0F0F"/>
                </a:solidFill>
                <a:latin typeface="Roboto" panose="02000000000000000000" pitchFamily="2" charset="0"/>
              </a:rPr>
              <a:t>"Half of the harm that is done in this world is due to people who want to feel important/ seek attention. They don't mean to do harm. But the harm does not interest them." </a:t>
            </a:r>
          </a:p>
          <a:p>
            <a:pPr algn="r"/>
            <a:r>
              <a:rPr lang="en-US" i="1" dirty="0">
                <a:solidFill>
                  <a:srgbClr val="0F0F0F"/>
                </a:solidFill>
                <a:effectLst/>
                <a:latin typeface="Roboto" panose="02000000000000000000" pitchFamily="2" charset="0"/>
              </a:rPr>
              <a:t>T. S. Eliot</a:t>
            </a:r>
            <a:endParaRPr lang="ru-RU" i="1" dirty="0"/>
          </a:p>
        </p:txBody>
      </p:sp>
    </p:spTree>
    <p:extLst>
      <p:ext uri="{BB962C8B-B14F-4D97-AF65-F5344CB8AC3E}">
        <p14:creationId xmlns:p14="http://schemas.microsoft.com/office/powerpoint/2010/main" val="34238355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1B6A2121-B4DD-D1F7-3BCD-36DCB3FEDF39}"/>
              </a:ext>
            </a:extLst>
          </p:cNvPr>
          <p:cNvSpPr/>
          <p:nvPr/>
        </p:nvSpPr>
        <p:spPr>
          <a:xfrm>
            <a:off x="213063" y="310719"/>
            <a:ext cx="3746377" cy="166900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Do you agree with all pros and cons? Why/Why not? </a:t>
            </a:r>
          </a:p>
          <a:p>
            <a:pPr algn="ctr"/>
            <a:r>
              <a:rPr lang="en-US" dirty="0"/>
              <a:t>What would you change?</a:t>
            </a:r>
          </a:p>
        </p:txBody>
      </p:sp>
      <p:pic>
        <p:nvPicPr>
          <p:cNvPr id="6" name="Graphic 5" descr="Pencil">
            <a:extLst>
              <a:ext uri="{FF2B5EF4-FFF2-40B4-BE49-F238E27FC236}">
                <a16:creationId xmlns:a16="http://schemas.microsoft.com/office/drawing/2014/main" id="{4549BBD8-06BF-148D-674B-1D905D860C5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94855" y="310719"/>
            <a:ext cx="1503285" cy="1503285"/>
          </a:xfrm>
          <a:prstGeom prst="rect">
            <a:avLst/>
          </a:prstGeom>
        </p:spPr>
      </p:pic>
      <p:sp>
        <p:nvSpPr>
          <p:cNvPr id="8" name="TextBox 7">
            <a:extLst>
              <a:ext uri="{FF2B5EF4-FFF2-40B4-BE49-F238E27FC236}">
                <a16:creationId xmlns:a16="http://schemas.microsoft.com/office/drawing/2014/main" id="{7B7B744A-B982-AC57-E562-76780B49385B}"/>
              </a:ext>
            </a:extLst>
          </p:cNvPr>
          <p:cNvSpPr txBox="1"/>
          <p:nvPr/>
        </p:nvSpPr>
        <p:spPr>
          <a:xfrm>
            <a:off x="4372964" y="545055"/>
            <a:ext cx="6873534" cy="5632311"/>
          </a:xfrm>
          <a:prstGeom prst="rect">
            <a:avLst/>
          </a:prstGeom>
          <a:noFill/>
        </p:spPr>
        <p:txBody>
          <a:bodyPr wrap="square">
            <a:spAutoFit/>
          </a:bodyPr>
          <a:lstStyle/>
          <a:p>
            <a:pPr algn="l"/>
            <a:r>
              <a:rPr lang="en-US" b="1" dirty="0">
                <a:solidFill>
                  <a:srgbClr val="222222"/>
                </a:solidFill>
                <a:latin typeface="Verdana" panose="020B0604030504040204" pitchFamily="34" charset="0"/>
              </a:rPr>
              <a:t>Write the essay on the topic </a:t>
            </a:r>
            <a:r>
              <a:rPr lang="en-US" b="1" i="1" dirty="0">
                <a:solidFill>
                  <a:srgbClr val="222222"/>
                </a:solidFill>
                <a:effectLst/>
                <a:latin typeface="Verdana" panose="020B0604030504040204" pitchFamily="34" charset="0"/>
              </a:rPr>
              <a:t>The use of social media is replacing face-to-face interaction among many people in society.</a:t>
            </a:r>
            <a:r>
              <a:rPr lang="en-US" i="1" dirty="0">
                <a:solidFill>
                  <a:srgbClr val="222222"/>
                </a:solidFill>
                <a:latin typeface="Verdana" panose="020B0604030504040204" pitchFamily="34" charset="0"/>
              </a:rPr>
              <a:t> </a:t>
            </a:r>
            <a:r>
              <a:rPr lang="en-US" b="1" i="1" dirty="0">
                <a:solidFill>
                  <a:srgbClr val="222222"/>
                </a:solidFill>
                <a:effectLst/>
                <a:latin typeface="Verdana" panose="020B0604030504040204" pitchFamily="34" charset="0"/>
              </a:rPr>
              <a:t>Do you think the advantages outweigh the disadvantages?</a:t>
            </a:r>
          </a:p>
          <a:p>
            <a:pPr algn="l"/>
            <a:endParaRPr lang="en-US" b="1" i="1" dirty="0">
              <a:solidFill>
                <a:srgbClr val="222222"/>
              </a:solidFill>
              <a:latin typeface="Verdana" panose="020B0604030504040204" pitchFamily="34" charset="0"/>
            </a:endParaRPr>
          </a:p>
          <a:p>
            <a:pPr algn="l"/>
            <a:r>
              <a:rPr lang="en-US" b="1" i="1" dirty="0">
                <a:solidFill>
                  <a:srgbClr val="222222"/>
                </a:solidFill>
                <a:effectLst/>
                <a:latin typeface="Verdana" panose="020B0604030504040204" pitchFamily="34"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en-US" b="0" i="1" dirty="0">
              <a:solidFill>
                <a:srgbClr val="222222"/>
              </a:solidFill>
              <a:effectLst/>
              <a:latin typeface="Verdana" panose="020B0604030504040204" pitchFamily="34" charset="0"/>
            </a:endParaRPr>
          </a:p>
        </p:txBody>
      </p:sp>
      <p:pic>
        <p:nvPicPr>
          <p:cNvPr id="1026" name="Picture 2">
            <a:extLst>
              <a:ext uri="{FF2B5EF4-FFF2-40B4-BE49-F238E27FC236}">
                <a16:creationId xmlns:a16="http://schemas.microsoft.com/office/drawing/2014/main" id="{6E431CDE-9CBC-72CA-6D06-E5051FFFAF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649" y="3671540"/>
            <a:ext cx="2926673" cy="19520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4344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0706E59-E576-76B9-7ED2-DBF1CF98BF63}"/>
              </a:ext>
            </a:extLst>
          </p:cNvPr>
          <p:cNvSpPr>
            <a:spLocks noGrp="1"/>
          </p:cNvSpPr>
          <p:nvPr>
            <p:ph type="title"/>
          </p:nvPr>
        </p:nvSpPr>
        <p:spPr>
          <a:xfrm>
            <a:off x="1451578" y="665973"/>
            <a:ext cx="9603275" cy="1049235"/>
          </a:xfrm>
        </p:spPr>
        <p:txBody>
          <a:bodyPr/>
          <a:lstStyle/>
          <a:p>
            <a:r>
              <a:rPr lang="en-US" dirty="0"/>
              <a:t>1.  WATCH THE TRAILER TO THE NETFLIX DOCUMENTARY MOVIE “THE SOCIAL DILEMMA”</a:t>
            </a:r>
            <a:endParaRPr lang="ru-RU" dirty="0"/>
          </a:p>
        </p:txBody>
      </p:sp>
      <p:pic>
        <p:nvPicPr>
          <p:cNvPr id="6" name="The Social Dilemma _ Official Trailer _ Netflix">
            <a:hlinkClick r:id="" action="ppaction://media"/>
            <a:extLst>
              <a:ext uri="{FF2B5EF4-FFF2-40B4-BE49-F238E27FC236}">
                <a16:creationId xmlns:a16="http://schemas.microsoft.com/office/drawing/2014/main" id="{94EEE90F-C8D2-961B-C99F-BA79A1BD60D0}"/>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3186959" y="2163907"/>
            <a:ext cx="6132512" cy="3449638"/>
          </a:xfrm>
        </p:spPr>
      </p:pic>
    </p:spTree>
    <p:extLst>
      <p:ext uri="{BB962C8B-B14F-4D97-AF65-F5344CB8AC3E}">
        <p14:creationId xmlns:p14="http://schemas.microsoft.com/office/powerpoint/2010/main" val="3232991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425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BFE01FC-9E2C-27F9-79F6-AC80457D76E5}"/>
              </a:ext>
            </a:extLst>
          </p:cNvPr>
          <p:cNvSpPr txBox="1"/>
          <p:nvPr/>
        </p:nvSpPr>
        <p:spPr>
          <a:xfrm>
            <a:off x="7884111" y="155073"/>
            <a:ext cx="4130336" cy="5816977"/>
          </a:xfrm>
          <a:prstGeom prst="rect">
            <a:avLst/>
          </a:prstGeom>
          <a:solidFill>
            <a:srgbClr val="CC6600"/>
          </a:solidFill>
        </p:spPr>
        <p:txBody>
          <a:bodyPr wrap="square">
            <a:spAutoFit/>
          </a:bodyPr>
          <a:lstStyle/>
          <a:p>
            <a:pPr marL="228600" indent="-228600">
              <a:buFont typeface="+mj-lt"/>
              <a:buAutoNum type="arabicPeriod"/>
            </a:pPr>
            <a:r>
              <a:rPr lang="ru-RU" sz="1200" dirty="0"/>
              <a:t>Go to Google </a:t>
            </a:r>
          </a:p>
          <a:p>
            <a:pPr marL="228600" indent="-228600">
              <a:buFont typeface="+mj-lt"/>
              <a:buAutoNum type="arabicPeriod"/>
            </a:pPr>
            <a:r>
              <a:rPr lang="ru-RU" sz="1200" dirty="0"/>
              <a:t>That’s not by accident, that’s a design technique </a:t>
            </a:r>
          </a:p>
          <a:p>
            <a:pPr marL="228600" indent="-228600">
              <a:buFont typeface="+mj-lt"/>
              <a:buAutoNum type="arabicPeriod"/>
            </a:pPr>
            <a:r>
              <a:rPr lang="ru-RU" sz="1200" dirty="0"/>
              <a:t>be being watched </a:t>
            </a:r>
          </a:p>
          <a:p>
            <a:pPr marL="228600" indent="-228600">
              <a:buFont typeface="+mj-lt"/>
              <a:buAutoNum type="arabicPeriod"/>
            </a:pPr>
            <a:r>
              <a:rPr lang="ru-RU" sz="1200" dirty="0"/>
              <a:t>be being tracked </a:t>
            </a:r>
          </a:p>
          <a:p>
            <a:pPr marL="228600" indent="-228600">
              <a:buFont typeface="+mj-lt"/>
              <a:buAutoNum type="arabicPeriod"/>
            </a:pPr>
            <a:r>
              <a:rPr lang="ru-RU" sz="1200" dirty="0"/>
              <a:t>be carefully monitored </a:t>
            </a:r>
          </a:p>
          <a:p>
            <a:pPr marL="228600" indent="-228600">
              <a:buFont typeface="+mj-lt"/>
              <a:buAutoNum type="arabicPeriod"/>
            </a:pPr>
            <a:r>
              <a:rPr lang="ru-RU" sz="1200" dirty="0"/>
              <a:t>be carefully recorded </a:t>
            </a:r>
          </a:p>
          <a:p>
            <a:pPr marL="228600" indent="-228600">
              <a:buFont typeface="+mj-lt"/>
              <a:buAutoNum type="arabicPeriod"/>
            </a:pPr>
            <a:r>
              <a:rPr lang="ru-RU" sz="1200" dirty="0"/>
              <a:t>a search box </a:t>
            </a:r>
          </a:p>
          <a:p>
            <a:pPr marL="228600" indent="-228600">
              <a:buFont typeface="+mj-lt"/>
              <a:buAutoNum type="arabicPeriod"/>
            </a:pPr>
            <a:r>
              <a:rPr lang="ru-RU" sz="1200" dirty="0"/>
              <a:t>entire teams of engineers </a:t>
            </a:r>
          </a:p>
          <a:p>
            <a:pPr marL="228600" indent="-228600">
              <a:buFont typeface="+mj-lt"/>
              <a:buAutoNum type="arabicPeriod"/>
            </a:pPr>
            <a:r>
              <a:rPr lang="ru-RU" sz="1200" dirty="0"/>
              <a:t>use your psychology against you </a:t>
            </a:r>
          </a:p>
          <a:p>
            <a:pPr marL="228600" indent="-228600">
              <a:buFont typeface="+mj-lt"/>
              <a:buAutoNum type="arabicPeriod"/>
            </a:pPr>
            <a:r>
              <a:rPr lang="ru-RU" sz="1200" dirty="0"/>
              <a:t>facebook like button </a:t>
            </a:r>
          </a:p>
          <a:p>
            <a:pPr marL="228600" indent="-228600">
              <a:buFont typeface="+mj-lt"/>
              <a:buAutoNum type="arabicPeriod"/>
            </a:pPr>
            <a:r>
              <a:rPr lang="ru-RU" sz="1200" dirty="0"/>
              <a:t>meaningful changes</a:t>
            </a:r>
          </a:p>
          <a:p>
            <a:pPr marL="228600" indent="-228600">
              <a:buFont typeface="+mj-lt"/>
              <a:buAutoNum type="arabicPeriod"/>
            </a:pPr>
            <a:r>
              <a:rPr lang="ru-RU" sz="1200" dirty="0"/>
              <a:t>naïve </a:t>
            </a:r>
          </a:p>
          <a:p>
            <a:pPr marL="228600" indent="-228600">
              <a:buFont typeface="+mj-lt"/>
              <a:buAutoNum type="arabicPeriod"/>
            </a:pPr>
            <a:r>
              <a:rPr lang="ru-RU" sz="1200" dirty="0"/>
              <a:t>the flip side of the coin </a:t>
            </a:r>
          </a:p>
          <a:p>
            <a:pPr marL="228600" indent="-228600">
              <a:buFont typeface="+mj-lt"/>
              <a:buAutoNum type="arabicPeriod"/>
            </a:pPr>
            <a:r>
              <a:rPr lang="ru-RU" sz="1200" dirty="0"/>
              <a:t>get rewarded by hearts, likes, thumbs up</a:t>
            </a:r>
          </a:p>
          <a:p>
            <a:pPr marL="228600" indent="-228600">
              <a:buFont typeface="+mj-lt"/>
              <a:buAutoNum type="arabicPeriod"/>
            </a:pPr>
            <a:r>
              <a:rPr lang="ru-RU" sz="1200" dirty="0"/>
              <a:t>conflate smth with value and with truth </a:t>
            </a:r>
          </a:p>
          <a:p>
            <a:pPr marL="228600" indent="-228600">
              <a:buFont typeface="+mj-lt"/>
              <a:buAutoNum type="arabicPeriod"/>
            </a:pPr>
            <a:r>
              <a:rPr lang="ru-RU" sz="1200" dirty="0"/>
              <a:t>be anxious </a:t>
            </a:r>
          </a:p>
          <a:p>
            <a:pPr marL="228600" indent="-228600">
              <a:buFont typeface="+mj-lt"/>
              <a:buAutoNum type="arabicPeriod"/>
            </a:pPr>
            <a:r>
              <a:rPr lang="ru-RU" sz="1200" dirty="0"/>
              <a:t>be depressed</a:t>
            </a:r>
          </a:p>
          <a:p>
            <a:pPr marL="228600" indent="-228600">
              <a:buFont typeface="+mj-lt"/>
              <a:buAutoNum type="arabicPeriod"/>
            </a:pPr>
            <a:r>
              <a:rPr lang="ru-RU" sz="1200" dirty="0"/>
              <a:t>a force for good </a:t>
            </a:r>
          </a:p>
          <a:p>
            <a:pPr marL="228600" indent="-228600">
              <a:buFont typeface="+mj-lt"/>
              <a:buAutoNum type="arabicPeriod"/>
            </a:pPr>
            <a:r>
              <a:rPr lang="ru-RU" sz="1200" dirty="0"/>
              <a:t>trigger the users’ awareness</a:t>
            </a:r>
          </a:p>
          <a:p>
            <a:pPr marL="228600" indent="-228600">
              <a:buFont typeface="+mj-lt"/>
              <a:buAutoNum type="arabicPeriod"/>
            </a:pPr>
            <a:r>
              <a:rPr lang="ru-RU" sz="1200" dirty="0"/>
              <a:t>they are completely clueless</a:t>
            </a:r>
          </a:p>
          <a:p>
            <a:pPr marL="228600" indent="-228600">
              <a:buFont typeface="+mj-lt"/>
              <a:buAutoNum type="arabicPeriod"/>
            </a:pPr>
            <a:r>
              <a:rPr lang="ru-RU" sz="1200" dirty="0"/>
              <a:t>Come together </a:t>
            </a:r>
          </a:p>
          <a:p>
            <a:pPr marL="228600" indent="-228600">
              <a:buFont typeface="+mj-lt"/>
              <a:buAutoNum type="arabicPeriod"/>
            </a:pPr>
            <a:r>
              <a:rPr lang="ru-RU" sz="1200" dirty="0"/>
              <a:t>Interact </a:t>
            </a:r>
          </a:p>
          <a:p>
            <a:pPr marL="228600" indent="-228600">
              <a:buFont typeface="+mj-lt"/>
              <a:buAutoNum type="arabicPeriod"/>
            </a:pPr>
            <a:r>
              <a:rPr lang="ru-RU" sz="1200" dirty="0"/>
              <a:t>Have less control over smth </a:t>
            </a:r>
          </a:p>
          <a:p>
            <a:pPr marL="228600" indent="-228600">
              <a:buFont typeface="+mj-lt"/>
              <a:buAutoNum type="arabicPeriod"/>
            </a:pPr>
            <a:r>
              <a:rPr lang="ru-RU" sz="1200" dirty="0"/>
              <a:t>There has never been a tool as effective as Facebook</a:t>
            </a:r>
          </a:p>
          <a:p>
            <a:pPr marL="228600" indent="-228600">
              <a:buFont typeface="+mj-lt"/>
              <a:buAutoNum type="arabicPeriod"/>
            </a:pPr>
            <a:r>
              <a:rPr lang="ru-RU" sz="1200" dirty="0"/>
              <a:t>Intention </a:t>
            </a:r>
          </a:p>
          <a:p>
            <a:pPr marL="228600" indent="-228600">
              <a:buFont typeface="+mj-lt"/>
              <a:buAutoNum type="arabicPeriod"/>
            </a:pPr>
            <a:r>
              <a:rPr lang="ru-RU" sz="1200" dirty="0"/>
              <a:t>Mass chaos</a:t>
            </a:r>
          </a:p>
          <a:p>
            <a:pPr marL="228600" indent="-228600">
              <a:buFont typeface="+mj-lt"/>
              <a:buAutoNum type="arabicPeriod"/>
            </a:pPr>
            <a:r>
              <a:rPr lang="ru-RU" sz="1200" dirty="0"/>
              <a:t>Polarization </a:t>
            </a:r>
          </a:p>
          <a:p>
            <a:pPr marL="228600" indent="-228600">
              <a:buFont typeface="+mj-lt"/>
              <a:buAutoNum type="arabicPeriod"/>
            </a:pPr>
            <a:r>
              <a:rPr lang="ru-RU" sz="1200" dirty="0"/>
              <a:t>Election hacking </a:t>
            </a:r>
          </a:p>
          <a:p>
            <a:pPr marL="228600" indent="-228600">
              <a:buFont typeface="+mj-lt"/>
              <a:buAutoNum type="arabicPeriod"/>
            </a:pPr>
            <a:r>
              <a:rPr lang="ru-RU" sz="1200" dirty="0"/>
              <a:t>Inability to focus on the real issue </a:t>
            </a:r>
          </a:p>
          <a:p>
            <a:pPr marL="228600" indent="-228600">
              <a:buFont typeface="+mj-lt"/>
              <a:buAutoNum type="arabicPeriod"/>
            </a:pPr>
            <a:r>
              <a:rPr lang="ru-RU" sz="1200" dirty="0"/>
              <a:t>We are toast </a:t>
            </a:r>
          </a:p>
          <a:p>
            <a:pPr marL="228600" indent="-228600">
              <a:buFont typeface="+mj-lt"/>
              <a:buAutoNum type="arabicPeriod"/>
            </a:pPr>
            <a:r>
              <a:rPr lang="ru-RU" sz="1200" dirty="0"/>
              <a:t> This  is checkmate on humanity</a:t>
            </a:r>
          </a:p>
        </p:txBody>
      </p:sp>
      <p:sp>
        <p:nvSpPr>
          <p:cNvPr id="7" name="Oval 6">
            <a:extLst>
              <a:ext uri="{FF2B5EF4-FFF2-40B4-BE49-F238E27FC236}">
                <a16:creationId xmlns:a16="http://schemas.microsoft.com/office/drawing/2014/main" id="{37F02E52-A679-D068-09E4-9FD1F9F6651D}"/>
              </a:ext>
            </a:extLst>
          </p:cNvPr>
          <p:cNvSpPr/>
          <p:nvPr/>
        </p:nvSpPr>
        <p:spPr>
          <a:xfrm>
            <a:off x="106532" y="217217"/>
            <a:ext cx="3684233" cy="1851280"/>
          </a:xfrm>
          <a:prstGeom prst="ellipse">
            <a:avLst/>
          </a:prstGeom>
          <a:solidFill>
            <a:srgbClr val="CC66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95000"/>
                    <a:lumOff val="5000"/>
                  </a:schemeClr>
                </a:solidFill>
              </a:rPr>
              <a:t>2. Read the vocabulary to the video very carefully. Watch the trailer one more time</a:t>
            </a:r>
            <a:endParaRPr lang="ru-RU" dirty="0">
              <a:solidFill>
                <a:schemeClr val="tx1">
                  <a:lumMod val="95000"/>
                  <a:lumOff val="5000"/>
                </a:schemeClr>
              </a:solidFill>
            </a:endParaRPr>
          </a:p>
        </p:txBody>
      </p:sp>
      <p:sp>
        <p:nvSpPr>
          <p:cNvPr id="8" name="Rectangle 7">
            <a:extLst>
              <a:ext uri="{FF2B5EF4-FFF2-40B4-BE49-F238E27FC236}">
                <a16:creationId xmlns:a16="http://schemas.microsoft.com/office/drawing/2014/main" id="{70ECEA5C-E777-FD96-4C23-E4F75BA20A7A}"/>
              </a:ext>
            </a:extLst>
          </p:cNvPr>
          <p:cNvSpPr/>
          <p:nvPr/>
        </p:nvSpPr>
        <p:spPr>
          <a:xfrm>
            <a:off x="399495" y="2601157"/>
            <a:ext cx="6995604" cy="3370893"/>
          </a:xfrm>
          <a:prstGeom prst="rect">
            <a:avLst/>
          </a:prstGeom>
          <a:solidFill>
            <a:srgbClr val="CC66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95000"/>
                    <a:lumOff val="5000"/>
                  </a:schemeClr>
                </a:solidFill>
              </a:rPr>
              <a:t>3. Answer the questions below using the vocabulary above</a:t>
            </a:r>
          </a:p>
          <a:p>
            <a:pPr algn="ctr"/>
            <a:endParaRPr lang="en-US" dirty="0"/>
          </a:p>
          <a:p>
            <a:pPr algn="ctr"/>
            <a:endParaRPr lang="en-US" dirty="0"/>
          </a:p>
          <a:p>
            <a:pPr marL="285750" indent="-285750">
              <a:buFont typeface="Wingdings" panose="05000000000000000000" pitchFamily="2" charset="2"/>
              <a:buChar char="v"/>
            </a:pPr>
            <a:r>
              <a:rPr lang="en-US" dirty="0">
                <a:solidFill>
                  <a:schemeClr val="tx1">
                    <a:lumMod val="95000"/>
                    <a:lumOff val="5000"/>
                  </a:schemeClr>
                </a:solidFill>
              </a:rPr>
              <a:t>What does Google particularly know about you?</a:t>
            </a:r>
          </a:p>
          <a:p>
            <a:pPr marL="285750" indent="-285750">
              <a:buFont typeface="Wingdings" panose="05000000000000000000" pitchFamily="2" charset="2"/>
              <a:buChar char="v"/>
            </a:pPr>
            <a:r>
              <a:rPr lang="en-US" dirty="0">
                <a:solidFill>
                  <a:schemeClr val="tx1">
                    <a:lumMod val="95000"/>
                    <a:lumOff val="5000"/>
                  </a:schemeClr>
                </a:solidFill>
              </a:rPr>
              <a:t>What is carefully monitored and recorded?</a:t>
            </a:r>
          </a:p>
          <a:p>
            <a:pPr marL="285750" indent="-285750">
              <a:buFont typeface="Wingdings" panose="05000000000000000000" pitchFamily="2" charset="2"/>
              <a:buChar char="v"/>
            </a:pPr>
            <a:r>
              <a:rPr lang="en-US" dirty="0">
                <a:solidFill>
                  <a:schemeClr val="tx1">
                    <a:lumMod val="95000"/>
                    <a:lumOff val="5000"/>
                  </a:schemeClr>
                </a:solidFill>
              </a:rPr>
              <a:t>What is Google/Facebook according to the opinion of a lot of people?</a:t>
            </a:r>
          </a:p>
          <a:p>
            <a:pPr marL="285750" indent="-285750">
              <a:buFont typeface="Wingdings" panose="05000000000000000000" pitchFamily="2" charset="2"/>
              <a:buChar char="v"/>
            </a:pPr>
            <a:r>
              <a:rPr lang="en-US" dirty="0">
                <a:solidFill>
                  <a:schemeClr val="tx1">
                    <a:lumMod val="95000"/>
                    <a:lumOff val="5000"/>
                  </a:schemeClr>
                </a:solidFill>
              </a:rPr>
              <a:t>What do engineers of social platforms use against us?</a:t>
            </a:r>
          </a:p>
          <a:p>
            <a:pPr marL="285750" indent="-285750">
              <a:buFont typeface="Wingdings" panose="05000000000000000000" pitchFamily="2" charset="2"/>
              <a:buChar char="v"/>
            </a:pPr>
            <a:r>
              <a:rPr lang="en-US" dirty="0">
                <a:solidFill>
                  <a:schemeClr val="tx1">
                    <a:lumMod val="95000"/>
                    <a:lumOff val="5000"/>
                  </a:schemeClr>
                </a:solidFill>
              </a:rPr>
              <a:t>What’s the best platform to control the population of a country?</a:t>
            </a:r>
          </a:p>
          <a:p>
            <a:pPr algn="ctr"/>
            <a:endParaRPr lang="en-US" dirty="0"/>
          </a:p>
          <a:p>
            <a:pPr algn="ctr"/>
            <a:endParaRPr lang="ru-RU" dirty="0"/>
          </a:p>
        </p:txBody>
      </p:sp>
      <p:sp>
        <p:nvSpPr>
          <p:cNvPr id="9" name="Arrow: Right 8">
            <a:extLst>
              <a:ext uri="{FF2B5EF4-FFF2-40B4-BE49-F238E27FC236}">
                <a16:creationId xmlns:a16="http://schemas.microsoft.com/office/drawing/2014/main" id="{CB6655DF-26F5-47B1-AC95-8C4BFCF80B2A}"/>
              </a:ext>
            </a:extLst>
          </p:cNvPr>
          <p:cNvSpPr/>
          <p:nvPr/>
        </p:nvSpPr>
        <p:spPr>
          <a:xfrm>
            <a:off x="3994951" y="949911"/>
            <a:ext cx="3400148" cy="484632"/>
          </a:xfrm>
          <a:prstGeom prst="rightArrow">
            <a:avLst/>
          </a:prstGeom>
          <a:solidFill>
            <a:srgbClr val="CC66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8781481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FF13219-3067-CAEB-824E-2E56094316BF}"/>
              </a:ext>
            </a:extLst>
          </p:cNvPr>
          <p:cNvSpPr>
            <a:spLocks noGrp="1"/>
          </p:cNvSpPr>
          <p:nvPr>
            <p:ph type="body" sz="half" idx="2"/>
          </p:nvPr>
        </p:nvSpPr>
        <p:spPr>
          <a:xfrm>
            <a:off x="114635" y="990624"/>
            <a:ext cx="5408710" cy="1704109"/>
          </a:xfrm>
        </p:spPr>
        <p:txBody>
          <a:bodyPr>
            <a:normAutofit fontScale="77500" lnSpcReduction="20000"/>
          </a:bodyPr>
          <a:lstStyle/>
          <a:p>
            <a:pPr algn="l" fontAlgn="base"/>
            <a:r>
              <a:rPr lang="en-US" b="1" i="0" dirty="0">
                <a:solidFill>
                  <a:srgbClr val="333333"/>
                </a:solidFill>
                <a:effectLst/>
                <a:latin typeface="inherit"/>
              </a:rPr>
              <a:t>The advantages of social media are numerous and varied. Here are some of the most common:</a:t>
            </a:r>
            <a:endParaRPr lang="en-US" b="0" i="0" dirty="0">
              <a:solidFill>
                <a:srgbClr val="333333"/>
              </a:solidFill>
              <a:effectLst/>
              <a:latin typeface="Roboto" panose="02000000000000000000" pitchFamily="2" charset="0"/>
            </a:endParaRPr>
          </a:p>
          <a:p>
            <a:pPr algn="l" fontAlgn="base"/>
            <a:r>
              <a:rPr lang="en-US" b="1" i="0" dirty="0">
                <a:solidFill>
                  <a:srgbClr val="222222"/>
                </a:solidFill>
                <a:effectLst/>
                <a:latin typeface="Lato" panose="020F0502020204030203" pitchFamily="34" charset="0"/>
              </a:rPr>
              <a:t>1. Useful for educational purposes:</a:t>
            </a:r>
          </a:p>
          <a:p>
            <a:pPr algn="l" fontAlgn="base"/>
            <a:r>
              <a:rPr lang="en-US" b="0" i="0" dirty="0">
                <a:solidFill>
                  <a:srgbClr val="333333"/>
                </a:solidFill>
                <a:effectLst/>
                <a:latin typeface="Roboto" panose="02000000000000000000" pitchFamily="2" charset="0"/>
              </a:rPr>
              <a:t>Social media allows you to reach a large audience and build your brand. You can share relevant information or content with this audience, which is helpful if you want people to follow you on social media. This can help promote your business or product, which will help you increase sales.</a:t>
            </a:r>
          </a:p>
        </p:txBody>
      </p:sp>
      <p:pic>
        <p:nvPicPr>
          <p:cNvPr id="10" name="Content Placeholder 9">
            <a:extLst>
              <a:ext uri="{FF2B5EF4-FFF2-40B4-BE49-F238E27FC236}">
                <a16:creationId xmlns:a16="http://schemas.microsoft.com/office/drawing/2014/main" id="{1CE29D07-CC29-76AA-066A-8083DF70D8B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73161" y="1129517"/>
            <a:ext cx="6013450" cy="4005051"/>
          </a:xfrm>
        </p:spPr>
      </p:pic>
      <p:sp>
        <p:nvSpPr>
          <p:cNvPr id="12" name="Title 11">
            <a:extLst>
              <a:ext uri="{FF2B5EF4-FFF2-40B4-BE49-F238E27FC236}">
                <a16:creationId xmlns:a16="http://schemas.microsoft.com/office/drawing/2014/main" id="{F7F8129A-C652-37E5-5C5C-4DD275B2393F}"/>
              </a:ext>
            </a:extLst>
          </p:cNvPr>
          <p:cNvSpPr>
            <a:spLocks noGrp="1"/>
          </p:cNvSpPr>
          <p:nvPr>
            <p:ph type="title"/>
          </p:nvPr>
        </p:nvSpPr>
        <p:spPr>
          <a:xfrm>
            <a:off x="234708" y="148403"/>
            <a:ext cx="5094674" cy="1129517"/>
          </a:xfrm>
        </p:spPr>
        <p:txBody>
          <a:bodyPr/>
          <a:lstStyle/>
          <a:p>
            <a:r>
              <a:rPr lang="de-DE" b="1" i="0" dirty="0">
                <a:solidFill>
                  <a:srgbClr val="1E73BE"/>
                </a:solidFill>
                <a:effectLst/>
                <a:latin typeface="Lato" panose="020F0502020204030203" pitchFamily="34" charset="0"/>
              </a:rPr>
              <a:t>Advantages of social media</a:t>
            </a:r>
            <a:br>
              <a:rPr lang="de-DE" b="1" i="0" dirty="0">
                <a:solidFill>
                  <a:srgbClr val="1E73BE"/>
                </a:solidFill>
                <a:effectLst/>
                <a:latin typeface="Lato" panose="020F0502020204030203" pitchFamily="34" charset="0"/>
              </a:rPr>
            </a:br>
            <a:endParaRPr lang="ru-RU" dirty="0"/>
          </a:p>
        </p:txBody>
      </p:sp>
      <p:sp>
        <p:nvSpPr>
          <p:cNvPr id="13" name="Text Placeholder 3">
            <a:extLst>
              <a:ext uri="{FF2B5EF4-FFF2-40B4-BE49-F238E27FC236}">
                <a16:creationId xmlns:a16="http://schemas.microsoft.com/office/drawing/2014/main" id="{135742AF-BCEA-85BE-BD49-061BB683DDC9}"/>
              </a:ext>
            </a:extLst>
          </p:cNvPr>
          <p:cNvSpPr txBox="1">
            <a:spLocks/>
          </p:cNvSpPr>
          <p:nvPr/>
        </p:nvSpPr>
        <p:spPr>
          <a:xfrm>
            <a:off x="114635" y="2694733"/>
            <a:ext cx="5334820" cy="3355085"/>
          </a:xfrm>
          <a:prstGeom prst="rect">
            <a:avLst/>
          </a:prstGeom>
        </p:spPr>
        <p:txBody>
          <a:bodyPr vert="horz" lIns="91440" tIns="45720" rIns="91440" bIns="45720" rtlCol="0">
            <a:normAutofit fontScale="25000" lnSpcReduction="20000"/>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1pPr>
            <a:lvl2pPr marL="457200" indent="0" algn="l" defTabSz="914400" rtl="0" eaLnBrk="1" latinLnBrk="0" hangingPunct="1">
              <a:lnSpc>
                <a:spcPct val="120000"/>
              </a:lnSpc>
              <a:spcBef>
                <a:spcPts val="500"/>
              </a:spcBef>
              <a:buClr>
                <a:schemeClr val="accent1"/>
              </a:buClr>
              <a:buSzPct val="100000"/>
              <a:buFont typeface="Arial" panose="020B0604020202020204" pitchFamily="34" charset="0"/>
              <a:buNone/>
              <a:defRPr sz="1400" kern="1200" cap="none" baseline="0">
                <a:solidFill>
                  <a:schemeClr val="tx1"/>
                </a:solidFill>
                <a:effectLst/>
                <a:latin typeface="+mn-lt"/>
                <a:ea typeface="+mn-ea"/>
                <a:cs typeface="+mn-cs"/>
              </a:defRPr>
            </a:lvl2pPr>
            <a:lvl3pPr marL="914400" indent="0" algn="l" defTabSz="914400" rtl="0" eaLnBrk="1" latinLnBrk="0" hangingPunct="1">
              <a:lnSpc>
                <a:spcPct val="120000"/>
              </a:lnSpc>
              <a:spcBef>
                <a:spcPts val="500"/>
              </a:spcBef>
              <a:buClr>
                <a:schemeClr val="accent1"/>
              </a:buClr>
              <a:buSzPct val="100000"/>
              <a:buFont typeface="Arial" panose="020B0604020202020204" pitchFamily="34" charset="0"/>
              <a:buNone/>
              <a:defRPr sz="1200" kern="1200">
                <a:solidFill>
                  <a:schemeClr val="tx1"/>
                </a:solidFill>
                <a:effectLst/>
                <a:latin typeface="+mn-lt"/>
                <a:ea typeface="+mn-ea"/>
                <a:cs typeface="+mn-cs"/>
              </a:defRPr>
            </a:lvl3pPr>
            <a:lvl4pPr marL="1371600" indent="0" algn="l" defTabSz="914400" rtl="0" eaLnBrk="1" latinLnBrk="0" hangingPunct="1">
              <a:lnSpc>
                <a:spcPct val="120000"/>
              </a:lnSpc>
              <a:spcBef>
                <a:spcPts val="500"/>
              </a:spcBef>
              <a:buClr>
                <a:schemeClr val="accent1"/>
              </a:buClr>
              <a:buSzPct val="100000"/>
              <a:buFont typeface="Arial" panose="020B0604020202020204" pitchFamily="34" charset="0"/>
              <a:buNone/>
              <a:defRPr sz="1000" kern="1200" cap="none" baseline="0">
                <a:solidFill>
                  <a:schemeClr val="tx1"/>
                </a:solidFill>
                <a:effectLst/>
                <a:latin typeface="+mn-lt"/>
                <a:ea typeface="+mn-ea"/>
                <a:cs typeface="+mn-cs"/>
              </a:defRPr>
            </a:lvl4pPr>
            <a:lvl5pPr marL="1828800" indent="0" algn="l" defTabSz="914400" rtl="0" eaLnBrk="1" latinLnBrk="0" hangingPunct="1">
              <a:lnSpc>
                <a:spcPct val="120000"/>
              </a:lnSpc>
              <a:spcBef>
                <a:spcPts val="500"/>
              </a:spcBef>
              <a:buClr>
                <a:schemeClr val="accent1"/>
              </a:buClr>
              <a:buSzPct val="100000"/>
              <a:buFont typeface="Arial" panose="020B0604020202020204" pitchFamily="34" charset="0"/>
              <a:buNone/>
              <a:defRPr sz="1000" kern="1200">
                <a:solidFill>
                  <a:schemeClr val="tx1"/>
                </a:solidFill>
                <a:effectLst/>
                <a:latin typeface="+mn-lt"/>
                <a:ea typeface="+mn-ea"/>
                <a:cs typeface="+mn-cs"/>
              </a:defRPr>
            </a:lvl5pPr>
            <a:lvl6pPr marL="2286000" indent="0" algn="l" defTabSz="914400" rtl="0" eaLnBrk="1" latinLnBrk="0" hangingPunct="1">
              <a:lnSpc>
                <a:spcPct val="120000"/>
              </a:lnSpc>
              <a:spcBef>
                <a:spcPts val="500"/>
              </a:spcBef>
              <a:buClr>
                <a:schemeClr val="accent1"/>
              </a:buClr>
              <a:buSzPct val="100000"/>
              <a:buFont typeface="Arial" panose="020B0604020202020204" pitchFamily="34" charset="0"/>
              <a:buNone/>
              <a:defRPr sz="1000" kern="1200">
                <a:solidFill>
                  <a:schemeClr val="tx1"/>
                </a:solidFill>
                <a:effectLst/>
                <a:latin typeface="+mn-lt"/>
                <a:ea typeface="+mn-ea"/>
                <a:cs typeface="+mn-cs"/>
              </a:defRPr>
            </a:lvl6pPr>
            <a:lvl7pPr marL="2743200" indent="0" algn="l" defTabSz="914400" rtl="0" eaLnBrk="1" latinLnBrk="0" hangingPunct="1">
              <a:lnSpc>
                <a:spcPct val="120000"/>
              </a:lnSpc>
              <a:spcBef>
                <a:spcPts val="500"/>
              </a:spcBef>
              <a:buClr>
                <a:schemeClr val="accent1"/>
              </a:buClr>
              <a:buSzPct val="100000"/>
              <a:buFont typeface="Arial" panose="020B0604020202020204" pitchFamily="34" charset="0"/>
              <a:buNone/>
              <a:defRPr sz="1000" kern="1200">
                <a:solidFill>
                  <a:schemeClr val="tx1"/>
                </a:solidFill>
                <a:effectLst/>
                <a:latin typeface="+mn-lt"/>
                <a:ea typeface="+mn-ea"/>
                <a:cs typeface="+mn-cs"/>
              </a:defRPr>
            </a:lvl7pPr>
            <a:lvl8pPr marL="3200400" indent="0" algn="l" defTabSz="914400" rtl="0" eaLnBrk="1" latinLnBrk="0" hangingPunct="1">
              <a:lnSpc>
                <a:spcPct val="120000"/>
              </a:lnSpc>
              <a:spcBef>
                <a:spcPts val="500"/>
              </a:spcBef>
              <a:buClr>
                <a:schemeClr val="accent1"/>
              </a:buClr>
              <a:buSzPct val="100000"/>
              <a:buFont typeface="Arial" panose="020B0604020202020204" pitchFamily="34" charset="0"/>
              <a:buNone/>
              <a:defRPr sz="1000" kern="1200" baseline="0">
                <a:solidFill>
                  <a:schemeClr val="tx1"/>
                </a:solidFill>
                <a:effectLst/>
                <a:latin typeface="+mn-lt"/>
                <a:ea typeface="+mn-ea"/>
                <a:cs typeface="+mn-cs"/>
              </a:defRPr>
            </a:lvl8pPr>
            <a:lvl9pPr marL="3657600" indent="0" algn="l" defTabSz="914400" rtl="0" eaLnBrk="1" latinLnBrk="0" hangingPunct="1">
              <a:lnSpc>
                <a:spcPct val="120000"/>
              </a:lnSpc>
              <a:spcBef>
                <a:spcPts val="500"/>
              </a:spcBef>
              <a:buClr>
                <a:schemeClr val="accent1"/>
              </a:buClr>
              <a:buSzPct val="100000"/>
              <a:buFont typeface="Arial" panose="020B0604020202020204" pitchFamily="34" charset="0"/>
              <a:buNone/>
              <a:defRPr sz="1000" kern="1200" baseline="0">
                <a:solidFill>
                  <a:schemeClr val="tx1"/>
                </a:solidFill>
                <a:effectLst/>
                <a:latin typeface="+mn-lt"/>
                <a:ea typeface="+mn-ea"/>
                <a:cs typeface="+mn-cs"/>
              </a:defRPr>
            </a:lvl9pPr>
          </a:lstStyle>
          <a:p>
            <a:pPr algn="l" fontAlgn="base"/>
            <a:r>
              <a:rPr lang="en-US" sz="4800" b="1" i="0" dirty="0">
                <a:solidFill>
                  <a:srgbClr val="222222"/>
                </a:solidFill>
                <a:effectLst/>
                <a:latin typeface="Lato" panose="020F0502020204030203" pitchFamily="34" charset="0"/>
              </a:rPr>
              <a:t>2. Build your brand:</a:t>
            </a:r>
          </a:p>
          <a:p>
            <a:pPr algn="l" fontAlgn="base"/>
            <a:r>
              <a:rPr lang="en-US" sz="4800" b="0" i="0" dirty="0">
                <a:solidFill>
                  <a:srgbClr val="333333"/>
                </a:solidFill>
                <a:effectLst/>
                <a:latin typeface="Roboto" panose="02000000000000000000" pitchFamily="2" charset="0"/>
              </a:rPr>
              <a:t>Social media helps you build your brand by interacting with others and sharing interesting facts about yourself. Sharing content on social media can help you gain followers who will then be interested in what you have to say. It also helps build trust between the viewer and the content creator because they already know them because of their interactions on social media platforms such as Twitter or Facebook.</a:t>
            </a:r>
          </a:p>
          <a:p>
            <a:pPr algn="l" fontAlgn="base"/>
            <a:r>
              <a:rPr lang="en-US" sz="4800" b="1" i="0" dirty="0">
                <a:solidFill>
                  <a:srgbClr val="222222"/>
                </a:solidFill>
                <a:effectLst/>
                <a:latin typeface="Lato" panose="020F0502020204030203" pitchFamily="34" charset="0"/>
              </a:rPr>
              <a:t>3. Reach a large audience:</a:t>
            </a:r>
          </a:p>
          <a:p>
            <a:pPr algn="l" fontAlgn="base"/>
            <a:r>
              <a:rPr lang="en-US" sz="4800" b="0" i="0" dirty="0">
                <a:solidFill>
                  <a:srgbClr val="333333"/>
                </a:solidFill>
                <a:effectLst/>
                <a:latin typeface="Roboto" panose="02000000000000000000" pitchFamily="2" charset="0"/>
              </a:rPr>
              <a:t>Social media allows users to easily connect and share information with their friends or followers. Millions of people use social media every day, making it easier for businesses like yours to find potential customers online. Due to its ability to communicate directly with customers, social media has become an essential tool for businesses worldwide. It allows them to engage with customers without being physically present, such as in stores. When someone sees something interesting posted by someone else, they might want.</a:t>
            </a:r>
          </a:p>
          <a:p>
            <a:pPr fontAlgn="base"/>
            <a:endParaRPr lang="en-US" dirty="0">
              <a:solidFill>
                <a:srgbClr val="333333"/>
              </a:solidFill>
              <a:latin typeface="Roboto" panose="02000000000000000000" pitchFamily="2" charset="0"/>
            </a:endParaRPr>
          </a:p>
        </p:txBody>
      </p:sp>
      <p:sp>
        <p:nvSpPr>
          <p:cNvPr id="14" name="TextBox 13">
            <a:extLst>
              <a:ext uri="{FF2B5EF4-FFF2-40B4-BE49-F238E27FC236}">
                <a16:creationId xmlns:a16="http://schemas.microsoft.com/office/drawing/2014/main" id="{4F162E38-9F02-6B97-EF21-C537359D79C6}"/>
              </a:ext>
            </a:extLst>
          </p:cNvPr>
          <p:cNvSpPr txBox="1"/>
          <p:nvPr/>
        </p:nvSpPr>
        <p:spPr>
          <a:xfrm>
            <a:off x="0" y="34759"/>
            <a:ext cx="5081840" cy="369332"/>
          </a:xfrm>
          <a:prstGeom prst="rect">
            <a:avLst/>
          </a:prstGeom>
          <a:noFill/>
        </p:spPr>
        <p:txBody>
          <a:bodyPr wrap="none" rtlCol="0">
            <a:spAutoFit/>
          </a:bodyPr>
          <a:lstStyle/>
          <a:p>
            <a:r>
              <a:rPr lang="en-US" dirty="0"/>
              <a:t>4. Read the text about pros and cons of social media</a:t>
            </a:r>
            <a:endParaRPr lang="ru-RU" dirty="0"/>
          </a:p>
        </p:txBody>
      </p:sp>
    </p:spTree>
    <p:extLst>
      <p:ext uri="{BB962C8B-B14F-4D97-AF65-F5344CB8AC3E}">
        <p14:creationId xmlns:p14="http://schemas.microsoft.com/office/powerpoint/2010/main" val="1670172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04A24F1-F4F7-7CBF-75A7-470DACD821F0}"/>
              </a:ext>
            </a:extLst>
          </p:cNvPr>
          <p:cNvSpPr>
            <a:spLocks noGrp="1"/>
          </p:cNvSpPr>
          <p:nvPr>
            <p:ph type="body" sz="half" idx="2"/>
          </p:nvPr>
        </p:nvSpPr>
        <p:spPr>
          <a:xfrm>
            <a:off x="225471" y="517710"/>
            <a:ext cx="4660565" cy="5550582"/>
          </a:xfrm>
        </p:spPr>
        <p:txBody>
          <a:bodyPr>
            <a:noAutofit/>
          </a:bodyPr>
          <a:lstStyle/>
          <a:p>
            <a:pPr algn="l" fontAlgn="base"/>
            <a:r>
              <a:rPr lang="en-US" sz="1200" b="1" i="0" dirty="0">
                <a:solidFill>
                  <a:srgbClr val="222222"/>
                </a:solidFill>
                <a:effectLst/>
                <a:latin typeface="Lato" panose="020F0502020204030203" pitchFamily="34" charset="0"/>
              </a:rPr>
              <a:t>4. Target audiences based on their interests.</a:t>
            </a:r>
          </a:p>
          <a:p>
            <a:pPr algn="l" fontAlgn="base"/>
            <a:r>
              <a:rPr lang="en-US" sz="1200" b="0" i="0" dirty="0">
                <a:solidFill>
                  <a:srgbClr val="333333"/>
                </a:solidFill>
                <a:effectLst/>
                <a:latin typeface="Roboto" panose="02000000000000000000" pitchFamily="2" charset="0"/>
              </a:rPr>
              <a:t>When choosing who should receive marketing messages via social media, it’s essential not just to reach out indiscriminately but also to target those who would be most likely interested in what you have to offer—this will increase their likelihood of responding. For example, suppose you’re a photographer and want to target businesses that could use your services. In that case, you might send them a message about the different types of photography available and what they can do for each business type (e.g., commercial photography for companies or portraits for individuals).</a:t>
            </a:r>
          </a:p>
          <a:p>
            <a:pPr algn="l" fontAlgn="base"/>
            <a:r>
              <a:rPr lang="en-US" sz="1200" b="1" i="0" dirty="0">
                <a:solidFill>
                  <a:srgbClr val="222222"/>
                </a:solidFill>
                <a:effectLst/>
                <a:latin typeface="Lato" panose="020F0502020204030203" pitchFamily="34" charset="0"/>
              </a:rPr>
              <a:t>5. Stay up to date.</a:t>
            </a:r>
          </a:p>
          <a:p>
            <a:pPr algn="l" fontAlgn="base"/>
            <a:r>
              <a:rPr lang="en-US" sz="1200" b="0" i="0" dirty="0">
                <a:solidFill>
                  <a:srgbClr val="333333"/>
                </a:solidFill>
                <a:effectLst/>
                <a:latin typeface="Roboto" panose="02000000000000000000" pitchFamily="2" charset="0"/>
              </a:rPr>
              <a:t>You can stay in touch with what’s happening in your industry or world by following people on social media who are doing things you want to be doing. You can spend time following brands and companies that interest you and find out about new products and services they’re offering so that you can learn from them.</a:t>
            </a:r>
          </a:p>
          <a:p>
            <a:pPr algn="l" fontAlgn="base"/>
            <a:r>
              <a:rPr lang="en-US" sz="1200" b="1" i="0" dirty="0">
                <a:solidFill>
                  <a:srgbClr val="222222"/>
                </a:solidFill>
                <a:effectLst/>
                <a:latin typeface="Lato" panose="020F0502020204030203" pitchFamily="34" charset="0"/>
              </a:rPr>
              <a:t>6. Get connected to new people.</a:t>
            </a:r>
          </a:p>
          <a:p>
            <a:pPr algn="l" fontAlgn="base"/>
            <a:r>
              <a:rPr lang="en-US" sz="1200" b="0" i="0" dirty="0">
                <a:solidFill>
                  <a:srgbClr val="333333"/>
                </a:solidFill>
                <a:effectLst/>
                <a:latin typeface="Roboto" panose="02000000000000000000" pitchFamily="2" charset="0"/>
              </a:rPr>
              <a:t>When you use social media, you connect to people who share your interests and values. This can help build relationships, which may lead to business opportunities later on down the road.</a:t>
            </a:r>
          </a:p>
          <a:p>
            <a:endParaRPr lang="ru-RU" sz="1200" dirty="0"/>
          </a:p>
        </p:txBody>
      </p:sp>
      <p:pic>
        <p:nvPicPr>
          <p:cNvPr id="2050" name="Picture 2">
            <a:extLst>
              <a:ext uri="{FF2B5EF4-FFF2-40B4-BE49-F238E27FC236}">
                <a16:creationId xmlns:a16="http://schemas.microsoft.com/office/drawing/2014/main" id="{1E7250F5-C866-ECA4-B073-FDD09C51246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043488" y="1624806"/>
            <a:ext cx="6013450" cy="3006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92448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9D0F4B7-AE02-C648-3B02-8E42DE33A61E}"/>
              </a:ext>
            </a:extLst>
          </p:cNvPr>
          <p:cNvSpPr>
            <a:spLocks noGrp="1"/>
          </p:cNvSpPr>
          <p:nvPr>
            <p:ph type="body" sz="half" idx="2"/>
          </p:nvPr>
        </p:nvSpPr>
        <p:spPr>
          <a:xfrm>
            <a:off x="151580" y="138546"/>
            <a:ext cx="4892134" cy="5837382"/>
          </a:xfrm>
        </p:spPr>
        <p:txBody>
          <a:bodyPr>
            <a:noAutofit/>
          </a:bodyPr>
          <a:lstStyle/>
          <a:p>
            <a:pPr algn="l" fontAlgn="base"/>
            <a:r>
              <a:rPr lang="en-US" sz="1200" b="1" i="0" dirty="0">
                <a:solidFill>
                  <a:srgbClr val="222222"/>
                </a:solidFill>
                <a:effectLst/>
                <a:latin typeface="Lato" panose="020F0502020204030203" pitchFamily="34" charset="0"/>
              </a:rPr>
              <a:t>7. Create your audiences.</a:t>
            </a:r>
          </a:p>
          <a:p>
            <a:pPr algn="l" fontAlgn="base"/>
            <a:r>
              <a:rPr lang="en-US" sz="1200" b="0" i="0" dirty="0">
                <a:solidFill>
                  <a:srgbClr val="333333"/>
                </a:solidFill>
                <a:effectLst/>
                <a:latin typeface="Roboto" panose="02000000000000000000" pitchFamily="2" charset="0"/>
              </a:rPr>
              <a:t>If you’re not using social media for business purposes, it may still be worth it for other reasons, like building an audience of people who like what you offer! Having a significant online following means there’s a good chance that someone will see what you post and contact you about it later, which could lead to more opportunities for both sides.</a:t>
            </a:r>
          </a:p>
          <a:p>
            <a:pPr algn="l" fontAlgn="base"/>
            <a:r>
              <a:rPr lang="en-US" sz="1200" b="1" i="0" dirty="0">
                <a:solidFill>
                  <a:srgbClr val="222222"/>
                </a:solidFill>
                <a:effectLst/>
                <a:latin typeface="Lato" panose="020F0502020204030203" pitchFamily="34" charset="0"/>
              </a:rPr>
              <a:t>8. Free to use.</a:t>
            </a:r>
          </a:p>
          <a:p>
            <a:pPr algn="l" fontAlgn="base"/>
            <a:r>
              <a:rPr lang="en-US" sz="1200" b="0" i="0" dirty="0">
                <a:solidFill>
                  <a:srgbClr val="333333"/>
                </a:solidFill>
                <a:effectLst/>
                <a:latin typeface="Roboto" panose="02000000000000000000" pitchFamily="2" charset="0"/>
              </a:rPr>
              <a:t>Social media is free! No fees or subscriptions are involved as long as you have an established account with some provider (like Facebook). If not, some costs might be associated with getting started or maintaining it (like paying a monthly fee). Still, these are usually very low and affordable if you’re willing to do some research.</a:t>
            </a:r>
          </a:p>
          <a:p>
            <a:pPr algn="l" fontAlgn="base"/>
            <a:r>
              <a:rPr lang="en-US" sz="1200" b="1" i="0" dirty="0">
                <a:solidFill>
                  <a:srgbClr val="222222"/>
                </a:solidFill>
                <a:effectLst/>
                <a:latin typeface="Lato" panose="020F0502020204030203" pitchFamily="34" charset="0"/>
              </a:rPr>
              <a:t>9. Builds relationships.</a:t>
            </a:r>
          </a:p>
          <a:p>
            <a:pPr algn="l" fontAlgn="base"/>
            <a:r>
              <a:rPr lang="en-US" sz="1200" b="0" i="0" dirty="0">
                <a:solidFill>
                  <a:srgbClr val="333333"/>
                </a:solidFill>
                <a:effectLst/>
                <a:latin typeface="Roboto" panose="02000000000000000000" pitchFamily="2" charset="0"/>
              </a:rPr>
              <a:t>In addition to meeting new people through social media, you can also reconnect with old friends. It’s also a great way to keep in touch with people who may not live close by anymore but still want to stay connected somehow.</a:t>
            </a:r>
          </a:p>
          <a:p>
            <a:pPr algn="l" fontAlgn="base"/>
            <a:r>
              <a:rPr lang="en-US" sz="1200" b="1" i="0" dirty="0">
                <a:solidFill>
                  <a:srgbClr val="222222"/>
                </a:solidFill>
                <a:effectLst/>
                <a:latin typeface="Lato" panose="020F0502020204030203" pitchFamily="34" charset="0"/>
              </a:rPr>
              <a:t>10. Get new visitors to website:</a:t>
            </a:r>
          </a:p>
          <a:p>
            <a:pPr algn="l" fontAlgn="base"/>
            <a:r>
              <a:rPr lang="en-US" sz="1200" b="0" i="0" dirty="0">
                <a:solidFill>
                  <a:srgbClr val="333333"/>
                </a:solidFill>
                <a:effectLst/>
                <a:latin typeface="Roboto" panose="02000000000000000000" pitchFamily="2" charset="0"/>
              </a:rPr>
              <a:t>Through social media, we may increase visitors to our website and gain a lot of conversions, which results in sales if there is high engagement and a large audience.</a:t>
            </a:r>
          </a:p>
        </p:txBody>
      </p:sp>
      <p:pic>
        <p:nvPicPr>
          <p:cNvPr id="3074" name="Picture 2" descr="21 Advantages and Disadvantages of Social Networking | FutureofWorking.com">
            <a:extLst>
              <a:ext uri="{FF2B5EF4-FFF2-40B4-BE49-F238E27FC236}">
                <a16:creationId xmlns:a16="http://schemas.microsoft.com/office/drawing/2014/main" id="{99EC34C0-FD43-F8E5-D283-E6EEB61CC24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560725" y="1565261"/>
            <a:ext cx="6013450" cy="2405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39715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AE179-4B17-1BED-500B-39162AF7B099}"/>
              </a:ext>
            </a:extLst>
          </p:cNvPr>
          <p:cNvSpPr>
            <a:spLocks noGrp="1"/>
          </p:cNvSpPr>
          <p:nvPr>
            <p:ph type="title"/>
          </p:nvPr>
        </p:nvSpPr>
        <p:spPr/>
        <p:txBody>
          <a:bodyPr/>
          <a:lstStyle/>
          <a:p>
            <a:r>
              <a:rPr lang="de-DE" b="1" i="0" dirty="0">
                <a:solidFill>
                  <a:srgbClr val="1E73BE"/>
                </a:solidFill>
                <a:effectLst/>
                <a:latin typeface="Lato" panose="020F0502020204030203" pitchFamily="34" charset="0"/>
              </a:rPr>
              <a:t>Disadvantages of Social Media</a:t>
            </a:r>
            <a:br>
              <a:rPr lang="de-DE" b="1" i="0" dirty="0">
                <a:solidFill>
                  <a:srgbClr val="1E73BE"/>
                </a:solidFill>
                <a:effectLst/>
                <a:latin typeface="Lato" panose="020F0502020204030203" pitchFamily="34" charset="0"/>
              </a:rPr>
            </a:br>
            <a:endParaRPr lang="ru-RU" dirty="0"/>
          </a:p>
        </p:txBody>
      </p:sp>
      <mc:AlternateContent xmlns:mc="http://schemas.openxmlformats.org/markup-compatibility/2006">
        <mc:Choice xmlns:am3d="http://schemas.microsoft.com/office/drawing/2017/model3d" Requires="am3d">
          <p:graphicFrame>
            <p:nvGraphicFramePr>
              <p:cNvPr id="5" name="Content Placeholder 4" descr="Eyes - Fear">
                <a:extLst>
                  <a:ext uri="{FF2B5EF4-FFF2-40B4-BE49-F238E27FC236}">
                    <a16:creationId xmlns:a16="http://schemas.microsoft.com/office/drawing/2014/main" id="{0740A943-4C1F-4A8F-448E-93267BF91937}"/>
                  </a:ext>
                </a:extLst>
              </p:cNvPr>
              <p:cNvGraphicFramePr>
                <a:graphicFrameLocks noGrp="1"/>
              </p:cNvGraphicFramePr>
              <p:nvPr>
                <p:ph idx="1"/>
                <p:extLst>
                  <p:ext uri="{D42A27DB-BD31-4B8C-83A1-F6EECF244321}">
                    <p14:modId xmlns:p14="http://schemas.microsoft.com/office/powerpoint/2010/main" val="2676457539"/>
                  </p:ext>
                </p:extLst>
              </p:nvPr>
            </p:nvGraphicFramePr>
            <p:xfrm>
              <a:off x="6110659" y="2271297"/>
              <a:ext cx="3879107" cy="1713743"/>
            </p:xfrm>
            <a:graphic>
              <a:graphicData uri="http://schemas.microsoft.com/office/drawing/2017/model3d">
                <am3d:model3d r:embed="rId2">
                  <am3d:spPr>
                    <a:xfrm>
                      <a:off x="0" y="0"/>
                      <a:ext cx="3879107" cy="1713743"/>
                    </a:xfrm>
                    <a:prstGeom prst="rect">
                      <a:avLst/>
                    </a:prstGeom>
                  </am3d:spPr>
                  <am3d:camera>
                    <am3d:pos x="0" y="0" z="51657019"/>
                    <am3d:up dx="0" dy="36000000" dz="0"/>
                    <am3d:lookAt x="0" y="0" z="0"/>
                    <am3d:perspective fov="2700000"/>
                  </am3d:camera>
                  <am3d:trans>
                    <am3d:meterPerModelUnit n="2879185" d="1000000"/>
                    <am3d:preTrans dx="-216244" dy="-119335770" dz="-27803740"/>
                    <am3d:scale>
                      <am3d:sx n="1000000" d="1000000"/>
                      <am3d:sy n="1000000" d="1000000"/>
                      <am3d:sz n="1000000" d="1000000"/>
                    </am3d:scale>
                    <am3d:rot/>
                    <am3d:postTrans dx="0" dy="0" dz="0"/>
                  </am3d:trans>
                  <am3d:raster rName="Office3DRenderer" rVer="16.0.8326">
                    <am3d:blip r:embed="rId3"/>
                  </am3d:raster>
                  <am3d:objViewport viewportSz="458075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5" name="Content Placeholder 4" descr="Eyes - Fear">
                <a:extLst>
                  <a:ext uri="{FF2B5EF4-FFF2-40B4-BE49-F238E27FC236}">
                    <a16:creationId xmlns:a16="http://schemas.microsoft.com/office/drawing/2014/main" id="{0740A943-4C1F-4A8F-448E-93267BF91937}"/>
                  </a:ext>
                </a:extLst>
              </p:cNvPr>
              <p:cNvPicPr>
                <a:picLocks noGrp="1" noRot="1" noChangeAspect="1" noMove="1" noResize="1" noEditPoints="1" noAdjustHandles="1" noChangeArrowheads="1" noChangeShapeType="1" noCrop="1"/>
              </p:cNvPicPr>
              <p:nvPr/>
            </p:nvPicPr>
            <p:blipFill>
              <a:blip r:embed="rId3"/>
              <a:stretch>
                <a:fillRect/>
              </a:stretch>
            </p:blipFill>
            <p:spPr>
              <a:xfrm>
                <a:off x="6110659" y="2271297"/>
                <a:ext cx="3879107" cy="1713743"/>
              </a:xfrm>
              <a:prstGeom prst="rect">
                <a:avLst/>
              </a:prstGeom>
            </p:spPr>
          </p:pic>
        </mc:Fallback>
      </mc:AlternateContent>
      <p:sp>
        <p:nvSpPr>
          <p:cNvPr id="4" name="Text Placeholder 3">
            <a:extLst>
              <a:ext uri="{FF2B5EF4-FFF2-40B4-BE49-F238E27FC236}">
                <a16:creationId xmlns:a16="http://schemas.microsoft.com/office/drawing/2014/main" id="{DF9862BB-E752-2AB4-D98F-DA529ECBA18E}"/>
              </a:ext>
            </a:extLst>
          </p:cNvPr>
          <p:cNvSpPr>
            <a:spLocks noGrp="1"/>
          </p:cNvSpPr>
          <p:nvPr>
            <p:ph type="body" sz="half" idx="2"/>
          </p:nvPr>
        </p:nvSpPr>
        <p:spPr/>
        <p:txBody>
          <a:bodyPr>
            <a:normAutofit fontScale="92500" lnSpcReduction="10000"/>
          </a:bodyPr>
          <a:lstStyle/>
          <a:p>
            <a:r>
              <a:rPr lang="en-US" b="0" i="0" dirty="0">
                <a:solidFill>
                  <a:srgbClr val="333333"/>
                </a:solidFill>
                <a:effectLst/>
                <a:latin typeface="Roboto" panose="02000000000000000000" pitchFamily="2" charset="0"/>
              </a:rPr>
              <a:t>Social media has become essential to our lives, especially for kids. This is because it provides a platform to learn new things and interact with people worldwide. However, there are some downsides as well. Here are some disadvantages of social media:</a:t>
            </a:r>
            <a:endParaRPr lang="ru-RU" dirty="0"/>
          </a:p>
        </p:txBody>
      </p:sp>
    </p:spTree>
    <p:extLst>
      <p:ext uri="{BB962C8B-B14F-4D97-AF65-F5344CB8AC3E}">
        <p14:creationId xmlns:p14="http://schemas.microsoft.com/office/powerpoint/2010/main" val="3255020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38A21F27-0430-1CE3-B751-797095066A53}"/>
              </a:ext>
            </a:extLst>
          </p:cNvPr>
          <p:cNvPicPr>
            <a:picLocks noGrp="1" noChangeAspect="1"/>
          </p:cNvPicPr>
          <p:nvPr>
            <p:ph idx="1"/>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763924" y="1284212"/>
            <a:ext cx="6013450" cy="3983910"/>
          </a:xfrm>
        </p:spPr>
      </p:pic>
      <p:sp>
        <p:nvSpPr>
          <p:cNvPr id="4" name="Text Placeholder 3">
            <a:extLst>
              <a:ext uri="{FF2B5EF4-FFF2-40B4-BE49-F238E27FC236}">
                <a16:creationId xmlns:a16="http://schemas.microsoft.com/office/drawing/2014/main" id="{94356722-0DDF-5BB4-37E9-1D3F3FC2C409}"/>
              </a:ext>
            </a:extLst>
          </p:cNvPr>
          <p:cNvSpPr>
            <a:spLocks noGrp="1"/>
          </p:cNvSpPr>
          <p:nvPr>
            <p:ph type="body" sz="half" idx="2"/>
          </p:nvPr>
        </p:nvSpPr>
        <p:spPr>
          <a:xfrm>
            <a:off x="73890" y="92363"/>
            <a:ext cx="5588001" cy="5902037"/>
          </a:xfrm>
        </p:spPr>
        <p:txBody>
          <a:bodyPr>
            <a:noAutofit/>
          </a:bodyPr>
          <a:lstStyle/>
          <a:p>
            <a:pPr algn="l" fontAlgn="base"/>
            <a:r>
              <a:rPr lang="en-US" sz="1200" b="1" i="0" dirty="0">
                <a:solidFill>
                  <a:srgbClr val="222222"/>
                </a:solidFill>
                <a:effectLst/>
                <a:latin typeface="Lato" panose="020F0502020204030203" pitchFamily="34" charset="0"/>
              </a:rPr>
              <a:t>1. Spending a lot of time on social media.</a:t>
            </a:r>
          </a:p>
          <a:p>
            <a:pPr algn="l" fontAlgn="base"/>
            <a:r>
              <a:rPr lang="en-US" sz="1200" b="0" i="0" dirty="0">
                <a:solidFill>
                  <a:srgbClr val="333333"/>
                </a:solidFill>
                <a:effectLst/>
                <a:latin typeface="Roboto" panose="02000000000000000000" pitchFamily="2" charset="0"/>
              </a:rPr>
              <a:t>Social media is addictive and can consume your time if you don’t have any other interests. It would help if you kept up with your studies and hobbies to stay productive.</a:t>
            </a:r>
          </a:p>
          <a:p>
            <a:pPr algn="l" fontAlgn="base"/>
            <a:r>
              <a:rPr lang="en-US" sz="1200" b="1" i="0" dirty="0">
                <a:solidFill>
                  <a:srgbClr val="222222"/>
                </a:solidFill>
                <a:effectLst/>
                <a:latin typeface="Lato" panose="020F0502020204030203" pitchFamily="34" charset="0"/>
              </a:rPr>
              <a:t>2. Decrease in Communication skills.</a:t>
            </a:r>
          </a:p>
          <a:p>
            <a:pPr algn="l" fontAlgn="base"/>
            <a:r>
              <a:rPr lang="en-US" sz="1200" b="0" i="0" dirty="0">
                <a:solidFill>
                  <a:srgbClr val="333333"/>
                </a:solidFill>
                <a:effectLst/>
                <a:latin typeface="Roboto" panose="02000000000000000000" pitchFamily="2" charset="0"/>
              </a:rPr>
              <a:t>Social media makes us more self-centered and less empathetic towards others. It also makes us more narcissistic than ever because we can show off our achievements and post photos from parties without facing any consequences.</a:t>
            </a:r>
          </a:p>
          <a:p>
            <a:pPr algn="l" fontAlgn="base"/>
            <a:r>
              <a:rPr lang="en-US" sz="1200" b="1" i="0" dirty="0">
                <a:solidFill>
                  <a:srgbClr val="222222"/>
                </a:solidFill>
                <a:effectLst/>
                <a:latin typeface="Lato" panose="020F0502020204030203" pitchFamily="34" charset="0"/>
              </a:rPr>
              <a:t>3. Fake news.</a:t>
            </a:r>
          </a:p>
          <a:p>
            <a:pPr algn="l" fontAlgn="base"/>
            <a:r>
              <a:rPr lang="en-US" sz="1200" b="0" i="0" dirty="0">
                <a:solidFill>
                  <a:srgbClr val="333333"/>
                </a:solidFill>
                <a:effectLst/>
                <a:latin typeface="Roboto" panose="02000000000000000000" pitchFamily="2" charset="0"/>
              </a:rPr>
              <a:t>Fake news stories have been making headlines lately due to their viral nature; these stories often spread like wildfire among young people who lack critical thinking skills or experience with reading between the lines regarding online content.</a:t>
            </a:r>
          </a:p>
          <a:p>
            <a:pPr algn="l" fontAlgn="base"/>
            <a:r>
              <a:rPr lang="en-US" sz="1200" b="1" i="0" dirty="0">
                <a:solidFill>
                  <a:srgbClr val="222222"/>
                </a:solidFill>
                <a:effectLst/>
                <a:latin typeface="Lato" panose="020F0502020204030203" pitchFamily="34" charset="0"/>
              </a:rPr>
              <a:t>4. Social media can cause sleeplessness</a:t>
            </a:r>
          </a:p>
          <a:p>
            <a:pPr algn="l" fontAlgn="base"/>
            <a:r>
              <a:rPr lang="en-US" sz="1200" b="0" i="0" dirty="0">
                <a:solidFill>
                  <a:srgbClr val="333333"/>
                </a:solidFill>
                <a:effectLst/>
                <a:latin typeface="Roboto" panose="02000000000000000000" pitchFamily="2" charset="0"/>
              </a:rPr>
              <a:t>Studies show that when people spend too much time on social media, they have trouble getting to sleep, leading to insomnia and other sleep disorders.</a:t>
            </a:r>
          </a:p>
          <a:p>
            <a:pPr algn="l" fontAlgn="base"/>
            <a:r>
              <a:rPr lang="en-US" sz="1200" b="1" i="0" dirty="0">
                <a:solidFill>
                  <a:srgbClr val="222222"/>
                </a:solidFill>
                <a:effectLst/>
                <a:latin typeface="Lato" panose="020F0502020204030203" pitchFamily="34" charset="0"/>
              </a:rPr>
              <a:t>5. Content on social media is not appropriate for children.</a:t>
            </a:r>
          </a:p>
          <a:p>
            <a:pPr algn="l" fontAlgn="base"/>
            <a:r>
              <a:rPr lang="en-US" sz="1200" b="0" i="0" dirty="0">
                <a:solidFill>
                  <a:srgbClr val="333333"/>
                </a:solidFill>
                <a:effectLst/>
                <a:latin typeface="Roboto" panose="02000000000000000000" pitchFamily="2" charset="0"/>
              </a:rPr>
              <a:t>While some parents monitor their kids’ social media accounts, most don’t have access to them. And if they do, they’re not going to be keeping an eye on every single post and saying, “that’s inappropriate.” This can lead to some pretty dangerous situations!</a:t>
            </a:r>
          </a:p>
          <a:p>
            <a:endParaRPr lang="ru-RU" sz="1200" dirty="0"/>
          </a:p>
        </p:txBody>
      </p:sp>
    </p:spTree>
    <p:extLst>
      <p:ext uri="{BB962C8B-B14F-4D97-AF65-F5344CB8AC3E}">
        <p14:creationId xmlns:p14="http://schemas.microsoft.com/office/powerpoint/2010/main" val="22909510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EEA4A853-96AA-C7DE-46FA-F196FEE51CD6}"/>
              </a:ext>
            </a:extLst>
          </p:cNvPr>
          <p:cNvPicPr>
            <a:picLocks noGrp="1" noChangeAspect="1"/>
          </p:cNvPicPr>
          <p:nvPr>
            <p:ph idx="1"/>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21769" y="752875"/>
            <a:ext cx="5151981" cy="4760158"/>
          </a:xfrm>
        </p:spPr>
      </p:pic>
      <p:sp>
        <p:nvSpPr>
          <p:cNvPr id="4" name="Text Placeholder 3">
            <a:extLst>
              <a:ext uri="{FF2B5EF4-FFF2-40B4-BE49-F238E27FC236}">
                <a16:creationId xmlns:a16="http://schemas.microsoft.com/office/drawing/2014/main" id="{79406205-E60D-9F97-1EA0-A42FB0590D0B}"/>
              </a:ext>
            </a:extLst>
          </p:cNvPr>
          <p:cNvSpPr>
            <a:spLocks noGrp="1"/>
          </p:cNvSpPr>
          <p:nvPr>
            <p:ph type="body" sz="half" idx="2"/>
          </p:nvPr>
        </p:nvSpPr>
        <p:spPr>
          <a:xfrm>
            <a:off x="5566299" y="71877"/>
            <a:ext cx="6403932" cy="6104763"/>
          </a:xfrm>
        </p:spPr>
        <p:txBody>
          <a:bodyPr>
            <a:noAutofit/>
          </a:bodyPr>
          <a:lstStyle/>
          <a:p>
            <a:pPr algn="l" fontAlgn="base"/>
            <a:r>
              <a:rPr lang="en-US" sz="1200" b="1" i="0" dirty="0">
                <a:solidFill>
                  <a:srgbClr val="222222"/>
                </a:solidFill>
                <a:effectLst/>
                <a:latin typeface="Lato" panose="020F0502020204030203" pitchFamily="34" charset="0"/>
              </a:rPr>
              <a:t>6. Cyber attacks are becoming more prevalent in today’s world.</a:t>
            </a:r>
          </a:p>
          <a:p>
            <a:pPr algn="l" fontAlgn="base"/>
            <a:r>
              <a:rPr lang="en-US" sz="1200" b="0" i="0" dirty="0">
                <a:solidFill>
                  <a:srgbClr val="333333"/>
                </a:solidFill>
                <a:effectLst/>
                <a:latin typeface="Roboto" panose="02000000000000000000" pitchFamily="2" charset="0"/>
              </a:rPr>
              <a:t>It will help if you protect yourself from these threats by using passwords that are difficult to guess (like capital letters or numbers), changing passwords regularly, and staying away from public Wi-Fi hotspots wherever possible.</a:t>
            </a:r>
          </a:p>
          <a:p>
            <a:pPr algn="l" fontAlgn="base"/>
            <a:r>
              <a:rPr lang="en-US" sz="1200" b="1" i="0" dirty="0">
                <a:solidFill>
                  <a:srgbClr val="222222"/>
                </a:solidFill>
                <a:effectLst/>
                <a:latin typeface="Lato" panose="020F0502020204030203" pitchFamily="34" charset="0"/>
              </a:rPr>
              <a:t>7. Lack of Confidence.</a:t>
            </a:r>
          </a:p>
          <a:p>
            <a:pPr algn="l" fontAlgn="base"/>
            <a:r>
              <a:rPr lang="en-US" sz="1200" b="0" i="0" dirty="0">
                <a:solidFill>
                  <a:srgbClr val="333333"/>
                </a:solidFill>
                <a:effectLst/>
                <a:latin typeface="Roboto" panose="02000000000000000000" pitchFamily="2" charset="0"/>
              </a:rPr>
              <a:t>People who are not confident in their skills may feel inferior when they post something on social media, which can lead to low self-esteem and depression.</a:t>
            </a:r>
          </a:p>
          <a:p>
            <a:pPr algn="l" fontAlgn="base"/>
            <a:r>
              <a:rPr lang="en-US" sz="1200" b="1" i="0" dirty="0">
                <a:solidFill>
                  <a:srgbClr val="222222"/>
                </a:solidFill>
                <a:effectLst/>
                <a:latin typeface="Lato" panose="020F0502020204030203" pitchFamily="34" charset="0"/>
              </a:rPr>
              <a:t>8. Fear of missing out (FOMO).</a:t>
            </a:r>
          </a:p>
          <a:p>
            <a:pPr algn="l" fontAlgn="base"/>
            <a:r>
              <a:rPr lang="en-US" sz="1200" b="0" i="0" dirty="0">
                <a:solidFill>
                  <a:srgbClr val="333333"/>
                </a:solidFill>
                <a:effectLst/>
                <a:latin typeface="Roboto" panose="02000000000000000000" pitchFamily="2" charset="0"/>
              </a:rPr>
              <a:t>People constantly checking their phones for new messages or updates may become anxious if they do not see anything promptly. This can lead to stress and anxiety if people use social media excessively.</a:t>
            </a:r>
          </a:p>
          <a:p>
            <a:pPr algn="l" fontAlgn="base"/>
            <a:r>
              <a:rPr lang="en-US" sz="1200" b="1" i="0" dirty="0">
                <a:solidFill>
                  <a:srgbClr val="222222"/>
                </a:solidFill>
                <a:effectLst/>
                <a:latin typeface="Lato" panose="020F0502020204030203" pitchFamily="34" charset="0"/>
              </a:rPr>
              <a:t>9. No privacy:</a:t>
            </a:r>
          </a:p>
          <a:p>
            <a:pPr algn="l" fontAlgn="base"/>
            <a:r>
              <a:rPr lang="en-US" sz="1200" b="0" i="0" dirty="0">
                <a:solidFill>
                  <a:srgbClr val="333333"/>
                </a:solidFill>
                <a:effectLst/>
                <a:latin typeface="Roboto" panose="02000000000000000000" pitchFamily="2" charset="0"/>
              </a:rPr>
              <a:t>There is no privacy on social media as it is public by nature. Anyone can access the content posted on social media without prior notice or permission from the user who originally posted it.</a:t>
            </a:r>
          </a:p>
          <a:p>
            <a:pPr algn="l" fontAlgn="base"/>
            <a:r>
              <a:rPr lang="en-US" sz="1200" b="1" i="0" dirty="0">
                <a:solidFill>
                  <a:srgbClr val="222222"/>
                </a:solidFill>
                <a:effectLst/>
                <a:latin typeface="Lato" panose="020F0502020204030203" pitchFamily="34" charset="0"/>
              </a:rPr>
              <a:t>10. Getting close to Depression</a:t>
            </a:r>
          </a:p>
          <a:p>
            <a:pPr algn="l" fontAlgn="base"/>
            <a:r>
              <a:rPr lang="en-US" sz="1200" b="0" i="0" dirty="0">
                <a:solidFill>
                  <a:srgbClr val="333333"/>
                </a:solidFill>
                <a:effectLst/>
                <a:latin typeface="Roboto" panose="02000000000000000000" pitchFamily="2" charset="0"/>
              </a:rPr>
              <a:t>Getting close to depression is another potential side effect of spending too much time on social media sites like Facebook or Instagram (see point above). Getting too caught up in one’s own life can lead many people into depression! One way to prevent this is by opening up channels with others who are also using social media sites. Sharing your experiences with others going through similar struggles is possible by joining a Facebook or Instagram group.</a:t>
            </a:r>
          </a:p>
          <a:p>
            <a:endParaRPr lang="ru-RU" sz="1200" dirty="0"/>
          </a:p>
        </p:txBody>
      </p:sp>
    </p:spTree>
    <p:extLst>
      <p:ext uri="{BB962C8B-B14F-4D97-AF65-F5344CB8AC3E}">
        <p14:creationId xmlns:p14="http://schemas.microsoft.com/office/powerpoint/2010/main" val="2376094899"/>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Gallery</Template>
  <TotalTime>357</TotalTime>
  <Words>1581</Words>
  <Application>Microsoft Office PowerPoint</Application>
  <PresentationFormat>Widescreen</PresentationFormat>
  <Paragraphs>94</Paragraphs>
  <Slides>10</Slides>
  <Notes>0</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inherit</vt:lpstr>
      <vt:lpstr>Arial</vt:lpstr>
      <vt:lpstr>Gill Sans MT</vt:lpstr>
      <vt:lpstr>Lato</vt:lpstr>
      <vt:lpstr>Roboto</vt:lpstr>
      <vt:lpstr>Verdana</vt:lpstr>
      <vt:lpstr>Wingdings</vt:lpstr>
      <vt:lpstr>Gallery</vt:lpstr>
      <vt:lpstr>The social dilemma. Advantages and disadvantages of the social media </vt:lpstr>
      <vt:lpstr>1.  WATCH THE TRAILER TO THE NETFLIX DOCUMENTARY MOVIE “THE SOCIAL DILEMMA”</vt:lpstr>
      <vt:lpstr>PowerPoint Presentation</vt:lpstr>
      <vt:lpstr>Advantages of social media </vt:lpstr>
      <vt:lpstr>PowerPoint Presentation</vt:lpstr>
      <vt:lpstr>PowerPoint Presentation</vt:lpstr>
      <vt:lpstr>Disadvantages of Social Media </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social dilemma. Advantages and disadvantages of the social media</dc:title>
  <dc:creator>компуктер</dc:creator>
  <cp:lastModifiedBy>компуктер</cp:lastModifiedBy>
  <cp:revision>3</cp:revision>
  <dcterms:created xsi:type="dcterms:W3CDTF">2023-07-06T06:39:16Z</dcterms:created>
  <dcterms:modified xsi:type="dcterms:W3CDTF">2023-07-07T05:35:08Z</dcterms:modified>
</cp:coreProperties>
</file>