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60" r:id="rId4"/>
    <p:sldId id="273" r:id="rId5"/>
    <p:sldId id="262" r:id="rId6"/>
    <p:sldId id="258" r:id="rId7"/>
    <p:sldId id="269" r:id="rId8"/>
    <p:sldId id="274" r:id="rId9"/>
    <p:sldId id="275" r:id="rId10"/>
    <p:sldId id="292" r:id="rId11"/>
    <p:sldId id="276" r:id="rId12"/>
    <p:sldId id="278" r:id="rId13"/>
    <p:sldId id="286" r:id="rId14"/>
    <p:sldId id="287" r:id="rId15"/>
    <p:sldId id="279" r:id="rId16"/>
    <p:sldId id="290" r:id="rId17"/>
    <p:sldId id="288" r:id="rId18"/>
    <p:sldId id="289" r:id="rId19"/>
    <p:sldId id="291" r:id="rId20"/>
    <p:sldId id="28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8ED"/>
    <a:srgbClr val="5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2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41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8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754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372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29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81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76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55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96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30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0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F64F5F7-CFE3-44BD-955F-EA86582B3855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E2EE5CF-9096-4215-BEC9-F0C5C724654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9331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802.11ax" TargetMode="External"/><Relationship Id="rId3" Type="http://schemas.openxmlformats.org/officeDocument/2006/relationships/hyperlink" Target="https://ru.wikipedia.org/wiki/IEEE_802.11h-2003" TargetMode="External"/><Relationship Id="rId7" Type="http://schemas.openxmlformats.org/officeDocument/2006/relationships/hyperlink" Target="https://ru.wikipedia.org/wiki/Wireless_Gigabit_Alliance" TargetMode="External"/><Relationship Id="rId2" Type="http://schemas.openxmlformats.org/officeDocument/2006/relationships/hyperlink" Target="https://ru.wikipedia.org/wiki/IEEE_802.11-1997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IEEE_802.11ac" TargetMode="External"/><Relationship Id="rId5" Type="http://schemas.openxmlformats.org/officeDocument/2006/relationships/hyperlink" Target="https://ru.wikipedia.org/wiki/IEEE_802.1Q" TargetMode="External"/><Relationship Id="rId10" Type="http://schemas.openxmlformats.org/officeDocument/2006/relationships/hyperlink" Target="https://ru.wikipedia.org/w/index.php?title=802.11az&amp;action=edit&amp;redlink=1" TargetMode="External"/><Relationship Id="rId4" Type="http://schemas.openxmlformats.org/officeDocument/2006/relationships/hyperlink" Target="https://ru.wikipedia.org/wiki/IEEE_802.11n" TargetMode="External"/><Relationship Id="rId9" Type="http://schemas.openxmlformats.org/officeDocument/2006/relationships/hyperlink" Target="https://ru.wikipedia.org/w/index.php?title=802.11ay&amp;action=edit&amp;redlink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9620" y="578220"/>
            <a:ext cx="11330429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/>
              <a:t/>
            </a:r>
            <a:br>
              <a:rPr lang="ru-RU" sz="20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40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0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БЕСПРОВОДНАЯ ЛОКАЛЬНАЯ СЕТЬ</a:t>
            </a:r>
          </a:p>
          <a:p>
            <a:pPr algn="ctr"/>
            <a:r>
              <a:rPr lang="en-US" sz="40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40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/>
              <a:t/>
            </a:r>
            <a:br>
              <a:rPr lang="en-US" sz="3200" b="1" dirty="0"/>
            </a:b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00322" y="5867934"/>
            <a:ext cx="59626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altLang="ru-RU" sz="2000" b="1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Мицаева</a:t>
            </a:r>
            <a:r>
              <a:rPr lang="ru-RU" altLang="ru-RU" sz="20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Люба </a:t>
            </a:r>
            <a:r>
              <a:rPr lang="ru-RU" altLang="ru-RU" sz="2000" b="1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Ширваниевна</a:t>
            </a:r>
            <a:r>
              <a:rPr lang="ru-RU" sz="20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0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3" y="361177"/>
            <a:ext cx="11029616" cy="1392879"/>
          </a:xfrm>
        </p:spPr>
        <p:txBody>
          <a:bodyPr>
            <a:noAutofit/>
          </a:bodyPr>
          <a:lstStyle/>
          <a:p>
            <a:pPr lvl="0"/>
            <a:r>
              <a:rPr lang="ru-RU" alt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Работают </a:t>
            </a:r>
            <a:r>
              <a:rPr lang="ru-RU" altLang="ru-RU" sz="24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alt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сети в двух частотных диапазонах: 2,4 ГГц И 5 ГГц. Первый диапазон (не статичная частота, а 13 частот от 2401 МГц до 2461 МГц с шагом 5 МГц) отличается от второго:</a:t>
            </a:r>
            <a:endParaRPr lang="ru-RU" alt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756" y="1836086"/>
            <a:ext cx="5019508" cy="4554408"/>
          </a:xfrm>
        </p:spPr>
        <p:txBody>
          <a:bodyPr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площадью покрытия сигнала – он охватывает большую территорию;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скоростью – она ниже, чем при 5 ГГц;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низшим коэффициентом затухания (уровень сигнала на частоте 5 ГГц снижается приблизительно в 1,5 раза, в зависимости от обстоятельств, при прохождении препятствий в виде стен, мебели);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большей дальностью распространения радиоволны;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загруженный – большинство устройств работает при 2,4 ГГц;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меньшим числом каналов (13 против 17).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819900" y="2751854"/>
            <a:ext cx="160314" cy="363864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58700" tIns="269790" rIns="0" bIns="28566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Ubuntu"/>
            </a:endParaRPr>
          </a:p>
        </p:txBody>
      </p:sp>
      <p:pic>
        <p:nvPicPr>
          <p:cNvPr id="2050" name="Picture 2" descr="Как работает Wi-Fi: все про работу беспроводной сети от WiFiGid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2523396"/>
            <a:ext cx="6745287" cy="273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738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3" y="815419"/>
            <a:ext cx="11029616" cy="60037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беспроводной локальной сети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Fig.4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5334" y="2500816"/>
            <a:ext cx="4435475" cy="387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269701" y="1854485"/>
            <a:ext cx="4246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Модельный ряд клиентских устройств</a:t>
            </a:r>
            <a:endParaRPr lang="ru-RU" b="1" dirty="0"/>
          </a:p>
        </p:txBody>
      </p:sp>
      <p:pic>
        <p:nvPicPr>
          <p:cNvPr id="7" name="Объект 6" descr="Fig.2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4056" y="2657271"/>
            <a:ext cx="5051945" cy="3562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81193" y="1854485"/>
            <a:ext cx="6305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Сетевая инфраструктура с точками доступа и клиентскими адаптерами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6546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654989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Обзор рынка беспроводного сетевого оборудования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681" y="3340541"/>
            <a:ext cx="3005853" cy="180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6136" y="3226241"/>
            <a:ext cx="20574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334831" y="5217622"/>
            <a:ext cx="1440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PCI-адаптер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7" name="Рисунок 6" descr="WiFi адаптер Cisco WUSB54GC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36172" y="3340541"/>
            <a:ext cx="19050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595978" y="5209638"/>
            <a:ext cx="1645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USB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адаптер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8312" y="5217622"/>
            <a:ext cx="2518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Роутер / маршрутизатор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59107" y="1885442"/>
            <a:ext cx="27539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Клиентские устройства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97696" y="1996010"/>
            <a:ext cx="1640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Точка доступа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857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85390" y="508085"/>
            <a:ext cx="6687921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Характеристики клиентских USB - адаптеров </a:t>
            </a: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430232"/>
              </p:ext>
            </p:extLst>
          </p:nvPr>
        </p:nvGraphicFramePr>
        <p:xfrm>
          <a:off x="329938" y="1263194"/>
          <a:ext cx="11604395" cy="55214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0186">
                  <a:extLst>
                    <a:ext uri="{9D8B030D-6E8A-4147-A177-3AD203B41FA5}">
                      <a16:colId xmlns:a16="http://schemas.microsoft.com/office/drawing/2014/main" val="1527166593"/>
                    </a:ext>
                  </a:extLst>
                </a:gridCol>
                <a:gridCol w="2901403">
                  <a:extLst>
                    <a:ext uri="{9D8B030D-6E8A-4147-A177-3AD203B41FA5}">
                      <a16:colId xmlns:a16="http://schemas.microsoft.com/office/drawing/2014/main" val="3928282779"/>
                    </a:ext>
                  </a:extLst>
                </a:gridCol>
                <a:gridCol w="2901403">
                  <a:extLst>
                    <a:ext uri="{9D8B030D-6E8A-4147-A177-3AD203B41FA5}">
                      <a16:colId xmlns:a16="http://schemas.microsoft.com/office/drawing/2014/main" val="428965747"/>
                    </a:ext>
                  </a:extLst>
                </a:gridCol>
                <a:gridCol w="2901403">
                  <a:extLst>
                    <a:ext uri="{9D8B030D-6E8A-4147-A177-3AD203B41FA5}">
                      <a16:colId xmlns:a16="http://schemas.microsoft.com/office/drawing/2014/main" val="414678323"/>
                    </a:ext>
                  </a:extLst>
                </a:gridCol>
              </a:tblGrid>
              <a:tr h="5898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характеРис.тики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Cisco Systems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D-Link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TRENDnet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 anchor="ctr"/>
                </a:tc>
                <a:extLst>
                  <a:ext uri="{0D108BD9-81ED-4DB2-BD59-A6C34878D82A}">
                    <a16:rowId xmlns:a16="http://schemas.microsoft.com/office/drawing/2014/main" val="2930995560"/>
                  </a:ext>
                </a:extLst>
              </a:tr>
              <a:tr h="7204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indent="31623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Cisco 1800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D-Link DIR-320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TEW-652BRP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extLst>
                  <a:ext uri="{0D108BD9-81ED-4DB2-BD59-A6C34878D82A}">
                    <a16:rowId xmlns:a16="http://schemas.microsoft.com/office/drawing/2014/main" val="2912922802"/>
                  </a:ext>
                </a:extLst>
              </a:tr>
              <a:tr h="5898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Диапазон частот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2.4756-2.4984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ГГц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2.4-2.462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ГГц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2412~2484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МГц диапазон 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ISM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extLst>
                  <a:ext uri="{0D108BD9-81ED-4DB2-BD59-A6C34878D82A}">
                    <a16:rowId xmlns:a16="http://schemas.microsoft.com/office/drawing/2014/main" val="2326820024"/>
                  </a:ext>
                </a:extLst>
              </a:tr>
              <a:tr h="5898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Скорость передачи данных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Мбит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Мбит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802.11b: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802.11n: До 300 Мбит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extLst>
                  <a:ext uri="{0D108BD9-81ED-4DB2-BD59-A6C34878D82A}">
                    <a16:rowId xmlns:a16="http://schemas.microsoft.com/office/drawing/2014/main" val="1795482937"/>
                  </a:ext>
                </a:extLst>
              </a:tr>
              <a:tr h="29492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Соответствие стандартам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IEEE802.11n,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IEEE 802.11g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IEEE 802.11b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IEEE 802.3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IEEE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802.3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IEEE 802.11g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IEEE 802.11b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IEEE 802.3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IEEE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802.3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IEEE 802.3 (10Base-T), IEEE 802.3u (100Base-TX) </a:t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Беспроводная связь: IEEE 802.11b, IEEE 802.11g, IEEE 802.11n (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draft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2.0), IEEE 802.11e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QoS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extLst>
                  <a:ext uri="{0D108BD9-81ED-4DB2-BD59-A6C34878D82A}">
                    <a16:rowId xmlns:a16="http://schemas.microsoft.com/office/drawing/2014/main" val="3327740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534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65249" y="565235"/>
            <a:ext cx="6499600" cy="5871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Характеристики роутеров/ маршрутизаторов</a:t>
            </a:r>
            <a:endParaRPr lang="ru-RU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2537743"/>
              </p:ext>
            </p:extLst>
          </p:nvPr>
        </p:nvGraphicFramePr>
        <p:xfrm>
          <a:off x="405401" y="1455357"/>
          <a:ext cx="11419296" cy="5160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3927">
                  <a:extLst>
                    <a:ext uri="{9D8B030D-6E8A-4147-A177-3AD203B41FA5}">
                      <a16:colId xmlns:a16="http://schemas.microsoft.com/office/drawing/2014/main" val="3428615036"/>
                    </a:ext>
                  </a:extLst>
                </a:gridCol>
                <a:gridCol w="2855123">
                  <a:extLst>
                    <a:ext uri="{9D8B030D-6E8A-4147-A177-3AD203B41FA5}">
                      <a16:colId xmlns:a16="http://schemas.microsoft.com/office/drawing/2014/main" val="1218961657"/>
                    </a:ext>
                  </a:extLst>
                </a:gridCol>
                <a:gridCol w="2855123">
                  <a:extLst>
                    <a:ext uri="{9D8B030D-6E8A-4147-A177-3AD203B41FA5}">
                      <a16:colId xmlns:a16="http://schemas.microsoft.com/office/drawing/2014/main" val="4197953445"/>
                    </a:ext>
                  </a:extLst>
                </a:gridCol>
                <a:gridCol w="2855123">
                  <a:extLst>
                    <a:ext uri="{9D8B030D-6E8A-4147-A177-3AD203B41FA5}">
                      <a16:colId xmlns:a16="http://schemas.microsoft.com/office/drawing/2014/main" val="3396332815"/>
                    </a:ext>
                  </a:extLst>
                </a:gridCol>
              </a:tblGrid>
              <a:tr h="11453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Индикаторы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мощность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LAN1~LAN4, WAN, WLAN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Power, Status, Internet, WLAN (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беспроводное соединение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мощность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LAN1~LAN4, WAN, WLAN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extLst>
                  <a:ext uri="{0D108BD9-81ED-4DB2-BD59-A6C34878D82A}">
                    <a16:rowId xmlns:a16="http://schemas.microsoft.com/office/drawing/2014/main" val="2736628985"/>
                  </a:ext>
                </a:extLst>
              </a:tr>
              <a:tr h="25198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WEP(HEX/ASCII): 64/128-bit WPA(AES/TKIP): WPA/WPA2, WPA-PSK/WPA2-PSK </a:t>
                      </a:r>
                      <a:b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Включение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выключение устройства определения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SSID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64/128-битное WEP-шифрование данных (определяемое пользователем)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Wi-Fi Protected Access (WPA/WPA2)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WEP(HEX/ASCII): 64/128-bit WPA(AES/TKIP): WPA/WPA2, WPA-PSK/WPA2-PSK </a:t>
                      </a:r>
                      <a:b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Включение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выключение устройства определения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SSID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extLst>
                  <a:ext uri="{0D108BD9-81ED-4DB2-BD59-A6C34878D82A}">
                    <a16:rowId xmlns:a16="http://schemas.microsoft.com/office/drawing/2014/main" val="3991168712"/>
                  </a:ext>
                </a:extLst>
              </a:tr>
              <a:tr h="916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Антенна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съемные симметричные антенны (2dBi)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Съемная дипольная антенна с разъемом SMA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съемные симметричные антенны (2dBi)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extLst>
                  <a:ext uri="{0D108BD9-81ED-4DB2-BD59-A6C34878D82A}">
                    <a16:rowId xmlns:a16="http://schemas.microsoft.com/office/drawing/2014/main" val="669350617"/>
                  </a:ext>
                </a:extLst>
              </a:tr>
              <a:tr h="458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Рабочая температура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0˚ C до 45˚ C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0˚ C до 45˚ C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0°~ 40°C (32°F~ 104°F)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57" marR="26157" marT="0" marB="0"/>
                </a:tc>
                <a:extLst>
                  <a:ext uri="{0D108BD9-81ED-4DB2-BD59-A6C34878D82A}">
                    <a16:rowId xmlns:a16="http://schemas.microsoft.com/office/drawing/2014/main" val="2521791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506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7" y="338961"/>
            <a:ext cx="11776363" cy="10138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домашней локальной беспроводной сети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5637" y="1850276"/>
            <a:ext cx="552796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персональные компьютер - </a:t>
            </a: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ноутбук - 1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планшет - 1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смартфон - </a:t>
            </a: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роутер - 1: D-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Link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DIR-320;</a:t>
            </a:r>
            <a:endParaRPr lang="ru-RU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принтер - 1;</a:t>
            </a:r>
            <a:endParaRPr lang="ru-RU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сетевое хранилище - 1;</a:t>
            </a:r>
            <a:endParaRPr lang="ru-RU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630555" algn="l"/>
              </a:tabLst>
            </a:pP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USB Wi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адаптеры - 1: DWA-120</a:t>
            </a:r>
            <a:endParaRPr lang="ru-RU" sz="20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20951" t="23089" r="19829" b="14828"/>
          <a:stretch/>
        </p:blipFill>
        <p:spPr bwMode="auto">
          <a:xfrm>
            <a:off x="5694218" y="2419350"/>
            <a:ext cx="6097732" cy="36869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07878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66944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роутера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1948225"/>
            <a:ext cx="4572000" cy="421712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компьютеру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подключается роутер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специального кабеля, который идет в комплекте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интернет – браузере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адресной строку вводим IP-адрес устройства -192.168.0.1. Открывается форма входа с предложением ввести логин/пароль - по умолчанию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admin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admin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Нажимаем Вход и появляется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окошко. В настройке DHCP-протокола устанавливаем так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устройства получали IP-адреса автоматически. </a:t>
            </a:r>
          </a:p>
        </p:txBody>
      </p:sp>
      <p:pic>
        <p:nvPicPr>
          <p:cNvPr id="4" name="Рисунок 3" descr="DHCP роутера D-Link DIR-320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875" y="1948225"/>
            <a:ext cx="6616383" cy="46816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295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500" y="949806"/>
            <a:ext cx="12001500" cy="1088544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выполняем настройку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точки доступа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нужно выбрать стандарт безопасности - смешанный режим «WPA-PSK/WPA2-PSK-mixed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62046" y="2038350"/>
            <a:ext cx="11382208" cy="4267200"/>
            <a:chOff x="0" y="0"/>
            <a:chExt cx="5602605" cy="1586865"/>
          </a:xfrm>
        </p:grpSpPr>
        <p:pic>
          <p:nvPicPr>
            <p:cNvPr id="5" name="Рисунок 4" descr="Настройка безопасности в роутере D-Link DIR-32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4" t="21626" r="27779" b="29996"/>
            <a:stretch/>
          </p:blipFill>
          <p:spPr bwMode="auto">
            <a:xfrm>
              <a:off x="2597150" y="76200"/>
              <a:ext cx="3005455" cy="146304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10" t="34894" r="30877" b="21122"/>
            <a:stretch/>
          </p:blipFill>
          <p:spPr bwMode="auto">
            <a:xfrm>
              <a:off x="0" y="0"/>
              <a:ext cx="2578735" cy="15868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80091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093" y="618397"/>
            <a:ext cx="5105868" cy="5991954"/>
          </a:xfrm>
          <a:solidFill>
            <a:srgbClr val="F0F8ED"/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пункт - настройка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проводного выхода в Интернет.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чего перезагружаем компьютер и проверяем настройки.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настраиваем TCP/IP-протокол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компьютере. Так как в DHCP-настройках роутера было установлено «Разрешить автоматическую раздачу IP-адресов», открывшемся окне IP версии 4 (TCP/IP) выбираем автоматическое получение IP- и DNS-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адресов.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Подключение второго компьютера 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помощью внешнего беспроводного адаптера. Подключаем адаптер к USB разъем компьютера. устанавливаем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драйвер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включаем поиск сети, и подключаемся к сети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Tarel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изменяем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етевое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компьютера </a:t>
            </a:r>
          </a:p>
        </p:txBody>
      </p:sp>
      <p:pic>
        <p:nvPicPr>
          <p:cNvPr id="4" name="Рисунок 3" descr="WAN D-Link DIR-320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196"/>
          <a:stretch/>
        </p:blipFill>
        <p:spPr bwMode="auto">
          <a:xfrm>
            <a:off x="5267961" y="618397"/>
            <a:ext cx="5285740" cy="27344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Автоматическое получение IP-адресов в Windows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759" y="2297748"/>
            <a:ext cx="3761740" cy="3855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5"/>
          <a:srcRect l="17000" t="16923" r="16898" b="14021"/>
          <a:stretch/>
        </p:blipFill>
        <p:spPr bwMode="auto">
          <a:xfrm>
            <a:off x="5571808" y="3803650"/>
            <a:ext cx="4678045" cy="30543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9810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2850" y="533400"/>
            <a:ext cx="8039100" cy="2381250"/>
          </a:xfrm>
          <a:prstGeom prst="rect">
            <a:avLst/>
          </a:prstGeom>
          <a:solidFill>
            <a:srgbClr val="F0F8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07169" y="533400"/>
            <a:ext cx="3545681" cy="6324600"/>
          </a:xfrm>
          <a:solidFill>
            <a:srgbClr val="F0F8ED"/>
          </a:solidFill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Ноутбук, Планшет,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смартфон подключаются просто включив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Подключаем сетевое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хранилище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компьютеру и настраиваем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доступ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следующем этапе настройки, нужно определить, кто будет иметь доступ к диску и какими правами будет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наделен.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Настраиваем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доступ к сетевому принтеру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беспроводная локальная сеть готова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Рисунок 5" descr="public2_la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533400"/>
            <a:ext cx="5181600" cy="321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public3_lan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" t="18628" r="-363" b="-1270"/>
          <a:stretch/>
        </p:blipFill>
        <p:spPr bwMode="auto">
          <a:xfrm>
            <a:off x="4080827" y="3951126"/>
            <a:ext cx="4552950" cy="28046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Настройка общего доступа к принтеру в Windows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755" y="3851988"/>
            <a:ext cx="2632075" cy="3002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Сетевое хранилище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108" y="905510"/>
            <a:ext cx="1412240" cy="12376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65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19100" y="1636931"/>
            <a:ext cx="11372850" cy="4870938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работы.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настоящее время сложно найти компанию или дом в которой бы не использовались персональные компьютеры и мобильные устройства.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беспроводная локальная сеть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WI-FI величайшее изобретение современности для обмена данными между этими устройствами. Сеть WI-FI позволяют передавать информацию с высокой скоростью на расстоянии без проводов и путаницы с настройками. Один источник интернет-трансляции может обеспечить связь для всех устройств в доме, которые поддерживают данный протокол.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96186" y="805934"/>
            <a:ext cx="60231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 </a:t>
            </a:r>
          </a:p>
        </p:txBody>
      </p:sp>
    </p:spTree>
    <p:extLst>
      <p:ext uri="{BB962C8B-B14F-4D97-AF65-F5344CB8AC3E}">
        <p14:creationId xmlns:p14="http://schemas.microsoft.com/office/powerpoint/2010/main" val="275101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206856"/>
            <a:ext cx="11029616" cy="101380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092" y="1220656"/>
            <a:ext cx="11337758" cy="5637344"/>
          </a:xfrm>
          <a:solidFill>
            <a:srgbClr val="F0F8ED"/>
          </a:solidFill>
        </p:spPr>
        <p:txBody>
          <a:bodyPr>
            <a:noAutofit/>
          </a:bodyPr>
          <a:lstStyle/>
          <a:p>
            <a:pPr marL="0" indent="89535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Быстрое увеличение числа устройств с поддержкой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привело к быстрому распространению беспроводных локальных сетей в различных отраслях. Несмотря на то, что беспроводные локальные сети решают всего лишь задачу передачи данных мобильным абонентам без проводного подключения, истинная ценность и отдача от их внедрения происходит от внедрения и использования различных приложений поверх созданной сети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895350" algn="just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стандарт на оборудование для широкополосной радиосвязи, предназначенной для организации локальных беспроводных сетей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Wireless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LAN. Установка таких сетей рекомендуется там, где развёртывание кабельной системы невозможно или экономически нецелесообразно, а также очень удобно и избавляет от лишних проводов. Благодаря функции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хендовера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пользователи могут перемещаться между точками доступа по территории покрытия сети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разрыва соединения. Разработан консорциумом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Alliance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базе стандартов IEEE 802.11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60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3" y="683106"/>
            <a:ext cx="11029616" cy="11735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классификация компьютерных сетей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4" y="2669227"/>
            <a:ext cx="11029615" cy="3678303"/>
          </a:xfrm>
        </p:spPr>
        <p:txBody>
          <a:bodyPr>
            <a:noAutofit/>
          </a:bodyPr>
          <a:lstStyle/>
          <a:p>
            <a:pPr marL="0" indent="53340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физическом соединении двух и более компьютеров образуются компьютерные сети. Компьютерная сеть — система связи компьютеров и/или компьютерного оборудования (серверы, маршрутизаторы и другое оборудование). Для передачи информации могут быть использованы различные физические явления, как правило — различные виды электрических сигналов, световых сигналов или электромагнитного излучения.</a:t>
            </a:r>
          </a:p>
          <a:p>
            <a:pPr marL="0" indent="53340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Назначение всех видов компьютерных сетей определяется двумя функциями:</a:t>
            </a:r>
          </a:p>
          <a:p>
            <a:pPr marL="0" indent="53340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обеспечением совместной работы компьютеров и других устройств коллективного пользования (принтера, сканера и т.п.);</a:t>
            </a:r>
          </a:p>
          <a:p>
            <a:pPr marL="0" indent="53340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обеспечением доступа и совместного использования аппаратных, программных и информационных ресурсов сети (дискового пространства, коллективных баз данных и др.).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26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По </a:t>
            </a:r>
            <a:r>
              <a:rPr lang="ru-RU" dirty="0" err="1" smtClean="0"/>
              <a:t>приндлежности</a:t>
            </a:r>
            <a:r>
              <a:rPr lang="ru-RU" dirty="0" smtClean="0"/>
              <a:t> </a:t>
            </a:r>
            <a:r>
              <a:rPr lang="ru-RU" dirty="0"/>
              <a:t>различают </a:t>
            </a:r>
            <a:r>
              <a:rPr lang="ru-RU" i="1" dirty="0"/>
              <a:t>ведомственные</a:t>
            </a:r>
            <a:r>
              <a:rPr lang="ru-RU" dirty="0"/>
              <a:t> и </a:t>
            </a:r>
            <a:r>
              <a:rPr lang="ru-RU" i="1" dirty="0"/>
              <a:t>государственные сети</a:t>
            </a:r>
            <a:r>
              <a:rPr lang="ru-RU" dirty="0"/>
              <a:t>. 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5974294" y="2307224"/>
            <a:ext cx="5636515" cy="553373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взаимодействия компьютеров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сети делят на </a:t>
            </a:r>
            <a:r>
              <a:rPr lang="ru-RU" dirty="0" err="1"/>
              <a:t>одноранговые</a:t>
            </a:r>
            <a:r>
              <a:rPr lang="ru-RU" dirty="0"/>
              <a:t> и с выделенным сервером 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680248" y="663704"/>
            <a:ext cx="11029616" cy="988332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9"/>
          <a:stretch/>
        </p:blipFill>
        <p:spPr>
          <a:xfrm>
            <a:off x="786512" y="0"/>
            <a:ext cx="10618979" cy="7049193"/>
          </a:xfrm>
          <a:prstGeom prst="rect">
            <a:avLst/>
          </a:prstGeom>
        </p:spPr>
      </p:pic>
      <p:cxnSp>
        <p:nvCxnSpPr>
          <p:cNvPr id="3" name="Прямая со стрелкой 2"/>
          <p:cNvCxnSpPr/>
          <p:nvPr/>
        </p:nvCxnSpPr>
        <p:spPr>
          <a:xfrm>
            <a:off x="4656036" y="2334790"/>
            <a:ext cx="49314" cy="44651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36986" y="2703286"/>
            <a:ext cx="841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78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ЕСПРОВОДНАЯ ЛОКАЛЬНАЯ СЕТЬ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4325" y="2048872"/>
            <a:ext cx="11563350" cy="46594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Беспроводная локальная сеть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WLAN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внутренняя сеть, не уступающая по функциональности и скорости передачи данных современным кабельным системам.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является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разновидностью LAN (или ЛВС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локальные вычислительные сети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Особенностью этих сетей является то, что данные передаются не по проводам, а через эфир.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Беспроводные ЛВС все шире применяются на предприятиях, поскольку обеспечивают доступ к сетевым ресурсам для мобильных сотрудников с ноутбуками и другими портативными устройствами. Беспроводные ЛВС позволяют сохранять связь с сетью, даже если вы постоянно перемещаетесь из помещения в помещение и с одного совещания на другое.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4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03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81194" y="1020177"/>
            <a:ext cx="5087075" cy="508933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WLAN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81194" y="1911927"/>
            <a:ext cx="5087075" cy="4431267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производительности.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Быстрое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простое построение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сети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Гибкость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установки.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Снижение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цены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использования.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Совместимость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6383965" y="1075569"/>
            <a:ext cx="5393100" cy="39815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WLAN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5924550" y="1911927"/>
            <a:ext cx="5852515" cy="4398016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подключенных клиентов сильно влияет на пропускную способность канала.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близком расположении нескольких точек доступа работающих в этом диапазоне.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зоны покрытия беспроводных сетей не пересекаются и между ними не настроен роуминг, то при перемещении клиента между такими сетями он теряет подключение, что критично для ряда сетевых и потоковых приложений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сложность практического расчета для сложных беспроводных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20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60" y="2377439"/>
            <a:ext cx="11536680" cy="409851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i-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одна из самых перспективных на сегодняшний день в области компьютерной связи.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(аббревиатура от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Wireless Fidelity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беспроводная высокая точность)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набирающий обороты формат передачи цифровых данных по радиоканалам.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постоянно совершенствуется, что позволяет передавать больший поток данных, обеспечивает более надежную связь и защиту.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Последнее время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технологиями снабжаются ноутбуки, сотовые телефоны, КПК, игровые приставки и даже компьютерные мыши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152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783258"/>
          </a:xfrm>
        </p:spPr>
        <p:txBody>
          <a:bodyPr>
            <a:normAutofit/>
          </a:bodyPr>
          <a:lstStyle/>
          <a:p>
            <a:pPr indent="450215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Эволюция стандарта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802.11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760" y="2090745"/>
            <a:ext cx="5419898" cy="450530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IEEE 802.11-1997"/>
              </a:rPr>
              <a:t>802.11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изначальный 1 Мбит/с и 2 Мбит/c, 2,4 ГГц и ИК стандарт (1997).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802.11g — 54 Мбит/c, 2,4 ГГц стандарт (обратная совместимость с b) (2003).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IEEE 802.11h-2003"/>
              </a:rPr>
              <a:t>802.11h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распределённый по спектру 802.11a (5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GHz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для совместимости в Европе (2004).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IEEE 802.11n"/>
              </a:rPr>
              <a:t>802.11n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WiFi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4) — увеличение скорости передачи данных (600 Мбит/c). 2,4-2,5 или 5 ГГц. Обратная совместимость с 802.11a/b/g (сентябрь 2009).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802.11q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зарезервирован, иногда его путают с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IEEE 802.1Q"/>
              </a:rPr>
              <a:t>802.1Q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802.11r — быстрый роуминг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951913" y="1828799"/>
            <a:ext cx="6101542" cy="5029199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  <a:tabLst>
                <a:tab pos="540385" algn="l"/>
                <a:tab pos="810260" algn="l"/>
              </a:tabLst>
            </a:pP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 tooltip="IEEE 802.11ac"/>
              </a:rPr>
              <a:t>802.11ac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WiFi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5) — новый стандарт IEEE. Скорость передачи данных — до 6,77 Гбит/с для устройств, имеющих 8 антенн. Утверждён в январе 2014 года.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  <a:tabLst>
                <a:tab pos="540385" algn="l"/>
                <a:tab pos="810260" algn="l"/>
              </a:tabLst>
            </a:pP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7" tooltip="Wireless Gigabit Alliance"/>
              </a:rPr>
              <a:t>802.11ad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— новый стандарт с дополнительным диапазоном 60 ГГц (частота не требует лицензирования). Скорость передачи данных — до 7 Гбит/с.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  <a:tabLst>
                <a:tab pos="540385" algn="l"/>
                <a:tab pos="810260" algn="l"/>
              </a:tabLst>
            </a:pP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8" tooltip="802.11ax"/>
              </a:rPr>
              <a:t>802.11ax (</a:t>
            </a:r>
            <a:r>
              <a:rPr lang="ru-RU" sz="20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8" tooltip="802.11ax"/>
              </a:rPr>
              <a:t>WiFi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8" tooltip="802.11ax"/>
              </a:rPr>
              <a:t> 6</a:t>
            </a:r>
            <a:r>
              <a:rPr lang="ru-RU" sz="20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8" tooltip="802.11ax"/>
              </a:rPr>
              <a:t>)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— новый стандарт (до 10747 Мбит/с).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§"/>
              <a:tabLst>
                <a:tab pos="540385" algn="l"/>
                <a:tab pos="810260" algn="l"/>
              </a:tabLst>
            </a:pP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9" tooltip="802.11ay (страница отсутствует)"/>
              </a:rPr>
              <a:t>802.11ay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— находится в разработке (до 20 Гбит/с). Ожидается утверждение стандарта в ноябре 2019 года.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0" tooltip="802.11az (страница отсутствует)"/>
              </a:rPr>
              <a:t>802.11az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перспективный стандарт,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внедренный в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марте 2021 года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32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3" y="857250"/>
            <a:ext cx="11029616" cy="63214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и способы соединений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mhtml:file://C:\Documents%20and%20Settings\Седа\Рабочий%20стол\НОВОСКАЧ\it_e-baikal_ru.mht!http://sys.e-baikal.ru/files/file178.jpg"/>
          <p:cNvPicPr>
            <a:picLocks noGrp="1"/>
          </p:cNvPicPr>
          <p:nvPr>
            <p:ph sz="half" idx="1"/>
          </p:nvPr>
        </p:nvPicPr>
        <p:blipFill rotWithShape="1">
          <a:blip r:embed="rId2" cstate="print"/>
          <a:srcRect t="6666"/>
          <a:stretch/>
        </p:blipFill>
        <p:spPr bwMode="auto">
          <a:xfrm>
            <a:off x="581193" y="2344189"/>
            <a:ext cx="3773621" cy="33915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Объект 6" descr="Image"/>
          <p:cNvPicPr>
            <a:picLocks noGrp="1"/>
          </p:cNvPicPr>
          <p:nvPr>
            <p:ph sz="half" idx="2"/>
          </p:nvPr>
        </p:nvPicPr>
        <p:blipFill rotWithShape="1">
          <a:blip r:embed="rId3" cstate="print"/>
          <a:srcRect t="6621"/>
          <a:stretch/>
        </p:blipFill>
        <p:spPr bwMode="auto">
          <a:xfrm>
            <a:off x="4987637" y="2194559"/>
            <a:ext cx="7005558" cy="3690852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096839" y="6153333"/>
            <a:ext cx="3038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Режим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Infrastructure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94723" y="5992648"/>
            <a:ext cx="1946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Режим «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Ad-hoc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608580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Другая 1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124163"/>
      </a:hlink>
      <a:folHlink>
        <a:srgbClr val="9F671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Дивиденд</Template>
  <TotalTime>730</TotalTime>
  <Words>1227</Words>
  <Application>Microsoft Office PowerPoint</Application>
  <PresentationFormat>Широкоэкранный</PresentationFormat>
  <Paragraphs>149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Calibri</vt:lpstr>
      <vt:lpstr>Corbel</vt:lpstr>
      <vt:lpstr>Gill Sans MT</vt:lpstr>
      <vt:lpstr>Times New Roman</vt:lpstr>
      <vt:lpstr>Ubuntu</vt:lpstr>
      <vt:lpstr>Wingdings</vt:lpstr>
      <vt:lpstr>Wingdings 2</vt:lpstr>
      <vt:lpstr>Дивиденд</vt:lpstr>
      <vt:lpstr>Презентация PowerPoint</vt:lpstr>
      <vt:lpstr>Презентация PowerPoint</vt:lpstr>
      <vt:lpstr>Определение и классификация компьютерных сетей</vt:lpstr>
      <vt:lpstr>Презентация PowerPoint</vt:lpstr>
      <vt:lpstr> БЕСПРОВОДНАЯ ЛОКАЛЬНАЯ СЕТЬ </vt:lpstr>
      <vt:lpstr>Презентация PowerPoint</vt:lpstr>
      <vt:lpstr>Wi-Fi технологии</vt:lpstr>
      <vt:lpstr>Эволюция стандарта 802.11</vt:lpstr>
      <vt:lpstr>Виды и способы соединений Wi - Fi</vt:lpstr>
      <vt:lpstr>Работают Wi-Fi сети в двух частотных диапазонах: 2,4 ГГц И 5 ГГц. Первый диапазон (не статичная частота, а 13 частот от 2401 МГц до 2461 МГц с шагом 5 МГц) отличается от второго:</vt:lpstr>
      <vt:lpstr>Примеры беспроводной локальной сети</vt:lpstr>
      <vt:lpstr>Обзор рынка беспроводного сетевого оборудования</vt:lpstr>
      <vt:lpstr>Презентация PowerPoint</vt:lpstr>
      <vt:lpstr>Презентация PowerPoint</vt:lpstr>
      <vt:lpstr>Создание домашней локальной беспроводной сети</vt:lpstr>
      <vt:lpstr>установка и настройка роутера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Студенты</dc:creator>
  <cp:lastModifiedBy>Lyuba</cp:lastModifiedBy>
  <cp:revision>69</cp:revision>
  <dcterms:created xsi:type="dcterms:W3CDTF">2018-06-06T11:18:07Z</dcterms:created>
  <dcterms:modified xsi:type="dcterms:W3CDTF">2023-07-07T15:11:51Z</dcterms:modified>
</cp:coreProperties>
</file>