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11/19/2018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6;&#1072;&#1073;&#1086;&#1090;&#1072;%20&#1074;%20&#1070;&#1052;&#1058;\&#1050;&#1091;&#1088;&#1072;&#1090;&#1086;&#1088;&#1089;&#1090;&#1074;&#1086;\&#1057;&#1055;-13\&#1050;&#1083;&#1072;&#1089;&#1089;&#1085;&#1099;&#1077;%20&#1095;&#1072;&#1089;&#1099;\&#1055;&#1088;&#1072;&#1074;&#1086;&#1085;&#1072;&#1088;&#1091;&#1096;&#1077;&#1085;&#1080;&#1103;\&#1057;&#1086;&#1074;&#1077;&#1090;&#1089;&#1082;&#1080;&#1077;%20&#1087;&#1077;&#1089;&#1085;&#1080;%20-%20&#1071;%20&#1083;&#1102;&#1073;&#1083;&#1102;%20&#1090;&#1077;&#1073;&#1103;%20&#1078;&#1080;&#1079;&#1085;&#1100;.mp3" TargetMode="Externa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закон.jpg"/>
          <p:cNvPicPr>
            <a:picLocks noChangeAspect="1" noChangeArrowheads="1"/>
          </p:cNvPicPr>
          <p:nvPr/>
        </p:nvPicPr>
        <p:blipFill>
          <a:blip r:embed="rId2" cstate="print">
            <a:lum bright="18000" contrast="-19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357166"/>
            <a:ext cx="9143999" cy="1109662"/>
          </a:xfrm>
        </p:spPr>
        <p:txBody>
          <a:bodyPr/>
          <a:lstStyle/>
          <a:p>
            <a:r>
              <a:rPr lang="ru-RU" sz="6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Классный час на тему:</a:t>
            </a:r>
            <a:endParaRPr lang="ru-RU" sz="6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00240"/>
            <a:ext cx="9144000" cy="2857520"/>
          </a:xfrm>
        </p:spPr>
        <p:txBody>
          <a:bodyPr/>
          <a:lstStyle/>
          <a:p>
            <a:pPr algn="ctr"/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Правонарушения и ответственность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214422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Гражданско-правовая ответственность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142852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Виды юридической ответственности</a:t>
            </a:r>
            <a:endParaRPr lang="ru-RU" sz="40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071678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Наступает с 18 лет за неисполнение или ненадлежащее исполнение обязанностей в связи с нарушением субъективных гражданских прав другого лица.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3500438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Возлагается судом, административными органами.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4357694"/>
            <a:ext cx="85011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Меры гражданско-правовой ответственности</a:t>
            </a:r>
            <a:r>
              <a:rPr lang="ru-RU" sz="2800" dirty="0" smtClean="0">
                <a:solidFill>
                  <a:srgbClr val="C00000"/>
                </a:solidFill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Штраф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Ограничение свободы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Возмещение вреда, убытков, уплата неустойки и т. д. </a:t>
            </a:r>
            <a:endParaRPr lang="ru-RU" sz="2400" b="1" i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52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Виды юридической ответственности</a:t>
            </a:r>
            <a:endParaRPr lang="ru-RU" sz="40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071546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Уголовная ответственность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20" y="2000240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Наступает с 16 (14) лет за совершение преступления</a:t>
            </a:r>
          </a:p>
          <a:p>
            <a:r>
              <a:rPr lang="ru-RU" sz="2400" b="1" i="1" dirty="0" smtClean="0"/>
              <a:t>(например, кража из магазина).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3000372"/>
            <a:ext cx="857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Возлагается судом.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3857628"/>
            <a:ext cx="857256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Меры уголовной ответственности: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Штраф.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Ограничение свободы.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Исправительные работы и т. д.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6440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Franklin Gothic Book"/>
              </a:rPr>
              <a:t>Тот, кто не в ладах с законом, портит себе всю дальнейшую жизнь, а многие рано и бесследно погибают</a:t>
            </a:r>
            <a:endParaRPr lang="ru-RU" sz="2400" dirty="0"/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847" y="1420812"/>
            <a:ext cx="4032963" cy="2508254"/>
          </a:xfrm>
          <a:prstGeom prst="rect">
            <a:avLst/>
          </a:prstGeom>
          <a:noFill/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28736"/>
            <a:ext cx="4221192" cy="2581976"/>
          </a:xfrm>
          <a:prstGeom prst="rect">
            <a:avLst/>
          </a:prstGeom>
          <a:noFill/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4282" y="4071942"/>
            <a:ext cx="4000528" cy="2571768"/>
          </a:xfrm>
          <a:prstGeom prst="rect">
            <a:avLst/>
          </a:prstGeom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65651" y="4138613"/>
            <a:ext cx="4149754" cy="2511425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000108"/>
            <a:ext cx="8501122" cy="561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>
          <a:xfrm>
            <a:off x="0" y="214290"/>
            <a:ext cx="9144000" cy="765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Познай людей и самого себя</a:t>
            </a:r>
          </a:p>
        </p:txBody>
      </p:sp>
      <p:sp>
        <p:nvSpPr>
          <p:cNvPr id="3" name="Rectangle 3"/>
          <p:cNvSpPr txBox="1">
            <a:spLocks/>
          </p:cNvSpPr>
          <p:nvPr/>
        </p:nvSpPr>
        <p:spPr>
          <a:xfrm>
            <a:off x="214282" y="1214422"/>
            <a:ext cx="8715375" cy="5449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бы я точно знал, что не попадусь, присвоил бы я плеер, принадлежащий другому </a:t>
            </a: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ученику?</a:t>
            </a:r>
            <a:endParaRPr kumimoji="0" lang="ru-RU" sz="25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бы у меня была возможность безнаказанно отомстить обидчикам при помощи кулаков или старших друзей, сделал бы я это или нет?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бы я знал, что никто не установит моё авторство, написал бы я на стенах какие-нибудь «забавные тексты»; нарисовал бы рисунки?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бы у меня появилась возможность застрелить редкое животное, продать мясо и купить компьютер (или ещё что-либо) так, чтобы никто не узнал, сделал бы я это или нет?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бы мне предложили за хорошее вознаграждение постоять в определённом месте и предупредить о возможном появлении полиции, сделал бы я это или нет?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бы мне никто не делал замечаний, то стал бы я курить, пробовать алкогольные напитки?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>
          <a:xfrm>
            <a:off x="71438" y="71438"/>
            <a:ext cx="8929718" cy="6334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Подведение итогов</a:t>
            </a:r>
            <a:endParaRPr kumimoji="0" lang="ru-RU" sz="42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4"/>
          <p:cNvSpPr txBox="1">
            <a:spLocks/>
          </p:cNvSpPr>
          <p:nvPr/>
        </p:nvSpPr>
        <p:spPr>
          <a:xfrm>
            <a:off x="142844" y="785794"/>
            <a:ext cx="4367212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на все или большую часть вопросов кто-то ответил утвердительно, совет: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серьёзно задумайтесь о жизни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Дело в том, что в подростковом возрасте многие загубили свои судьбы, поступая именно так в этих или похожих ситуациях.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65650" y="706438"/>
            <a:ext cx="4468813" cy="2895600"/>
          </a:xfrm>
          <a:prstGeom prst="rect">
            <a:avLst/>
          </a:prstGeo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65650" y="3706813"/>
            <a:ext cx="4529138" cy="2932112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/>
          </p:cNvSpPr>
          <p:nvPr/>
        </p:nvSpPr>
        <p:spPr>
          <a:xfrm>
            <a:off x="0" y="142852"/>
            <a:ext cx="9144000" cy="725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Жизнь даётся один раз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14282" y="1000108"/>
            <a:ext cx="4083050" cy="5229225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786182" y="1500174"/>
            <a:ext cx="5159389" cy="5141230"/>
          </a:xfrm>
          <a:prstGeom prst="rect">
            <a:avLst/>
          </a:prstGeom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000232" y="1785926"/>
            <a:ext cx="4881999" cy="392909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33350" y="3143248"/>
            <a:ext cx="4735424" cy="3532190"/>
          </a:xfrm>
          <a:prstGeom prst="rect">
            <a:avLst/>
          </a:prstGeom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928926" y="714356"/>
            <a:ext cx="6067648" cy="4221170"/>
          </a:xfrm>
          <a:prstGeom prst="rect">
            <a:avLst/>
          </a:prstGeom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1214423"/>
            <a:ext cx="5325773" cy="5000660"/>
          </a:xfrm>
          <a:prstGeom prst="rect">
            <a:avLst/>
          </a:prstGeom>
          <a:noFill/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57553" y="2714620"/>
            <a:ext cx="5558755" cy="3714776"/>
          </a:xfrm>
          <a:prstGeom prst="rect">
            <a:avLst/>
          </a:prstGeom>
          <a:noFill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714480" y="785794"/>
            <a:ext cx="5148267" cy="5941005"/>
          </a:xfrm>
          <a:prstGeom prst="rect">
            <a:avLst/>
          </a:prstGeom>
        </p:spPr>
      </p:pic>
      <p:pic>
        <p:nvPicPr>
          <p:cNvPr id="14" name="Советские песни - Я люблю тебя жиз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714348" y="1500174"/>
            <a:ext cx="5405445" cy="4040805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571472" y="1571612"/>
            <a:ext cx="8078812" cy="4647278"/>
          </a:xfrm>
          <a:prstGeom prst="rect">
            <a:avLst/>
          </a:prstGeom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681232" y="1285860"/>
            <a:ext cx="6462768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0"/>
                            </p:stCondLst>
                            <p:childTnLst>
                              <p:par>
                                <p:cTn id="6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000"/>
                            </p:stCondLst>
                            <p:childTnLst>
                              <p:par>
                                <p:cTn id="7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1000"/>
                            </p:stCondLst>
                            <p:childTnLst>
                              <p:par>
                                <p:cTn id="8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4000"/>
                            </p:stCondLst>
                            <p:childTnLst>
                              <p:par>
                                <p:cTn id="9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285720" y="214290"/>
            <a:ext cx="8643998" cy="3929090"/>
          </a:xfrm>
          <a:prstGeom prst="ribbon">
            <a:avLst>
              <a:gd name="adj1" fmla="val 16667"/>
              <a:gd name="adj2" fmla="val 71735"/>
            </a:avLst>
          </a:prstGeom>
          <a:solidFill>
            <a:srgbClr val="FDD7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6D1FDF"/>
                </a:solidFill>
              </a:rPr>
              <a:t>Большинство поступков, совершаемых человеком в обществе, носит правовой характер. Для нормального существования общества требуется соблюдение правовых норм всеми людьми. Любое правонарушение противоречит нормам права, наносит вред гражданам, обществу, государству и влечёт за собой юридическую ответственность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4286256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Правонарушение – </a:t>
            </a:r>
          </a:p>
          <a:p>
            <a:pPr algn="ctr">
              <a:defRPr/>
            </a:pPr>
            <a:r>
              <a:rPr lang="ru-RU" sz="36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виновное противоправное общественно опасное деяние дееспособного лица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328403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14290"/>
            <a:ext cx="4914903" cy="4100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78502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u="sng" dirty="0" smtClean="0">
                <a:latin typeface="Garamond" pitchFamily="18" charset="0"/>
              </a:rPr>
              <a:t>Причины правонарушений</a:t>
            </a:r>
            <a:endParaRPr lang="ru-RU" sz="4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3214686"/>
            <a:ext cx="8643998" cy="17859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Психологические: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	</a:t>
            </a: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</a:t>
            </a:r>
            <a:r>
              <a:rPr lang="ru-RU" sz="2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моральная распущенность</a:t>
            </a:r>
          </a:p>
          <a:p>
            <a:r>
              <a:rPr lang="ru-RU" sz="2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			-</a:t>
            </a:r>
            <a:r>
              <a:rPr lang="ru-RU" sz="2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духовная нищета</a:t>
            </a:r>
          </a:p>
          <a:p>
            <a:r>
              <a:rPr lang="ru-RU" sz="2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			-</a:t>
            </a:r>
            <a:r>
              <a:rPr lang="ru-RU" sz="2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неуважение к закону, правовой нигилизм</a:t>
            </a:r>
          </a:p>
          <a:p>
            <a:r>
              <a:rPr lang="ru-RU" sz="2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			-</a:t>
            </a:r>
            <a:r>
              <a:rPr lang="ru-RU" sz="2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чувство безнаказанности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5214950"/>
            <a:ext cx="8643998" cy="14287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Биологические: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	</a:t>
            </a: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-наследование предрасположенности к 				совершению правонарушений от родителей</a:t>
            </a:r>
          </a:p>
          <a:p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			-личность преступника </a:t>
            </a:r>
            <a:endParaRPr lang="ru-RU" sz="2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1285860"/>
            <a:ext cx="8572560" cy="17145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Социальные: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	</a:t>
            </a: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-жилищная проблема</a:t>
            </a:r>
          </a:p>
          <a:p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			-безработица</a:t>
            </a:r>
          </a:p>
          <a:p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			-низкий материальный достаток</a:t>
            </a:r>
          </a:p>
          <a:p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			-экономический спад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8"/>
            <a:ext cx="7143800" cy="7858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ВИДЫ ПРАВОНАРУШЕНИЙ</a:t>
            </a:r>
            <a:endParaRPr lang="ru-RU" sz="36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1643050"/>
            <a:ext cx="4071966" cy="100013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Проступок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14876" y="1643050"/>
            <a:ext cx="4071966" cy="100013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Преступление</a:t>
            </a:r>
            <a:endParaRPr lang="ru-RU" sz="32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2285984" y="1071546"/>
            <a:ext cx="428628" cy="50006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500826" y="1071546"/>
            <a:ext cx="428628" cy="50006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428596" y="2643182"/>
            <a:ext cx="4000528" cy="3786214"/>
          </a:xfrm>
          <a:prstGeom prst="vertic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правонарушение, которое отличается малой степенью наносимого общественного вреда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4714876" y="2643182"/>
            <a:ext cx="4000528" cy="3786214"/>
          </a:xfrm>
          <a:prstGeom prst="vertic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правонарушение, которое отличается высокой степенью наносимого общественного вреда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Определите ситуации в качестве проступка или преступления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1000108"/>
            <a:ext cx="3786214" cy="507209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Дмитрий, торопясь в </a:t>
            </a:r>
            <a:r>
              <a:rPr lang="ru-RU" sz="2800" dirty="0" smtClean="0"/>
              <a:t>школу, </a:t>
            </a:r>
            <a:r>
              <a:rPr lang="ru-RU" sz="2800" dirty="0" smtClean="0"/>
              <a:t>перебежал улицу перед близко идущим транспортом, хотя в 20 метрах находился пешеходный переход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1000108"/>
            <a:ext cx="3786214" cy="507209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Сергей шел домой. На пустынной улице к нему подошли двое подвыпивших ребят, Вадим и Игорь. Они начали оскорблять его и жестоко избили, а затем скрылись в неизвестном направлении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400000">
            <a:off x="1315968" y="3217178"/>
            <a:ext cx="2202815" cy="564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20400000">
            <a:off x="5885533" y="3073369"/>
            <a:ext cx="2194560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Классифицируйте указанные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правонарушения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проступки и преступления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1571612"/>
            <a:ext cx="2643206" cy="10715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Грабеж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2928934"/>
            <a:ext cx="3714776" cy="15716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Торговля с рук в неустановленных местах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58" y="4786322"/>
            <a:ext cx="2643206" cy="10715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Кража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57554" y="5429264"/>
            <a:ext cx="3000396" cy="10715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Невыполнение договора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43306" y="1571612"/>
            <a:ext cx="4500594" cy="10715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Неоплаченный проезд в </a:t>
            </a:r>
            <a:r>
              <a:rPr lang="ru-RU" sz="3200" dirty="0"/>
              <a:t>т</a:t>
            </a:r>
            <a:r>
              <a:rPr lang="ru-RU" sz="3200" dirty="0" smtClean="0"/>
              <a:t>ранспорте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43504" y="2928934"/>
            <a:ext cx="3214710" cy="10715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Вымогательство</a:t>
            </a:r>
            <a:endParaRPr lang="ru-RU" sz="32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643570" y="4214818"/>
            <a:ext cx="3286148" cy="10715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Мошенничество</a:t>
            </a:r>
            <a:endParaRPr lang="ru-RU" sz="3200" dirty="0"/>
          </a:p>
        </p:txBody>
      </p:sp>
      <p:pic>
        <p:nvPicPr>
          <p:cNvPr id="12" name="Рисунок 1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400000">
            <a:off x="800558" y="1868912"/>
            <a:ext cx="1810004" cy="40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20400000">
            <a:off x="1870039" y="3516004"/>
            <a:ext cx="1832021" cy="39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400000">
            <a:off x="800558" y="5155060"/>
            <a:ext cx="1810004" cy="40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20400000">
            <a:off x="3941741" y="5802020"/>
            <a:ext cx="1832021" cy="39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20400000">
            <a:off x="4870435" y="1944367"/>
            <a:ext cx="1832021" cy="39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400000">
            <a:off x="5872656" y="3226235"/>
            <a:ext cx="1810004" cy="40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400000">
            <a:off x="6444160" y="4512118"/>
            <a:ext cx="1810004" cy="40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«Каково твоё деяние, таково и воздаяние»</a:t>
            </a:r>
            <a:endParaRPr lang="ru-RU" sz="2800" dirty="0"/>
          </a:p>
        </p:txBody>
      </p:sp>
      <p:pic>
        <p:nvPicPr>
          <p:cNvPr id="3" name="Picture 2" descr="C:\Users\Игорь\Desktop\161646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3767679" cy="4143404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857232"/>
            <a:ext cx="4152903" cy="414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14282" y="5072074"/>
            <a:ext cx="87154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Юридическая ответственность –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применение мер государственного принуждения к правонарушителю в установленной законом процессуальной форме</a:t>
            </a:r>
            <a:endParaRPr lang="ru-RU" sz="2400" dirty="0"/>
          </a:p>
        </p:txBody>
      </p:sp>
      <p:sp>
        <p:nvSpPr>
          <p:cNvPr id="7" name="Лента лицом вниз 6"/>
          <p:cNvSpPr/>
          <p:nvPr/>
        </p:nvSpPr>
        <p:spPr>
          <a:xfrm>
            <a:off x="285720" y="1357298"/>
            <a:ext cx="8572560" cy="3429024"/>
          </a:xfrm>
          <a:prstGeom prst="ribbon">
            <a:avLst>
              <a:gd name="adj1" fmla="val 16667"/>
              <a:gd name="adj2" fmla="val 65097"/>
            </a:avLst>
          </a:prstGeom>
          <a:solidFill>
            <a:srgbClr val="FDD7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6D1FDF"/>
                </a:solidFill>
              </a:rPr>
              <a:t>Юридическая ответственность служит средством защиты интересов общества, граждан, государства от правонарушений, предупреждает совершение новых преступлений, воспитывает уважение к праву.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714488"/>
            <a:ext cx="7643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Наступает за административные правонарушения с 16 лет (например, за нецензурную брань).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Виды юридической ответственности</a:t>
            </a:r>
            <a:endParaRPr lang="ru-RU" sz="40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000108"/>
            <a:ext cx="87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Административная ответственность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2643182"/>
            <a:ext cx="8215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Возлагается административными комиссиями, судом, органами внутренних дел, таможенными службами.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5786" y="3571876"/>
            <a:ext cx="764386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Меры административного наказания</a:t>
            </a:r>
            <a:r>
              <a:rPr lang="ru-RU" sz="2800" dirty="0" smtClean="0">
                <a:solidFill>
                  <a:srgbClr val="C00000"/>
                </a:solidFill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Предупреждение.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Административный штраф.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Возмездное изъятие орудия совершения или предмета административного правонарушения.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Конфискация орудия или предмета.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Лишение специального права.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Административный арест.</a:t>
            </a:r>
            <a:endParaRPr lang="ru-RU" sz="24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15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15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115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115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Виды юридической ответственности</a:t>
            </a:r>
            <a:endParaRPr lang="ru-RU" sz="40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285860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Дисциплинарная ответственность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214554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Наступает за нарушение трудовой дисциплины с 16 лет </a:t>
            </a:r>
          </a:p>
          <a:p>
            <a:r>
              <a:rPr lang="ru-RU" sz="2400" b="1" i="1" dirty="0" smtClean="0"/>
              <a:t>(например, опоздание на работу).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214686"/>
            <a:ext cx="850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Возлагается руководителями предприятия.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929066"/>
            <a:ext cx="850112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Меры дисциплинарной ответственности</a:t>
            </a:r>
            <a:r>
              <a:rPr lang="ru-RU" sz="2800" dirty="0" smtClean="0">
                <a:solidFill>
                  <a:srgbClr val="C00000"/>
                </a:solidFill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Замечание.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Выговор.</a:t>
            </a:r>
          </a:p>
          <a:p>
            <a:pPr marL="342900" indent="-342900">
              <a:buAutoNum type="arabicPeriod"/>
            </a:pPr>
            <a:r>
              <a:rPr lang="ru-RU" sz="2400" b="1" i="1" dirty="0" smtClean="0"/>
              <a:t>Увольнение.</a:t>
            </a:r>
            <a:endParaRPr lang="ru-RU" sz="2400" b="1" i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15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15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</TotalTime>
  <Words>613</Words>
  <Application>Microsoft Office PowerPoint</Application>
  <PresentationFormat>Экран (4:3)</PresentationFormat>
  <Paragraphs>83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Классный час на тему: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YUMT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на тему:</dc:title>
  <dc:creator>User</dc:creator>
  <cp:lastModifiedBy>Таня</cp:lastModifiedBy>
  <cp:revision>38</cp:revision>
  <dcterms:created xsi:type="dcterms:W3CDTF">2014-09-17T07:30:52Z</dcterms:created>
  <dcterms:modified xsi:type="dcterms:W3CDTF">2018-11-19T16:08:14Z</dcterms:modified>
</cp:coreProperties>
</file>