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9" r:id="rId1"/>
  </p:sldMasterIdLst>
  <p:sldIdLst>
    <p:sldId id="256" r:id="rId2"/>
    <p:sldId id="258" r:id="rId3"/>
    <p:sldId id="257" r:id="rId4"/>
    <p:sldId id="260" r:id="rId5"/>
    <p:sldId id="259" r:id="rId6"/>
    <p:sldId id="266" r:id="rId7"/>
    <p:sldId id="270" r:id="rId8"/>
    <p:sldId id="267" r:id="rId9"/>
    <p:sldId id="268" r:id="rId10"/>
    <p:sldId id="269" r:id="rId11"/>
    <p:sldId id="271" r:id="rId12"/>
    <p:sldId id="272" r:id="rId13"/>
    <p:sldId id="265" r:id="rId14"/>
    <p:sldId id="273" r:id="rId15"/>
    <p:sldId id="274" r:id="rId16"/>
    <p:sldId id="262" r:id="rId17"/>
    <p:sldId id="263" r:id="rId18"/>
    <p:sldId id="264" r:id="rId19"/>
    <p:sldId id="261" r:id="rId20"/>
    <p:sldId id="275" r:id="rId21"/>
    <p:sldId id="276" r:id="rId22"/>
    <p:sldId id="277"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753" autoAdjust="0"/>
    <p:restoredTop sz="94660"/>
  </p:normalViewPr>
  <p:slideViewPr>
    <p:cSldViewPr snapToGrid="0">
      <p:cViewPr varScale="1">
        <p:scale>
          <a:sx n="86" d="100"/>
          <a:sy n="86" d="100"/>
        </p:scale>
        <p:origin x="298" y="67"/>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ru-RU"/>
              <a:t>Образец заголовка</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BB06BDD-4B09-4753-8ACD-0749D4EDED16}" type="datetimeFigureOut">
              <a:rPr lang="ru-RU" smtClean="0"/>
              <a:pPr/>
              <a:t>02.09.2022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34D4EEAB-A820-4B8C-8FB1-657FCFC76A18}" type="slidenum">
              <a:rPr lang="ru-RU" smtClean="0"/>
              <a:pPr/>
              <a:t>‹#›</a:t>
            </a:fld>
            <a:endParaRPr lang="ru-RU" dirty="0"/>
          </a:p>
        </p:txBody>
      </p:sp>
    </p:spTree>
    <p:extLst>
      <p:ext uri="{BB962C8B-B14F-4D97-AF65-F5344CB8AC3E}">
        <p14:creationId xmlns:p14="http://schemas.microsoft.com/office/powerpoint/2010/main" val="40112074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BB06BDD-4B09-4753-8ACD-0749D4EDED16}" type="datetimeFigureOut">
              <a:rPr lang="ru-RU" smtClean="0"/>
              <a:pPr/>
              <a:t>02.09.2022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34D4EEAB-A820-4B8C-8FB1-657FCFC76A18}" type="slidenum">
              <a:rPr lang="ru-RU" smtClean="0"/>
              <a:pPr/>
              <a:t>‹#›</a:t>
            </a:fld>
            <a:endParaRPr lang="ru-RU" dirty="0"/>
          </a:p>
        </p:txBody>
      </p:sp>
    </p:spTree>
    <p:extLst>
      <p:ext uri="{BB962C8B-B14F-4D97-AF65-F5344CB8AC3E}">
        <p14:creationId xmlns:p14="http://schemas.microsoft.com/office/powerpoint/2010/main" val="3684270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BB06BDD-4B09-4753-8ACD-0749D4EDED16}" type="datetimeFigureOut">
              <a:rPr lang="ru-RU" smtClean="0"/>
              <a:pPr/>
              <a:t>02.09.2022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34D4EEAB-A820-4B8C-8FB1-657FCFC76A18}" type="slidenum">
              <a:rPr lang="ru-RU" smtClean="0"/>
              <a:pPr/>
              <a:t>‹#›</a:t>
            </a:fld>
            <a:endParaRPr lang="ru-RU" dirty="0"/>
          </a:p>
        </p:txBody>
      </p:sp>
    </p:spTree>
    <p:extLst>
      <p:ext uri="{BB962C8B-B14F-4D97-AF65-F5344CB8AC3E}">
        <p14:creationId xmlns:p14="http://schemas.microsoft.com/office/powerpoint/2010/main" val="10150811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BB06BDD-4B09-4753-8ACD-0749D4EDED16}" type="datetimeFigureOut">
              <a:rPr lang="ru-RU" smtClean="0"/>
              <a:pPr/>
              <a:t>02.09.2022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34D4EEAB-A820-4B8C-8FB1-657FCFC76A18}" type="slidenum">
              <a:rPr lang="ru-RU" smtClean="0"/>
              <a:pPr/>
              <a:t>‹#›</a:t>
            </a:fld>
            <a:endParaRPr lang="ru-RU" dirty="0"/>
          </a:p>
        </p:txBody>
      </p:sp>
    </p:spTree>
    <p:extLst>
      <p:ext uri="{BB962C8B-B14F-4D97-AF65-F5344CB8AC3E}">
        <p14:creationId xmlns:p14="http://schemas.microsoft.com/office/powerpoint/2010/main" val="13917877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ru-RU"/>
              <a:t>Образец заголовка</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a:xfrm>
            <a:off x="8593667" y="6272784"/>
            <a:ext cx="2644309" cy="365125"/>
          </a:xfrm>
        </p:spPr>
        <p:txBody>
          <a:bodyPr/>
          <a:lstStyle/>
          <a:p>
            <a:fld id="{BBB06BDD-4B09-4753-8ACD-0749D4EDED16}" type="datetimeFigureOut">
              <a:rPr lang="ru-RU" smtClean="0"/>
              <a:pPr/>
              <a:t>02.09.2022</a:t>
            </a:fld>
            <a:endParaRPr lang="ru-RU" dirty="0"/>
          </a:p>
        </p:txBody>
      </p:sp>
      <p:sp>
        <p:nvSpPr>
          <p:cNvPr id="5" name="Footer Placeholder 4"/>
          <p:cNvSpPr>
            <a:spLocks noGrp="1"/>
          </p:cNvSpPr>
          <p:nvPr>
            <p:ph type="ftr" sz="quarter" idx="11"/>
          </p:nvPr>
        </p:nvSpPr>
        <p:spPr>
          <a:xfrm>
            <a:off x="2182708" y="6272784"/>
            <a:ext cx="6327648" cy="365125"/>
          </a:xfrm>
        </p:spPr>
        <p:txBody>
          <a:bodyPr/>
          <a:lstStyle/>
          <a:p>
            <a:endParaRPr lang="ru-RU" dirty="0"/>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34D4EEAB-A820-4B8C-8FB1-657FCFC76A18}" type="slidenum">
              <a:rPr lang="ru-RU" smtClean="0"/>
              <a:pPr/>
              <a:t>‹#›</a:t>
            </a:fld>
            <a:endParaRPr lang="ru-RU" dirty="0"/>
          </a:p>
        </p:txBody>
      </p:sp>
    </p:spTree>
    <p:extLst>
      <p:ext uri="{BB962C8B-B14F-4D97-AF65-F5344CB8AC3E}">
        <p14:creationId xmlns:p14="http://schemas.microsoft.com/office/powerpoint/2010/main" val="27677012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BB06BDD-4B09-4753-8ACD-0749D4EDED16}" type="datetimeFigureOut">
              <a:rPr lang="ru-RU" smtClean="0"/>
              <a:pPr/>
              <a:t>02.09.2022</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34D4EEAB-A820-4B8C-8FB1-657FCFC76A18}" type="slidenum">
              <a:rPr lang="ru-RU" smtClean="0"/>
              <a:pPr/>
              <a:t>‹#›</a:t>
            </a:fld>
            <a:endParaRPr lang="ru-RU" dirty="0"/>
          </a:p>
        </p:txBody>
      </p:sp>
    </p:spTree>
    <p:extLst>
      <p:ext uri="{BB962C8B-B14F-4D97-AF65-F5344CB8AC3E}">
        <p14:creationId xmlns:p14="http://schemas.microsoft.com/office/powerpoint/2010/main" val="12818775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a:t>Образец заголовка</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BB06BDD-4B09-4753-8ACD-0749D4EDED16}" type="datetimeFigureOut">
              <a:rPr lang="ru-RU" smtClean="0"/>
              <a:pPr/>
              <a:t>02.09.2022</a:t>
            </a:fld>
            <a:endParaRPr lang="ru-RU" dirty="0"/>
          </a:p>
        </p:txBody>
      </p:sp>
      <p:sp>
        <p:nvSpPr>
          <p:cNvPr id="8" name="Footer Placeholder 7"/>
          <p:cNvSpPr>
            <a:spLocks noGrp="1"/>
          </p:cNvSpPr>
          <p:nvPr>
            <p:ph type="ftr" sz="quarter" idx="11"/>
          </p:nvPr>
        </p:nvSpPr>
        <p:spPr/>
        <p:txBody>
          <a:bodyPr/>
          <a:lstStyle/>
          <a:p>
            <a:endParaRPr lang="ru-RU" dirty="0"/>
          </a:p>
        </p:txBody>
      </p:sp>
      <p:sp>
        <p:nvSpPr>
          <p:cNvPr id="9" name="Slide Number Placeholder 8"/>
          <p:cNvSpPr>
            <a:spLocks noGrp="1"/>
          </p:cNvSpPr>
          <p:nvPr>
            <p:ph type="sldNum" sz="quarter" idx="12"/>
          </p:nvPr>
        </p:nvSpPr>
        <p:spPr/>
        <p:txBody>
          <a:bodyPr/>
          <a:lstStyle/>
          <a:p>
            <a:fld id="{34D4EEAB-A820-4B8C-8FB1-657FCFC76A18}" type="slidenum">
              <a:rPr lang="ru-RU" smtClean="0"/>
              <a:pPr/>
              <a:t>‹#›</a:t>
            </a:fld>
            <a:endParaRPr lang="ru-RU" dirty="0"/>
          </a:p>
        </p:txBody>
      </p:sp>
    </p:spTree>
    <p:extLst>
      <p:ext uri="{BB962C8B-B14F-4D97-AF65-F5344CB8AC3E}">
        <p14:creationId xmlns:p14="http://schemas.microsoft.com/office/powerpoint/2010/main" val="30379425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BBB06BDD-4B09-4753-8ACD-0749D4EDED16}" type="datetimeFigureOut">
              <a:rPr lang="ru-RU" smtClean="0"/>
              <a:pPr/>
              <a:t>02.09.2022</a:t>
            </a:fld>
            <a:endParaRPr lang="ru-RU" dirty="0"/>
          </a:p>
        </p:txBody>
      </p:sp>
      <p:sp>
        <p:nvSpPr>
          <p:cNvPr id="4" name="Footer Placeholder 3"/>
          <p:cNvSpPr>
            <a:spLocks noGrp="1"/>
          </p:cNvSpPr>
          <p:nvPr>
            <p:ph type="ftr" sz="quarter" idx="11"/>
          </p:nvPr>
        </p:nvSpPr>
        <p:spPr/>
        <p:txBody>
          <a:bodyPr/>
          <a:lstStyle/>
          <a:p>
            <a:endParaRPr lang="ru-RU" dirty="0"/>
          </a:p>
        </p:txBody>
      </p:sp>
      <p:sp>
        <p:nvSpPr>
          <p:cNvPr id="5" name="Slide Number Placeholder 4"/>
          <p:cNvSpPr>
            <a:spLocks noGrp="1"/>
          </p:cNvSpPr>
          <p:nvPr>
            <p:ph type="sldNum" sz="quarter" idx="12"/>
          </p:nvPr>
        </p:nvSpPr>
        <p:spPr/>
        <p:txBody>
          <a:bodyPr/>
          <a:lstStyle/>
          <a:p>
            <a:fld id="{34D4EEAB-A820-4B8C-8FB1-657FCFC76A18}" type="slidenum">
              <a:rPr lang="ru-RU" smtClean="0"/>
              <a:pPr/>
              <a:t>‹#›</a:t>
            </a:fld>
            <a:endParaRPr lang="ru-RU" dirty="0"/>
          </a:p>
        </p:txBody>
      </p:sp>
    </p:spTree>
    <p:extLst>
      <p:ext uri="{BB962C8B-B14F-4D97-AF65-F5344CB8AC3E}">
        <p14:creationId xmlns:p14="http://schemas.microsoft.com/office/powerpoint/2010/main" val="16405580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B06BDD-4B09-4753-8ACD-0749D4EDED16}" type="datetimeFigureOut">
              <a:rPr lang="ru-RU" smtClean="0"/>
              <a:pPr/>
              <a:t>02.09.2022</a:t>
            </a:fld>
            <a:endParaRPr lang="ru-RU" dirty="0"/>
          </a:p>
        </p:txBody>
      </p:sp>
      <p:sp>
        <p:nvSpPr>
          <p:cNvPr id="3" name="Footer Placeholder 2"/>
          <p:cNvSpPr>
            <a:spLocks noGrp="1"/>
          </p:cNvSpPr>
          <p:nvPr>
            <p:ph type="ftr" sz="quarter" idx="11"/>
          </p:nvPr>
        </p:nvSpPr>
        <p:spPr/>
        <p:txBody>
          <a:bodyPr/>
          <a:lstStyle/>
          <a:p>
            <a:endParaRPr lang="ru-RU" dirty="0"/>
          </a:p>
        </p:txBody>
      </p:sp>
      <p:sp>
        <p:nvSpPr>
          <p:cNvPr id="4" name="Slide Number Placeholder 3"/>
          <p:cNvSpPr>
            <a:spLocks noGrp="1"/>
          </p:cNvSpPr>
          <p:nvPr>
            <p:ph type="sldNum" sz="quarter" idx="12"/>
          </p:nvPr>
        </p:nvSpPr>
        <p:spPr/>
        <p:txBody>
          <a:bodyPr/>
          <a:lstStyle/>
          <a:p>
            <a:fld id="{34D4EEAB-A820-4B8C-8FB1-657FCFC76A18}" type="slidenum">
              <a:rPr lang="ru-RU" smtClean="0"/>
              <a:pPr/>
              <a:t>‹#›</a:t>
            </a:fld>
            <a:endParaRPr lang="ru-RU" dirty="0"/>
          </a:p>
        </p:txBody>
      </p:sp>
    </p:spTree>
    <p:extLst>
      <p:ext uri="{BB962C8B-B14F-4D97-AF65-F5344CB8AC3E}">
        <p14:creationId xmlns:p14="http://schemas.microsoft.com/office/powerpoint/2010/main" val="38425328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ru-RU"/>
              <a:t>Образец заголовка</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BB06BDD-4B09-4753-8ACD-0749D4EDED16}" type="datetimeFigureOut">
              <a:rPr lang="ru-RU" smtClean="0"/>
              <a:pPr/>
              <a:t>02.09.2022</a:t>
            </a:fld>
            <a:endParaRPr lang="ru-RU" dirty="0"/>
          </a:p>
        </p:txBody>
      </p:sp>
      <p:sp>
        <p:nvSpPr>
          <p:cNvPr id="6" name="Footer Placeholder 5"/>
          <p:cNvSpPr>
            <a:spLocks noGrp="1"/>
          </p:cNvSpPr>
          <p:nvPr>
            <p:ph type="ftr" sz="quarter" idx="11"/>
          </p:nvPr>
        </p:nvSpPr>
        <p:spPr/>
        <p:txBody>
          <a:bodyPr/>
          <a:lstStyle/>
          <a:p>
            <a:endParaRPr lang="ru-RU" dirty="0"/>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34D4EEAB-A820-4B8C-8FB1-657FCFC76A18}" type="slidenum">
              <a:rPr lang="ru-RU" smtClean="0"/>
              <a:pPr/>
              <a:t>‹#›</a:t>
            </a:fld>
            <a:endParaRPr lang="ru-RU" dirty="0"/>
          </a:p>
        </p:txBody>
      </p:sp>
    </p:spTree>
    <p:extLst>
      <p:ext uri="{BB962C8B-B14F-4D97-AF65-F5344CB8AC3E}">
        <p14:creationId xmlns:p14="http://schemas.microsoft.com/office/powerpoint/2010/main" val="13369319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ru-RU"/>
              <a:t>Образец заголовка</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dirty="0"/>
              <a:t>Вставка рисунка</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BB06BDD-4B09-4753-8ACD-0749D4EDED16}" type="datetimeFigureOut">
              <a:rPr lang="ru-RU" smtClean="0"/>
              <a:pPr/>
              <a:t>02.09.2022</a:t>
            </a:fld>
            <a:endParaRPr lang="ru-RU" dirty="0"/>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34D4EEAB-A820-4B8C-8FB1-657FCFC76A18}" type="slidenum">
              <a:rPr lang="ru-RU" smtClean="0"/>
              <a:pPr/>
              <a:t>‹#›</a:t>
            </a:fld>
            <a:endParaRPr lang="ru-RU" dirty="0"/>
          </a:p>
        </p:txBody>
      </p:sp>
    </p:spTree>
    <p:extLst>
      <p:ext uri="{BB962C8B-B14F-4D97-AF65-F5344CB8AC3E}">
        <p14:creationId xmlns:p14="http://schemas.microsoft.com/office/powerpoint/2010/main" val="2147745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BBB06BDD-4B09-4753-8ACD-0749D4EDED16}" type="datetimeFigureOut">
              <a:rPr lang="ru-RU" smtClean="0"/>
              <a:pPr/>
              <a:t>02.09.2022</a:t>
            </a:fld>
            <a:endParaRPr lang="ru-RU" dirty="0"/>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ru-RU" dirty="0"/>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34D4EEAB-A820-4B8C-8FB1-657FCFC76A18}" type="slidenum">
              <a:rPr lang="ru-RU" smtClean="0"/>
              <a:pPr/>
              <a:t>‹#›</a:t>
            </a:fld>
            <a:endParaRPr lang="ru-RU" dirty="0"/>
          </a:p>
        </p:txBody>
      </p:sp>
    </p:spTree>
    <p:extLst>
      <p:ext uri="{BB962C8B-B14F-4D97-AF65-F5344CB8AC3E}">
        <p14:creationId xmlns:p14="http://schemas.microsoft.com/office/powerpoint/2010/main" val="2337532866"/>
      </p:ext>
    </p:extLst>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Lst>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E5B5D4E-9C67-4B9C-86BF-63E9B7534679}"/>
              </a:ext>
            </a:extLst>
          </p:cNvPr>
          <p:cNvSpPr>
            <a:spLocks noGrp="1"/>
          </p:cNvSpPr>
          <p:nvPr>
            <p:ph type="ctrTitle"/>
          </p:nvPr>
        </p:nvSpPr>
        <p:spPr>
          <a:xfrm>
            <a:off x="1429304" y="1518081"/>
            <a:ext cx="9589215" cy="2949949"/>
          </a:xfrm>
        </p:spPr>
        <p:txBody>
          <a:bodyPr>
            <a:normAutofit/>
          </a:bodyPr>
          <a:lstStyle/>
          <a:p>
            <a:pPr algn="ctr"/>
            <a:r>
              <a:rPr lang="ru-RU" sz="3600" b="1" i="0" dirty="0">
                <a:solidFill>
                  <a:srgbClr val="FF0000"/>
                </a:solidFill>
                <a:effectLst/>
                <a:latin typeface="Open Sans" panose="020B0606030504020204" pitchFamily="34" charset="0"/>
              </a:rPr>
              <a:t>Взаимосвязь между устной и письменной речью</a:t>
            </a:r>
            <a:br>
              <a:rPr lang="ru-RU" b="1" i="0" dirty="0">
                <a:solidFill>
                  <a:srgbClr val="FF0000"/>
                </a:solidFill>
                <a:effectLst/>
                <a:latin typeface="Open Sans" panose="020B0606030504020204" pitchFamily="34" charset="0"/>
              </a:rPr>
            </a:br>
            <a:endParaRPr lang="ru-RU" dirty="0">
              <a:solidFill>
                <a:srgbClr val="FF0000"/>
              </a:solidFill>
            </a:endParaRPr>
          </a:p>
        </p:txBody>
      </p:sp>
      <p:sp>
        <p:nvSpPr>
          <p:cNvPr id="3" name="Подзаголовок 2">
            <a:extLst>
              <a:ext uri="{FF2B5EF4-FFF2-40B4-BE49-F238E27FC236}">
                <a16:creationId xmlns:a16="http://schemas.microsoft.com/office/drawing/2014/main" id="{8AE550E5-386D-4166-AFDC-F2AE30843239}"/>
              </a:ext>
            </a:extLst>
          </p:cNvPr>
          <p:cNvSpPr>
            <a:spLocks noGrp="1"/>
          </p:cNvSpPr>
          <p:nvPr>
            <p:ph type="subTitle" idx="1"/>
          </p:nvPr>
        </p:nvSpPr>
        <p:spPr>
          <a:xfrm>
            <a:off x="3923470" y="5276224"/>
            <a:ext cx="7891272" cy="1069848"/>
          </a:xfrm>
        </p:spPr>
        <p:txBody>
          <a:bodyPr>
            <a:normAutofit/>
          </a:bodyPr>
          <a:lstStyle/>
          <a:p>
            <a:pPr algn="r"/>
            <a:r>
              <a:rPr lang="ru-RU" b="1" dirty="0"/>
              <a:t>Выполнила:</a:t>
            </a:r>
          </a:p>
          <a:p>
            <a:pPr algn="r"/>
            <a:r>
              <a:rPr lang="ru-RU" dirty="0"/>
              <a:t>Учитель Коваленко О.В.</a:t>
            </a:r>
          </a:p>
        </p:txBody>
      </p:sp>
      <p:sp>
        <p:nvSpPr>
          <p:cNvPr id="4" name="Подзаголовок 2">
            <a:extLst>
              <a:ext uri="{FF2B5EF4-FFF2-40B4-BE49-F238E27FC236}">
                <a16:creationId xmlns:a16="http://schemas.microsoft.com/office/drawing/2014/main" id="{500AFA3B-BBED-4CE5-B16E-ED3ED89DCCEF}"/>
              </a:ext>
            </a:extLst>
          </p:cNvPr>
          <p:cNvSpPr txBox="1">
            <a:spLocks/>
          </p:cNvSpPr>
          <p:nvPr/>
        </p:nvSpPr>
        <p:spPr>
          <a:xfrm>
            <a:off x="255338" y="266841"/>
            <a:ext cx="11559404" cy="1069848"/>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200"/>
              </a:spcBef>
              <a:buClr>
                <a:schemeClr val="accent1">
                  <a:lumMod val="75000"/>
                </a:schemeClr>
              </a:buClr>
              <a:buSzPct val="85000"/>
              <a:buFont typeface="Wingdings" pitchFamily="2" charset="2"/>
              <a:buNone/>
              <a:defRPr sz="2200" kern="1200">
                <a:solidFill>
                  <a:schemeClr val="tx1"/>
                </a:solidFill>
                <a:latin typeface="+mn-lt"/>
                <a:ea typeface="+mn-ea"/>
                <a:cs typeface="+mn-cs"/>
              </a:defRPr>
            </a:lvl1pPr>
            <a:lvl2pPr marL="457200" indent="0" algn="ctr"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None/>
              <a:defRPr sz="2200" kern="1200">
                <a:solidFill>
                  <a:schemeClr val="tx1"/>
                </a:solidFill>
                <a:latin typeface="+mn-lt"/>
                <a:ea typeface="+mn-ea"/>
                <a:cs typeface="+mn-cs"/>
              </a:defRPr>
            </a:lvl2pPr>
            <a:lvl3pPr marL="914400" indent="0" algn="ctr"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None/>
              <a:defRPr sz="2200" kern="1200">
                <a:solidFill>
                  <a:schemeClr val="tx1"/>
                </a:solidFill>
                <a:latin typeface="+mn-lt"/>
                <a:ea typeface="+mn-ea"/>
                <a:cs typeface="+mn-cs"/>
              </a:defRPr>
            </a:lvl3pPr>
            <a:lvl4pPr marL="1371600" indent="0" algn="ctr"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None/>
              <a:defRPr sz="2000" kern="1200">
                <a:solidFill>
                  <a:schemeClr val="tx1"/>
                </a:solidFill>
                <a:latin typeface="+mn-lt"/>
                <a:ea typeface="+mn-ea"/>
                <a:cs typeface="+mn-cs"/>
              </a:defRPr>
            </a:lvl4pPr>
            <a:lvl5pPr marL="1828800" indent="0" algn="ctr"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None/>
              <a:defRPr sz="2000" kern="1200">
                <a:solidFill>
                  <a:schemeClr val="tx1"/>
                </a:solidFill>
                <a:latin typeface="+mn-lt"/>
                <a:ea typeface="+mn-ea"/>
                <a:cs typeface="+mn-cs"/>
              </a:defRPr>
            </a:lvl5pPr>
            <a:lvl6pPr marL="2286000" indent="0" algn="ctr"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None/>
              <a:defRPr sz="2000" kern="1200">
                <a:solidFill>
                  <a:schemeClr val="tx1"/>
                </a:solidFill>
                <a:latin typeface="+mn-lt"/>
                <a:ea typeface="+mn-ea"/>
                <a:cs typeface="+mn-cs"/>
              </a:defRPr>
            </a:lvl6pPr>
            <a:lvl7pPr marL="2743200" indent="0" algn="ctr"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None/>
              <a:defRPr sz="2000" kern="1200">
                <a:solidFill>
                  <a:schemeClr val="tx1"/>
                </a:solidFill>
                <a:latin typeface="+mn-lt"/>
                <a:ea typeface="+mn-ea"/>
                <a:cs typeface="+mn-cs"/>
              </a:defRPr>
            </a:lvl7pPr>
            <a:lvl8pPr marL="3200400" indent="0" algn="ctr"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None/>
              <a:defRPr sz="2000" kern="1200">
                <a:solidFill>
                  <a:schemeClr val="tx1"/>
                </a:solidFill>
                <a:latin typeface="+mn-lt"/>
                <a:ea typeface="+mn-ea"/>
                <a:cs typeface="+mn-cs"/>
              </a:defRPr>
            </a:lvl8pPr>
            <a:lvl9pPr marL="3657600" indent="0" algn="ctr"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None/>
              <a:defRPr sz="2000" kern="1200">
                <a:solidFill>
                  <a:schemeClr val="tx1"/>
                </a:solidFill>
                <a:latin typeface="+mn-lt"/>
                <a:ea typeface="+mn-ea"/>
                <a:cs typeface="+mn-cs"/>
              </a:defRPr>
            </a:lvl9pPr>
          </a:lstStyle>
          <a:p>
            <a:pPr algn="ctr"/>
            <a:r>
              <a:rPr lang="ru-RU" b="1" dirty="0"/>
              <a:t>Муниципальное бюджетное образовательное учреждение «Средняя общеобразовательная школа №17 г. Артем»</a:t>
            </a:r>
          </a:p>
        </p:txBody>
      </p:sp>
    </p:spTree>
    <p:extLst>
      <p:ext uri="{BB962C8B-B14F-4D97-AF65-F5344CB8AC3E}">
        <p14:creationId xmlns:p14="http://schemas.microsoft.com/office/powerpoint/2010/main" val="39037265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7ACE546-8C2E-460E-8C2C-504D4295A1B1}"/>
              </a:ext>
            </a:extLst>
          </p:cNvPr>
          <p:cNvSpPr>
            <a:spLocks noGrp="1"/>
          </p:cNvSpPr>
          <p:nvPr>
            <p:ph type="title"/>
          </p:nvPr>
        </p:nvSpPr>
        <p:spPr>
          <a:xfrm>
            <a:off x="838200" y="387650"/>
            <a:ext cx="10058400" cy="1206056"/>
          </a:xfrm>
        </p:spPr>
        <p:txBody>
          <a:bodyPr>
            <a:normAutofit/>
          </a:bodyPr>
          <a:lstStyle/>
          <a:p>
            <a:r>
              <a:rPr lang="ru-RU" sz="3600" dirty="0"/>
              <a:t>4. Обучение чтению</a:t>
            </a:r>
          </a:p>
        </p:txBody>
      </p:sp>
      <p:sp>
        <p:nvSpPr>
          <p:cNvPr id="3" name="Объект 2">
            <a:extLst>
              <a:ext uri="{FF2B5EF4-FFF2-40B4-BE49-F238E27FC236}">
                <a16:creationId xmlns:a16="http://schemas.microsoft.com/office/drawing/2014/main" id="{127E6299-4428-4BE2-A9D6-D4852F14BAE6}"/>
              </a:ext>
            </a:extLst>
          </p:cNvPr>
          <p:cNvSpPr>
            <a:spLocks noGrp="1"/>
          </p:cNvSpPr>
          <p:nvPr>
            <p:ph idx="1"/>
          </p:nvPr>
        </p:nvSpPr>
        <p:spPr>
          <a:xfrm>
            <a:off x="838200" y="1593706"/>
            <a:ext cx="10515600" cy="4351338"/>
          </a:xfrm>
        </p:spPr>
        <p:txBody>
          <a:bodyPr>
            <a:normAutofit fontScale="92500" lnSpcReduction="10000"/>
          </a:bodyPr>
          <a:lstStyle/>
          <a:p>
            <a:pPr marL="0" indent="0">
              <a:buNone/>
            </a:pPr>
            <a:r>
              <a:rPr lang="ru-RU" sz="1800" b="1" dirty="0">
                <a:effectLst/>
                <a:ea typeface="Calibri" panose="020F0502020204030204" pitchFamily="34" charset="0"/>
                <a:cs typeface="Times New Roman" panose="02020603050405020304" pitchFamily="18" charset="0"/>
              </a:rPr>
              <a:t>Чтение</a:t>
            </a:r>
            <a:r>
              <a:rPr lang="ru-RU" sz="1800" dirty="0">
                <a:effectLst/>
                <a:ea typeface="Calibri" panose="020F0502020204030204" pitchFamily="34" charset="0"/>
                <a:cs typeface="Times New Roman" panose="02020603050405020304" pitchFamily="18" charset="0"/>
              </a:rPr>
              <a:t> - это сложный процесс речевой деятельности. Оно требует от читающего выполнения целого ряда мыслительных действий - анализ, синтез, индукция, дедукция, сравнение. Чтение входит в сферу коммуникативно-общественной деятельности людей и обеспечивает в ней письменную форму вербального общения.</a:t>
            </a:r>
          </a:p>
          <a:p>
            <a:pPr marL="0" indent="0">
              <a:buNone/>
            </a:pPr>
            <a:endParaRPr lang="ru-RU" sz="1800" dirty="0">
              <a:effectLst/>
              <a:ea typeface="Times New Roman" panose="02020603050405020304" pitchFamily="18" charset="0"/>
            </a:endParaRPr>
          </a:p>
          <a:p>
            <a:pPr marL="0" indent="0">
              <a:buNone/>
            </a:pPr>
            <a:r>
              <a:rPr lang="ru-RU" sz="1800" dirty="0">
                <a:ea typeface="Times New Roman" panose="02020603050405020304" pitchFamily="18" charset="0"/>
              </a:rPr>
              <a:t>П</a:t>
            </a:r>
            <a:r>
              <a:rPr lang="ru-RU" sz="1800" dirty="0">
                <a:effectLst/>
                <a:ea typeface="Times New Roman" panose="02020603050405020304" pitchFamily="18" charset="0"/>
              </a:rPr>
              <a:t>ри чтении необходимы два вида информации:</a:t>
            </a:r>
          </a:p>
          <a:p>
            <a:pPr marL="0" indent="0">
              <a:buNone/>
            </a:pPr>
            <a:r>
              <a:rPr lang="ru-RU" sz="1800" dirty="0">
                <a:effectLst/>
                <a:ea typeface="Times New Roman" panose="02020603050405020304" pitchFamily="18" charset="0"/>
              </a:rPr>
              <a:t> </a:t>
            </a:r>
          </a:p>
          <a:p>
            <a:r>
              <a:rPr lang="ru-RU" sz="1800" dirty="0">
                <a:ea typeface="Times New Roman" panose="02020603050405020304" pitchFamily="18" charset="0"/>
              </a:rPr>
              <a:t>В</a:t>
            </a:r>
            <a:r>
              <a:rPr lang="ru-RU" sz="1800" dirty="0">
                <a:effectLst/>
                <a:ea typeface="Times New Roman" panose="02020603050405020304" pitchFamily="18" charset="0"/>
              </a:rPr>
              <a:t>изуальная </a:t>
            </a:r>
            <a:r>
              <a:rPr lang="ru-RU" sz="1800" dirty="0">
                <a:ea typeface="Times New Roman" panose="02020603050405020304" pitchFamily="18" charset="0"/>
              </a:rPr>
              <a:t>-</a:t>
            </a:r>
            <a:r>
              <a:rPr lang="en-US" sz="1800" dirty="0">
                <a:effectLst/>
                <a:ea typeface="Times New Roman" panose="02020603050405020304" pitchFamily="18" charset="0"/>
              </a:rPr>
              <a:t> </a:t>
            </a:r>
            <a:r>
              <a:rPr lang="ru-RU" sz="1800" dirty="0">
                <a:effectLst/>
                <a:ea typeface="Times New Roman" panose="02020603050405020304" pitchFamily="18" charset="0"/>
              </a:rPr>
              <a:t>информация из напечатанного текста</a:t>
            </a:r>
            <a:r>
              <a:rPr lang="en-US" sz="1800" dirty="0">
                <a:effectLst/>
                <a:ea typeface="Times New Roman" panose="02020603050405020304" pitchFamily="18" charset="0"/>
              </a:rPr>
              <a:t>;</a:t>
            </a:r>
            <a:r>
              <a:rPr lang="ru-RU" sz="1800" dirty="0">
                <a:effectLst/>
                <a:ea typeface="Times New Roman" panose="02020603050405020304" pitchFamily="18" charset="0"/>
              </a:rPr>
              <a:t> </a:t>
            </a:r>
          </a:p>
          <a:p>
            <a:r>
              <a:rPr lang="ru-RU" sz="1800" dirty="0">
                <a:effectLst/>
                <a:ea typeface="Times New Roman" panose="02020603050405020304" pitchFamily="18" charset="0"/>
              </a:rPr>
              <a:t>Невизуальная</a:t>
            </a:r>
            <a:r>
              <a:rPr lang="ru-RU" sz="1800" dirty="0">
                <a:ea typeface="Times New Roman" panose="02020603050405020304" pitchFamily="18" charset="0"/>
              </a:rPr>
              <a:t> </a:t>
            </a:r>
            <a:r>
              <a:rPr lang="ru-RU" sz="1800" dirty="0">
                <a:effectLst/>
                <a:ea typeface="Times New Roman" panose="02020603050405020304" pitchFamily="18" charset="0"/>
              </a:rPr>
              <a:t>- понимание языка, знание описываемого предмета, явления, общая способность в чтении и знание о мире. </a:t>
            </a:r>
          </a:p>
          <a:p>
            <a:pPr marL="0" indent="0">
              <a:buNone/>
            </a:pPr>
            <a:endParaRPr lang="ru-RU" sz="1800" dirty="0">
              <a:effectLst/>
              <a:ea typeface="Times New Roman" panose="02020603050405020304" pitchFamily="18" charset="0"/>
            </a:endParaRPr>
          </a:p>
          <a:p>
            <a:pPr marL="0" indent="0">
              <a:buNone/>
            </a:pPr>
            <a:r>
              <a:rPr lang="ru-RU" sz="1800" dirty="0">
                <a:effectLst/>
                <a:ea typeface="Times New Roman" panose="02020603050405020304" pitchFamily="18" charset="0"/>
              </a:rPr>
              <a:t>Чем больше невизуальной информации у читающего, тем меньше ему надо визуальной информации и наоборот. Когда мы начинаем читать бегло, мы начинаем больше полагаться на то, что мы уже знаем и меньше на печатный текст.</a:t>
            </a:r>
          </a:p>
          <a:p>
            <a:pPr marL="0" indent="0">
              <a:buNone/>
            </a:pPr>
            <a:endParaRPr lang="ru-RU" dirty="0"/>
          </a:p>
        </p:txBody>
      </p:sp>
    </p:spTree>
    <p:extLst>
      <p:ext uri="{BB962C8B-B14F-4D97-AF65-F5344CB8AC3E}">
        <p14:creationId xmlns:p14="http://schemas.microsoft.com/office/powerpoint/2010/main" val="12788043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CC0EF0BA-ECBB-4560-B3A4-61874E34F953}"/>
              </a:ext>
            </a:extLst>
          </p:cNvPr>
          <p:cNvSpPr>
            <a:spLocks noGrp="1"/>
          </p:cNvSpPr>
          <p:nvPr>
            <p:ph idx="1"/>
          </p:nvPr>
        </p:nvSpPr>
        <p:spPr>
          <a:xfrm>
            <a:off x="838200" y="318655"/>
            <a:ext cx="10515600" cy="5858308"/>
          </a:xfrm>
        </p:spPr>
        <p:txBody>
          <a:bodyPr>
            <a:normAutofit lnSpcReduction="10000"/>
          </a:bodyPr>
          <a:lstStyle/>
          <a:p>
            <a:pPr marL="0" indent="0" algn="just">
              <a:lnSpc>
                <a:spcPct val="150000"/>
              </a:lnSpc>
              <a:buNone/>
            </a:pPr>
            <a:r>
              <a:rPr lang="ru-RU" sz="1800" dirty="0">
                <a:effectLst/>
                <a:ea typeface="Times New Roman" panose="02020603050405020304" pitchFamily="18" charset="0"/>
              </a:rPr>
              <a:t>Виды чтения:</a:t>
            </a:r>
          </a:p>
          <a:p>
            <a:pPr algn="just">
              <a:lnSpc>
                <a:spcPct val="150000"/>
              </a:lnSpc>
            </a:pPr>
            <a:r>
              <a:rPr lang="ru-RU" sz="1800" b="1" dirty="0">
                <a:effectLst/>
                <a:ea typeface="Times New Roman" panose="02020603050405020304" pitchFamily="18" charset="0"/>
              </a:rPr>
              <a:t>Поисково-просмотровое чтение </a:t>
            </a:r>
            <a:r>
              <a:rPr lang="ru-RU" sz="1800" dirty="0">
                <a:effectLst/>
                <a:ea typeface="Times New Roman" panose="02020603050405020304" pitchFamily="18" charset="0"/>
              </a:rPr>
              <a:t>(быстрое, беглое, избирательное чтение).</a:t>
            </a:r>
          </a:p>
          <a:p>
            <a:pPr algn="just">
              <a:lnSpc>
                <a:spcPct val="150000"/>
              </a:lnSpc>
            </a:pPr>
            <a:r>
              <a:rPr lang="ru-RU" sz="1800" b="1" dirty="0">
                <a:effectLst/>
                <a:ea typeface="Times New Roman" panose="02020603050405020304" pitchFamily="18" charset="0"/>
              </a:rPr>
              <a:t>Ознакомительное чтение</a:t>
            </a:r>
            <a:r>
              <a:rPr lang="ru-RU" sz="1800" dirty="0">
                <a:effectLst/>
                <a:ea typeface="Times New Roman" panose="02020603050405020304" pitchFamily="18" charset="0"/>
              </a:rPr>
              <a:t>, целью является извлечение основной информации из текста, получение общего представления о круге затрагиваемых вопросов, понимание главной идеи, некоторых основных фактов.</a:t>
            </a:r>
          </a:p>
          <a:p>
            <a:pPr marL="0" indent="0">
              <a:buNone/>
            </a:pPr>
            <a:endParaRPr lang="ru-RU" sz="1800" dirty="0"/>
          </a:p>
          <a:p>
            <a:pPr marL="0" indent="0" algn="just">
              <a:lnSpc>
                <a:spcPct val="150000"/>
              </a:lnSpc>
              <a:buNone/>
            </a:pPr>
            <a:r>
              <a:rPr lang="ru-RU" sz="1800" dirty="0">
                <a:effectLst/>
                <a:ea typeface="Times New Roman" panose="02020603050405020304" pitchFamily="18" charset="0"/>
              </a:rPr>
              <a:t>Содержание обучения чтению включает:</a:t>
            </a:r>
          </a:p>
          <a:p>
            <a:pPr algn="just">
              <a:lnSpc>
                <a:spcPct val="150000"/>
              </a:lnSpc>
            </a:pPr>
            <a:r>
              <a:rPr lang="ru-RU" sz="1800" dirty="0">
                <a:effectLst/>
                <a:ea typeface="Times New Roman" panose="02020603050405020304" pitchFamily="18" charset="0"/>
              </a:rPr>
              <a:t>лингвистический компонент (языковой и речевой материал: систему графических знаков, слова, словосочетания, тексты разных жанров);</a:t>
            </a:r>
          </a:p>
          <a:p>
            <a:pPr algn="just">
              <a:lnSpc>
                <a:spcPct val="150000"/>
              </a:lnSpc>
            </a:pPr>
            <a:r>
              <a:rPr lang="ru-RU" sz="1800" dirty="0">
                <a:effectLst/>
                <a:ea typeface="Times New Roman" panose="02020603050405020304" pitchFamily="18" charset="0"/>
              </a:rPr>
              <a:t>психологический компонент (формируемые навыки и умения чтения на основе овладения действиями и операциями чтения);</a:t>
            </a:r>
          </a:p>
          <a:p>
            <a:pPr algn="just">
              <a:lnSpc>
                <a:spcPct val="150000"/>
              </a:lnSpc>
            </a:pPr>
            <a:r>
              <a:rPr lang="ru-RU" sz="1800" dirty="0">
                <a:effectLst/>
                <a:ea typeface="Times New Roman" panose="02020603050405020304" pitchFamily="18" charset="0"/>
              </a:rPr>
              <a:t>методологический компонент (стратегии чтения).</a:t>
            </a:r>
          </a:p>
          <a:p>
            <a:pPr marL="0" indent="0">
              <a:buNone/>
            </a:pPr>
            <a:endParaRPr lang="ru-RU" dirty="0"/>
          </a:p>
        </p:txBody>
      </p:sp>
    </p:spTree>
    <p:extLst>
      <p:ext uri="{BB962C8B-B14F-4D97-AF65-F5344CB8AC3E}">
        <p14:creationId xmlns:p14="http://schemas.microsoft.com/office/powerpoint/2010/main" val="32604541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a:extLst>
              <a:ext uri="{FF2B5EF4-FFF2-40B4-BE49-F238E27FC236}">
                <a16:creationId xmlns:a16="http://schemas.microsoft.com/office/drawing/2014/main" id="{F1DBE2D9-9248-4ABC-8EE1-2CAFC921DCB4}"/>
              </a:ext>
            </a:extLst>
          </p:cNvPr>
          <p:cNvSpPr>
            <a:spLocks noGrp="1"/>
          </p:cNvSpPr>
          <p:nvPr>
            <p:ph idx="1"/>
          </p:nvPr>
        </p:nvSpPr>
        <p:spPr>
          <a:xfrm>
            <a:off x="838200" y="1780742"/>
            <a:ext cx="10515600" cy="3296516"/>
          </a:xfrm>
        </p:spPr>
        <p:txBody>
          <a:bodyPr>
            <a:normAutofit lnSpcReduction="10000"/>
          </a:bodyPr>
          <a:lstStyle/>
          <a:p>
            <a:pPr marL="0" indent="0">
              <a:lnSpc>
                <a:spcPct val="150000"/>
              </a:lnSpc>
              <a:buNone/>
            </a:pPr>
            <a:r>
              <a:rPr lang="ru-RU" sz="1800" dirty="0">
                <a:effectLst/>
                <a:ea typeface="Times New Roman" panose="02020603050405020304" pitchFamily="18" charset="0"/>
              </a:rPr>
              <a:t>Основными базовыми умениями, лежащими в основе чтения, являются умения:</a:t>
            </a:r>
          </a:p>
          <a:p>
            <a:pPr>
              <a:lnSpc>
                <a:spcPct val="150000"/>
              </a:lnSpc>
            </a:pPr>
            <a:r>
              <a:rPr lang="ru-RU" sz="1800" dirty="0">
                <a:effectLst/>
                <a:ea typeface="Times New Roman" panose="02020603050405020304" pitchFamily="18" charset="0"/>
              </a:rPr>
              <a:t>прогнозировать содержание информации по структуре и смыслу;</a:t>
            </a:r>
          </a:p>
          <a:p>
            <a:pPr>
              <a:lnSpc>
                <a:spcPct val="150000"/>
              </a:lnSpc>
            </a:pPr>
            <a:r>
              <a:rPr lang="ru-RU" sz="1800" dirty="0">
                <a:effectLst/>
                <a:ea typeface="Times New Roman" panose="02020603050405020304" pitchFamily="18" charset="0"/>
              </a:rPr>
              <a:t>определить тему, основную мысль;</a:t>
            </a:r>
          </a:p>
          <a:p>
            <a:pPr>
              <a:lnSpc>
                <a:spcPct val="150000"/>
              </a:lnSpc>
            </a:pPr>
            <a:r>
              <a:rPr lang="ru-RU" sz="1800" dirty="0">
                <a:effectLst/>
                <a:ea typeface="Times New Roman" panose="02020603050405020304" pitchFamily="18" charset="0"/>
              </a:rPr>
              <a:t>делить текст на смысловые куски;</a:t>
            </a:r>
          </a:p>
          <a:p>
            <a:pPr>
              <a:lnSpc>
                <a:spcPct val="150000"/>
              </a:lnSpc>
            </a:pPr>
            <a:r>
              <a:rPr lang="ru-RU" sz="1800" dirty="0">
                <a:effectLst/>
                <a:ea typeface="Times New Roman" panose="02020603050405020304" pitchFamily="18" charset="0"/>
              </a:rPr>
              <a:t>отделять главное от второстепенного;</a:t>
            </a:r>
          </a:p>
          <a:p>
            <a:pPr>
              <a:lnSpc>
                <a:spcPct val="150000"/>
              </a:lnSpc>
            </a:pPr>
            <a:r>
              <a:rPr lang="ru-RU" sz="1800" dirty="0">
                <a:effectLst/>
                <a:ea typeface="Times New Roman" panose="02020603050405020304" pitchFamily="18" charset="0"/>
              </a:rPr>
              <a:t>интерпретировать текст.</a:t>
            </a:r>
          </a:p>
          <a:p>
            <a:pPr marL="0" indent="0">
              <a:buNone/>
            </a:pPr>
            <a:endParaRPr lang="ru-RU" dirty="0"/>
          </a:p>
        </p:txBody>
      </p:sp>
    </p:spTree>
    <p:extLst>
      <p:ext uri="{BB962C8B-B14F-4D97-AF65-F5344CB8AC3E}">
        <p14:creationId xmlns:p14="http://schemas.microsoft.com/office/powerpoint/2010/main" val="29113754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1">
            <a:extLst>
              <a:ext uri="{FF2B5EF4-FFF2-40B4-BE49-F238E27FC236}">
                <a16:creationId xmlns:a16="http://schemas.microsoft.com/office/drawing/2014/main" id="{B8ED6C94-111E-4A2A-81B2-D5803FFE7E8C}"/>
              </a:ext>
            </a:extLst>
          </p:cNvPr>
          <p:cNvSpPr>
            <a:spLocks noGrp="1"/>
          </p:cNvSpPr>
          <p:nvPr>
            <p:ph type="title"/>
          </p:nvPr>
        </p:nvSpPr>
        <p:spPr>
          <a:xfrm>
            <a:off x="838200" y="365125"/>
            <a:ext cx="10058400" cy="1609344"/>
          </a:xfrm>
        </p:spPr>
        <p:txBody>
          <a:bodyPr>
            <a:normAutofit/>
          </a:bodyPr>
          <a:lstStyle/>
          <a:p>
            <a:r>
              <a:rPr lang="ru-RU" sz="3600" dirty="0"/>
              <a:t>5. Обучение аудированию</a:t>
            </a:r>
          </a:p>
        </p:txBody>
      </p:sp>
      <p:sp>
        <p:nvSpPr>
          <p:cNvPr id="3" name="Объект 2">
            <a:extLst>
              <a:ext uri="{FF2B5EF4-FFF2-40B4-BE49-F238E27FC236}">
                <a16:creationId xmlns:a16="http://schemas.microsoft.com/office/drawing/2014/main" id="{085F2EA6-DB4E-4798-8A96-94DB83724A62}"/>
              </a:ext>
            </a:extLst>
          </p:cNvPr>
          <p:cNvSpPr>
            <a:spLocks noGrp="1"/>
          </p:cNvSpPr>
          <p:nvPr>
            <p:ph idx="1"/>
          </p:nvPr>
        </p:nvSpPr>
        <p:spPr>
          <a:xfrm>
            <a:off x="838200" y="1974469"/>
            <a:ext cx="10515600" cy="4802187"/>
          </a:xfrm>
        </p:spPr>
        <p:txBody>
          <a:bodyPr>
            <a:normAutofit/>
          </a:bodyPr>
          <a:lstStyle/>
          <a:p>
            <a:pPr marL="0" indent="0">
              <a:buNone/>
            </a:pPr>
            <a:r>
              <a:rPr lang="ru-RU" sz="1800" b="1" dirty="0"/>
              <a:t>Аудирование</a:t>
            </a:r>
            <a:r>
              <a:rPr lang="ru-RU" sz="1800" dirty="0"/>
              <a:t> - </a:t>
            </a:r>
            <a:r>
              <a:rPr lang="ru-RU" sz="1800" dirty="0">
                <a:effectLst/>
                <a:ea typeface="Calibri" panose="020F0502020204030204" pitchFamily="34" charset="0"/>
              </a:rPr>
              <a:t>с</a:t>
            </a:r>
            <a:r>
              <a:rPr lang="ru-RU" sz="1800" dirty="0">
                <a:ea typeface="Calibri" panose="020F0502020204030204" pitchFamily="34" charset="0"/>
              </a:rPr>
              <a:t>лушание</a:t>
            </a:r>
            <a:r>
              <a:rPr lang="ru-RU" sz="1800" dirty="0">
                <a:effectLst/>
                <a:ea typeface="Calibri" panose="020F0502020204030204" pitchFamily="34" charset="0"/>
              </a:rPr>
              <a:t> звучащих текстов с учебной целью для тренировки восприятия и понимания их содержания на слух. </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ru-RU" sz="1800" dirty="0">
                <a:effectLst/>
                <a:ea typeface="Calibri" panose="020F0502020204030204" pitchFamily="34" charset="0"/>
                <a:cs typeface="Times New Roman" panose="02020603050405020304" pitchFamily="18" charset="0"/>
              </a:rPr>
              <a:t>Понимание иноязычной речи обеспечивается умением слушать. Но большинство людей не запоминает лишь 30% из воспринимаемого в процессе слушания. Опытами установлено, что слуховое восприятие и память хуже развиты, чем зрительное восприятие и зрительная память. Через зрительный канал учащиеся получают в 6 раз больше информации, чем через слуховой канал. </a:t>
            </a:r>
          </a:p>
          <a:p>
            <a:pPr marL="0" indent="0">
              <a:buNone/>
            </a:pPr>
            <a:endParaRPr lang="ru-RU" sz="1800" dirty="0">
              <a:effectLst/>
              <a:ea typeface="Calibri" panose="020F0502020204030204" pitchFamily="34" charset="0"/>
              <a:cs typeface="Times New Roman" panose="02020603050405020304" pitchFamily="18" charset="0"/>
            </a:endParaRPr>
          </a:p>
          <a:p>
            <a:pPr marL="0" indent="0">
              <a:buNone/>
            </a:pPr>
            <a:r>
              <a:rPr lang="ru-RU" sz="1800" dirty="0">
                <a:effectLst/>
                <a:ea typeface="Calibri" panose="020F0502020204030204" pitchFamily="34" charset="0"/>
                <a:cs typeface="Times New Roman" panose="02020603050405020304" pitchFamily="18" charset="0"/>
              </a:rPr>
              <a:t>Так как обучение языку базируется на зрительном восприятии, слуховое восприятие затормаживается. Поэтому при обучении аудированию рекомендуется использовать зрительные опоры, но не полностью, а лишь частично (даты, имена, цифры, названия). Усвоение материала протекает наиболее эффективно, если он отрабатывается в такой последовательности: слушание, говорение, чтение и письмо. </a:t>
            </a:r>
            <a:endParaRPr lang="en-US" sz="1800" dirty="0">
              <a:effectLst/>
              <a:ea typeface="Calibri" panose="020F0502020204030204" pitchFamily="34" charset="0"/>
              <a:cs typeface="Times New Roman" panose="02020603050405020304" pitchFamily="18" charset="0"/>
            </a:endParaRPr>
          </a:p>
          <a:p>
            <a:pPr marL="0" indent="0">
              <a:buNone/>
            </a:pPr>
            <a:endParaRPr lang="en-US" sz="1800" dirty="0">
              <a:ea typeface="Calibri" panose="020F0502020204030204" pitchFamily="34" charset="0"/>
              <a:cs typeface="Times New Roman" panose="02020603050405020304" pitchFamily="18" charset="0"/>
            </a:endParaRPr>
          </a:p>
          <a:p>
            <a:pPr marL="0" indent="0">
              <a:buNone/>
            </a:pPr>
            <a:endParaRPr lang="en-US" sz="1800" dirty="0">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ru-RU" sz="1800" dirty="0"/>
          </a:p>
        </p:txBody>
      </p:sp>
    </p:spTree>
    <p:extLst>
      <p:ext uri="{BB962C8B-B14F-4D97-AF65-F5344CB8AC3E}">
        <p14:creationId xmlns:p14="http://schemas.microsoft.com/office/powerpoint/2010/main" val="7881717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2C203AB1-68C4-485A-920A-5B7D4A65B61E}"/>
              </a:ext>
            </a:extLst>
          </p:cNvPr>
          <p:cNvSpPr>
            <a:spLocks noGrp="1"/>
          </p:cNvSpPr>
          <p:nvPr>
            <p:ph idx="1"/>
          </p:nvPr>
        </p:nvSpPr>
        <p:spPr>
          <a:xfrm>
            <a:off x="838200" y="568036"/>
            <a:ext cx="10515600" cy="5608927"/>
          </a:xfrm>
        </p:spPr>
        <p:txBody>
          <a:bodyPr>
            <a:normAutofit lnSpcReduction="10000"/>
          </a:bodyPr>
          <a:lstStyle/>
          <a:p>
            <a:pPr marL="0" indent="0">
              <a:lnSpc>
                <a:spcPct val="107000"/>
              </a:lnSpc>
              <a:spcAft>
                <a:spcPts val="800"/>
              </a:spcAft>
              <a:buNone/>
            </a:pPr>
            <a:r>
              <a:rPr lang="ru-RU" sz="1800" b="1" dirty="0">
                <a:solidFill>
                  <a:srgbClr val="181818"/>
                </a:solidFill>
                <a:effectLst/>
                <a:ea typeface="Calibri" panose="020F0502020204030204" pitchFamily="34" charset="0"/>
                <a:cs typeface="Times New Roman" panose="02020603050405020304" pitchFamily="18" charset="0"/>
              </a:rPr>
              <a:t>Аудирование и говорение.</a:t>
            </a:r>
            <a:br>
              <a:rPr lang="ru-RU" sz="1800" dirty="0">
                <a:solidFill>
                  <a:srgbClr val="181818"/>
                </a:solidFill>
                <a:effectLst/>
                <a:ea typeface="Calibri" panose="020F0502020204030204" pitchFamily="34" charset="0"/>
                <a:cs typeface="Times New Roman" panose="02020603050405020304" pitchFamily="18" charset="0"/>
              </a:rPr>
            </a:br>
            <a:r>
              <a:rPr lang="ru-RU" sz="1800" dirty="0">
                <a:solidFill>
                  <a:srgbClr val="181818"/>
                </a:solidFill>
                <a:effectLst/>
                <a:ea typeface="Calibri" panose="020F0502020204030204" pitchFamily="34" charset="0"/>
                <a:cs typeface="Times New Roman" panose="02020603050405020304" pitchFamily="18" charset="0"/>
              </a:rPr>
              <a:t>Аудирование и говорение в иностранном языке взаимосвязаны: прослушивание может служить основой для говорения, в свою очередь, качество понимания прослушанного материала контролируется обычно путём его пересказа или ответов на вопросы по содержанию прослушанного. Понимание речи на слух тесно связано с говорением - выражением мыслей средствами изучаемого языка. </a:t>
            </a:r>
            <a:br>
              <a:rPr lang="ru-RU" sz="1800" dirty="0">
                <a:solidFill>
                  <a:srgbClr val="181818"/>
                </a:solidFill>
                <a:effectLst/>
                <a:ea typeface="Calibri" panose="020F0502020204030204" pitchFamily="34" charset="0"/>
                <a:cs typeface="Times New Roman" panose="02020603050405020304" pitchFamily="18" charset="0"/>
              </a:rPr>
            </a:br>
            <a:endParaRPr lang="ru-RU" sz="1800" dirty="0">
              <a:effectLst/>
              <a:ea typeface="Calibri" panose="020F0502020204030204" pitchFamily="34" charset="0"/>
              <a:cs typeface="Times New Roman" panose="02020603050405020304" pitchFamily="18" charset="0"/>
            </a:endParaRPr>
          </a:p>
          <a:p>
            <a:pPr marL="0" indent="0">
              <a:lnSpc>
                <a:spcPct val="107000"/>
              </a:lnSpc>
              <a:spcAft>
                <a:spcPts val="800"/>
              </a:spcAft>
              <a:buNone/>
            </a:pPr>
            <a:r>
              <a:rPr lang="ru-RU" sz="1800" b="1" dirty="0">
                <a:solidFill>
                  <a:srgbClr val="181818"/>
                </a:solidFill>
                <a:effectLst/>
                <a:ea typeface="Calibri" panose="020F0502020204030204" pitchFamily="34" charset="0"/>
                <a:cs typeface="Times New Roman" panose="02020603050405020304" pitchFamily="18" charset="0"/>
              </a:rPr>
              <a:t>Аудирование и чтение</a:t>
            </a:r>
            <a:r>
              <a:rPr lang="ru-RU" sz="1800" dirty="0">
                <a:solidFill>
                  <a:srgbClr val="181818"/>
                </a:solidFill>
                <a:effectLst/>
                <a:ea typeface="Calibri" panose="020F0502020204030204" pitchFamily="34" charset="0"/>
                <a:cs typeface="Times New Roman" panose="02020603050405020304" pitchFamily="18" charset="0"/>
              </a:rPr>
              <a:t>.</a:t>
            </a:r>
            <a:br>
              <a:rPr lang="ru-RU" sz="1800" dirty="0">
                <a:solidFill>
                  <a:srgbClr val="181818"/>
                </a:solidFill>
                <a:effectLst/>
                <a:ea typeface="Calibri" panose="020F0502020204030204" pitchFamily="34" charset="0"/>
                <a:cs typeface="Times New Roman" panose="02020603050405020304" pitchFamily="18" charset="0"/>
              </a:rPr>
            </a:br>
            <a:r>
              <a:rPr lang="ru-RU" sz="1800" dirty="0">
                <a:solidFill>
                  <a:srgbClr val="181818"/>
                </a:solidFill>
                <a:ea typeface="Calibri" panose="020F0502020204030204" pitchFamily="34" charset="0"/>
                <a:cs typeface="Times New Roman" panose="02020603050405020304" pitchFamily="18" charset="0"/>
              </a:rPr>
              <a:t>Взаимодействие между аудированием и чтением выражается следующим образом</a:t>
            </a:r>
            <a:r>
              <a:rPr lang="en-US" sz="1800" dirty="0">
                <a:solidFill>
                  <a:srgbClr val="181818"/>
                </a:solidFill>
                <a:ea typeface="Calibri" panose="020F0502020204030204" pitchFamily="34" charset="0"/>
                <a:cs typeface="Times New Roman" panose="02020603050405020304" pitchFamily="18" charset="0"/>
              </a:rPr>
              <a:t>:</a:t>
            </a:r>
            <a:r>
              <a:rPr lang="ru-RU" sz="1800" dirty="0">
                <a:solidFill>
                  <a:srgbClr val="181818"/>
                </a:solidFill>
                <a:effectLst/>
                <a:ea typeface="Calibri" panose="020F0502020204030204" pitchFamily="34" charset="0"/>
                <a:cs typeface="Times New Roman" panose="02020603050405020304" pitchFamily="18" charset="0"/>
              </a:rPr>
              <a:t> задания на аудирование обычно даются в печатном виде, поэтому часть информации, необходимой для аудирования, может быть извлечена из печатного задания для его понимания.</a:t>
            </a:r>
            <a:endParaRPr lang="ru-RU" sz="1800" dirty="0">
              <a:effectLst/>
              <a:ea typeface="Calibri" panose="020F0502020204030204" pitchFamily="34" charset="0"/>
              <a:cs typeface="Times New Roman" panose="02020603050405020304" pitchFamily="18" charset="0"/>
            </a:endParaRPr>
          </a:p>
          <a:p>
            <a:pPr marL="0" indent="0">
              <a:lnSpc>
                <a:spcPct val="107000"/>
              </a:lnSpc>
              <a:spcAft>
                <a:spcPts val="800"/>
              </a:spcAft>
              <a:buNone/>
            </a:pPr>
            <a:br>
              <a:rPr lang="ru-RU" sz="1800" dirty="0">
                <a:solidFill>
                  <a:srgbClr val="181818"/>
                </a:solidFill>
                <a:effectLst/>
                <a:ea typeface="Calibri" panose="020F0502020204030204" pitchFamily="34" charset="0"/>
                <a:cs typeface="Times New Roman" panose="02020603050405020304" pitchFamily="18" charset="0"/>
              </a:rPr>
            </a:br>
            <a:r>
              <a:rPr lang="ru-RU" sz="1800" b="1" dirty="0">
                <a:solidFill>
                  <a:srgbClr val="181818"/>
                </a:solidFill>
                <a:effectLst/>
                <a:ea typeface="Calibri" panose="020F0502020204030204" pitchFamily="34" charset="0"/>
                <a:cs typeface="Times New Roman" panose="02020603050405020304" pitchFamily="18" charset="0"/>
              </a:rPr>
              <a:t>Аудирование и письмо</a:t>
            </a:r>
            <a:r>
              <a:rPr lang="ru-RU" sz="1800" dirty="0">
                <a:solidFill>
                  <a:srgbClr val="181818"/>
                </a:solidFill>
                <a:effectLst/>
                <a:ea typeface="Calibri" panose="020F0502020204030204" pitchFamily="34" charset="0"/>
                <a:cs typeface="Times New Roman" panose="02020603050405020304" pitchFamily="18" charset="0"/>
              </a:rPr>
              <a:t>.</a:t>
            </a:r>
            <a:br>
              <a:rPr lang="ru-RU" sz="1800" dirty="0">
                <a:solidFill>
                  <a:srgbClr val="181818"/>
                </a:solidFill>
                <a:effectLst/>
                <a:ea typeface="Calibri" panose="020F0502020204030204" pitchFamily="34" charset="0"/>
                <a:cs typeface="Times New Roman" panose="02020603050405020304" pitchFamily="18" charset="0"/>
              </a:rPr>
            </a:br>
            <a:r>
              <a:rPr lang="ru-RU" sz="1800" dirty="0">
                <a:solidFill>
                  <a:srgbClr val="181818"/>
                </a:solidFill>
                <a:effectLst/>
                <a:ea typeface="Calibri" panose="020F0502020204030204" pitchFamily="34" charset="0"/>
                <a:cs typeface="Times New Roman" panose="02020603050405020304" pitchFamily="18" charset="0"/>
              </a:rPr>
              <a:t>эти виды деятельности также связаны между собой, так как ответы на задание по аудированию часто дают в письменной форме. </a:t>
            </a:r>
            <a:r>
              <a:rPr lang="ru-RU" sz="1800" dirty="0">
                <a:solidFill>
                  <a:srgbClr val="181818"/>
                </a:solidFill>
                <a:ea typeface="Calibri" panose="020F0502020204030204" pitchFamily="34" charset="0"/>
                <a:cs typeface="Times New Roman" panose="02020603050405020304" pitchFamily="18" charset="0"/>
              </a:rPr>
              <a:t>А</a:t>
            </a:r>
            <a:r>
              <a:rPr lang="ru-RU" sz="1800" dirty="0">
                <a:solidFill>
                  <a:srgbClr val="181818"/>
                </a:solidFill>
                <a:effectLst/>
                <a:ea typeface="Calibri" panose="020F0502020204030204" pitchFamily="34" charset="0"/>
                <a:cs typeface="Times New Roman" panose="02020603050405020304" pitchFamily="18" charset="0"/>
              </a:rPr>
              <a:t>удирование играет важную роль в изучении иностранного языка и особенно при коммуникативно-направленном обучении из-за тесной связи с другими видами речевой деятельности.</a:t>
            </a:r>
            <a:endParaRPr lang="ru-RU" sz="1800" dirty="0">
              <a:effectLst/>
              <a:ea typeface="Calibri" panose="020F0502020204030204" pitchFamily="34" charset="0"/>
              <a:cs typeface="Times New Roman" panose="02020603050405020304" pitchFamily="18" charset="0"/>
            </a:endParaRPr>
          </a:p>
          <a:p>
            <a:pPr marL="0" indent="0">
              <a:buNone/>
            </a:pPr>
            <a:endParaRPr lang="ru-RU" dirty="0"/>
          </a:p>
        </p:txBody>
      </p:sp>
    </p:spTree>
    <p:extLst>
      <p:ext uri="{BB962C8B-B14F-4D97-AF65-F5344CB8AC3E}">
        <p14:creationId xmlns:p14="http://schemas.microsoft.com/office/powerpoint/2010/main" val="13212679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a:extLst>
              <a:ext uri="{FF2B5EF4-FFF2-40B4-BE49-F238E27FC236}">
                <a16:creationId xmlns:a16="http://schemas.microsoft.com/office/drawing/2014/main" id="{C48FE9DE-08E7-4A51-BBA7-05B467B9EA98}"/>
              </a:ext>
            </a:extLst>
          </p:cNvPr>
          <p:cNvSpPr>
            <a:spLocks noGrp="1"/>
          </p:cNvSpPr>
          <p:nvPr>
            <p:ph idx="1"/>
          </p:nvPr>
        </p:nvSpPr>
        <p:spPr>
          <a:xfrm>
            <a:off x="838200" y="1254521"/>
            <a:ext cx="10515600" cy="4348957"/>
          </a:xfrm>
        </p:spPr>
        <p:txBody>
          <a:bodyPr>
            <a:normAutofit/>
          </a:bodyPr>
          <a:lstStyle/>
          <a:p>
            <a:pPr marL="0" indent="0" algn="just">
              <a:lnSpc>
                <a:spcPct val="150000"/>
              </a:lnSpc>
              <a:buNone/>
            </a:pPr>
            <a:r>
              <a:rPr lang="ru-RU" sz="1800" b="1" dirty="0">
                <a:effectLst/>
                <a:ea typeface="Times New Roman" panose="02020603050405020304" pitchFamily="18" charset="0"/>
              </a:rPr>
              <a:t>Виды аудирования:</a:t>
            </a:r>
          </a:p>
          <a:p>
            <a:pPr algn="just">
              <a:lnSpc>
                <a:spcPct val="150000"/>
              </a:lnSpc>
            </a:pPr>
            <a:r>
              <a:rPr lang="ru-RU" sz="1800" dirty="0">
                <a:effectLst/>
                <a:ea typeface="Times New Roman" panose="02020603050405020304" pitchFamily="18" charset="0"/>
              </a:rPr>
              <a:t>Учебное аудирование – служит способом введения языкового материала, создания прочных слуховых образов языковых единиц, составляет предпосылку для овладения устной речью</a:t>
            </a:r>
            <a:r>
              <a:rPr lang="en-US" sz="1800" dirty="0">
                <a:effectLst/>
                <a:ea typeface="Times New Roman" panose="02020603050405020304" pitchFamily="18" charset="0"/>
              </a:rPr>
              <a:t>;</a:t>
            </a:r>
            <a:endParaRPr lang="ru-RU" sz="1800" dirty="0">
              <a:effectLst/>
              <a:ea typeface="Times New Roman" panose="02020603050405020304" pitchFamily="18" charset="0"/>
            </a:endParaRPr>
          </a:p>
          <a:p>
            <a:pPr algn="just">
              <a:lnSpc>
                <a:spcPct val="150000"/>
              </a:lnSpc>
            </a:pPr>
            <a:r>
              <a:rPr lang="ru-RU" sz="1800" dirty="0">
                <a:effectLst/>
                <a:ea typeface="Times New Roman" panose="02020603050405020304" pitchFamily="18" charset="0"/>
              </a:rPr>
              <a:t>Коммуникативное аудирование – нацелено на восприятие и понимание устной речи на слух при ее одноразовом прослушивании</a:t>
            </a:r>
            <a:r>
              <a:rPr lang="en-US" sz="1800" dirty="0">
                <a:effectLst/>
                <a:ea typeface="Times New Roman" panose="02020603050405020304" pitchFamily="18" charset="0"/>
              </a:rPr>
              <a:t>;</a:t>
            </a:r>
          </a:p>
          <a:p>
            <a:pPr algn="just">
              <a:lnSpc>
                <a:spcPct val="150000"/>
              </a:lnSpc>
            </a:pPr>
            <a:r>
              <a:rPr lang="ru-RU" sz="1800" dirty="0">
                <a:effectLst/>
                <a:ea typeface="Times New Roman" panose="02020603050405020304" pitchFamily="18" charset="0"/>
              </a:rPr>
              <a:t>Аудирование с пониманием основного содержания, с извлечением основной информации</a:t>
            </a:r>
            <a:r>
              <a:rPr lang="en-US" sz="1800" dirty="0">
                <a:effectLst/>
                <a:ea typeface="Times New Roman" panose="02020603050405020304" pitchFamily="18" charset="0"/>
              </a:rPr>
              <a:t> - </a:t>
            </a:r>
            <a:r>
              <a:rPr lang="ru-RU" sz="1800" dirty="0">
                <a:effectLst/>
                <a:ea typeface="Times New Roman" panose="02020603050405020304" pitchFamily="18" charset="0"/>
              </a:rPr>
              <a:t>предполагает обработку смысловой информации звучащего текста с целью отделить новое от известного, существенное от несущественного, закрепить в памяти наиболее важные сведения.</a:t>
            </a:r>
          </a:p>
          <a:p>
            <a:pPr marL="0" indent="0">
              <a:buNone/>
            </a:pPr>
            <a:r>
              <a:rPr lang="ru-RU" sz="1800" dirty="0"/>
              <a:t>И многие другие.</a:t>
            </a:r>
          </a:p>
        </p:txBody>
      </p:sp>
    </p:spTree>
    <p:extLst>
      <p:ext uri="{BB962C8B-B14F-4D97-AF65-F5344CB8AC3E}">
        <p14:creationId xmlns:p14="http://schemas.microsoft.com/office/powerpoint/2010/main" val="29053239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B157E2A-9237-483E-B915-0D48029F3B9E}"/>
              </a:ext>
            </a:extLst>
          </p:cNvPr>
          <p:cNvSpPr>
            <a:spLocks noGrp="1"/>
          </p:cNvSpPr>
          <p:nvPr>
            <p:ph type="title"/>
          </p:nvPr>
        </p:nvSpPr>
        <p:spPr>
          <a:xfrm>
            <a:off x="816649" y="368734"/>
            <a:ext cx="10058400" cy="1609344"/>
          </a:xfrm>
        </p:spPr>
        <p:txBody>
          <a:bodyPr>
            <a:normAutofit/>
          </a:bodyPr>
          <a:lstStyle/>
          <a:p>
            <a:r>
              <a:rPr lang="ru-RU" sz="3600" dirty="0">
                <a:effectLst/>
                <a:ea typeface="Calibri" panose="020F0502020204030204" pitchFamily="34" charset="0"/>
                <a:cs typeface="Times New Roman" panose="02020603050405020304" pitchFamily="18" charset="0"/>
              </a:rPr>
              <a:t>6</a:t>
            </a:r>
            <a:r>
              <a:rPr lang="en-US" sz="3600" dirty="0">
                <a:effectLst/>
                <a:ea typeface="Calibri" panose="020F0502020204030204" pitchFamily="34" charset="0"/>
                <a:cs typeface="Times New Roman" panose="02020603050405020304" pitchFamily="18" charset="0"/>
              </a:rPr>
              <a:t>. </a:t>
            </a:r>
            <a:r>
              <a:rPr lang="ru-RU" sz="3600" dirty="0">
                <a:effectLst/>
                <a:ea typeface="Calibri" panose="020F0502020204030204" pitchFamily="34" charset="0"/>
                <a:cs typeface="Times New Roman" panose="02020603050405020304" pitchFamily="18" charset="0"/>
              </a:rPr>
              <a:t>Письмо как вид речевой деятельности</a:t>
            </a:r>
            <a:endParaRPr lang="ru-RU" sz="3600" dirty="0"/>
          </a:p>
        </p:txBody>
      </p:sp>
      <p:sp>
        <p:nvSpPr>
          <p:cNvPr id="3" name="Объект 2">
            <a:extLst>
              <a:ext uri="{FF2B5EF4-FFF2-40B4-BE49-F238E27FC236}">
                <a16:creationId xmlns:a16="http://schemas.microsoft.com/office/drawing/2014/main" id="{CB09212B-6B7A-406D-A868-F33A1A12DE54}"/>
              </a:ext>
            </a:extLst>
          </p:cNvPr>
          <p:cNvSpPr>
            <a:spLocks noGrp="1"/>
          </p:cNvSpPr>
          <p:nvPr>
            <p:ph idx="1"/>
          </p:nvPr>
        </p:nvSpPr>
        <p:spPr>
          <a:xfrm>
            <a:off x="816649" y="1930400"/>
            <a:ext cx="10558702" cy="4558866"/>
          </a:xfrm>
        </p:spPr>
        <p:txBody>
          <a:bodyPr>
            <a:normAutofit lnSpcReduction="10000"/>
          </a:bodyPr>
          <a:lstStyle/>
          <a:p>
            <a:pPr marL="0" indent="0">
              <a:buNone/>
            </a:pPr>
            <a:r>
              <a:rPr lang="ru-RU" sz="1800" b="1" dirty="0"/>
              <a:t>Письменная речь </a:t>
            </a:r>
            <a:r>
              <a:rPr lang="ru-RU" sz="1800" dirty="0"/>
              <a:t>- </a:t>
            </a:r>
            <a:r>
              <a:rPr lang="ru-RU" sz="1800" dirty="0">
                <a:effectLst/>
                <a:ea typeface="Calibri" panose="020F0502020204030204" pitchFamily="34" charset="0"/>
              </a:rPr>
              <a:t>передача языковой информации посредством буквенных обозначений звуков, слов, фраз. </a:t>
            </a:r>
            <a:r>
              <a:rPr lang="ru-RU" sz="1800" dirty="0">
                <a:effectLst/>
                <a:ea typeface="Calibri" panose="020F0502020204030204" pitchFamily="34" charset="0"/>
                <a:cs typeface="Times New Roman" panose="02020603050405020304" pitchFamily="18" charset="0"/>
              </a:rPr>
              <a:t>Письменная речь может быть</a:t>
            </a:r>
            <a:r>
              <a:rPr lang="en-US" sz="1800" dirty="0">
                <a:effectLst/>
                <a:ea typeface="Calibri" panose="020F0502020204030204" pitchFamily="34" charset="0"/>
                <a:cs typeface="Times New Roman" panose="02020603050405020304" pitchFamily="18" charset="0"/>
              </a:rPr>
              <a:t>:</a:t>
            </a:r>
          </a:p>
          <a:p>
            <a:pPr marL="0" indent="0">
              <a:buNone/>
            </a:pPr>
            <a:endParaRPr lang="ru-RU" sz="1800" dirty="0">
              <a:effectLst/>
              <a:ea typeface="Calibri" panose="020F0502020204030204" pitchFamily="34" charset="0"/>
              <a:cs typeface="Times New Roman" panose="02020603050405020304" pitchFamily="18" charset="0"/>
            </a:endParaRPr>
          </a:p>
          <a:p>
            <a:r>
              <a:rPr lang="ru-RU" sz="1800" dirty="0">
                <a:effectLst/>
                <a:ea typeface="Calibri" panose="020F0502020204030204" pitchFamily="34" charset="0"/>
                <a:cs typeface="Times New Roman" panose="02020603050405020304" pitchFamily="18" charset="0"/>
              </a:rPr>
              <a:t>рецептивной  </a:t>
            </a:r>
          </a:p>
          <a:p>
            <a:r>
              <a:rPr lang="ru-RU" sz="1800" dirty="0">
                <a:effectLst/>
                <a:ea typeface="Calibri" panose="020F0502020204030204" pitchFamily="34" charset="0"/>
                <a:cs typeface="Times New Roman" panose="02020603050405020304" pitchFamily="18" charset="0"/>
              </a:rPr>
              <a:t>продуктивной </a:t>
            </a:r>
          </a:p>
          <a:p>
            <a:pPr marL="0" indent="0">
              <a:buNone/>
            </a:pPr>
            <a:endParaRPr lang="en-US" sz="1800" dirty="0">
              <a:effectLst/>
              <a:ea typeface="Calibri" panose="020F0502020204030204" pitchFamily="34" charset="0"/>
              <a:cs typeface="Times New Roman" panose="02020603050405020304" pitchFamily="18" charset="0"/>
            </a:endParaRPr>
          </a:p>
          <a:p>
            <a:pPr marL="0" indent="0">
              <a:buNone/>
            </a:pPr>
            <a:r>
              <a:rPr lang="ru-RU" sz="1800" dirty="0">
                <a:effectLst/>
                <a:ea typeface="Calibri" panose="020F0502020204030204" pitchFamily="34" charset="0"/>
                <a:cs typeface="Times New Roman" panose="02020603050405020304" pitchFamily="18" charset="0"/>
              </a:rPr>
              <a:t>Рецептивная письменная речь воплощается в чтении. Продуктивная письменная речь – это комплексное использование графических, орфографических, лексико-грамматических и стилистических средств для выражения мыслей и осуществления коммуникации. </a:t>
            </a:r>
            <a:endParaRPr lang="en-US" sz="1800" dirty="0">
              <a:effectLst/>
              <a:ea typeface="Calibri" panose="020F0502020204030204" pitchFamily="34" charset="0"/>
              <a:cs typeface="Times New Roman" panose="02020603050405020304" pitchFamily="18" charset="0"/>
            </a:endParaRPr>
          </a:p>
          <a:p>
            <a:pPr marL="0" indent="0">
              <a:buNone/>
            </a:pPr>
            <a:endParaRPr lang="en-US" sz="1800" dirty="0">
              <a:ea typeface="Calibri" panose="020F0502020204030204" pitchFamily="34" charset="0"/>
              <a:cs typeface="Times New Roman" panose="02020603050405020304" pitchFamily="18" charset="0"/>
            </a:endParaRPr>
          </a:p>
          <a:p>
            <a:pPr marL="0" indent="0">
              <a:buNone/>
            </a:pPr>
            <a:r>
              <a:rPr lang="ru-RU" sz="1800" dirty="0">
                <a:effectLst/>
                <a:ea typeface="Calibri" panose="020F0502020204030204" pitchFamily="34" charset="0"/>
                <a:cs typeface="Times New Roman" panose="02020603050405020304" pitchFamily="18" charset="0"/>
              </a:rPr>
              <a:t>Письмо </a:t>
            </a:r>
            <a:r>
              <a:rPr lang="ru-RU" sz="1800" dirty="0">
                <a:ea typeface="Calibri" panose="020F0502020204030204" pitchFamily="34" charset="0"/>
                <a:cs typeface="Times New Roman" panose="02020603050405020304" pitchFamily="18" charset="0"/>
              </a:rPr>
              <a:t>как</a:t>
            </a:r>
            <a:r>
              <a:rPr lang="ru-RU" sz="1800" dirty="0">
                <a:effectLst/>
                <a:ea typeface="Calibri" panose="020F0502020204030204" pitchFamily="34" charset="0"/>
                <a:cs typeface="Times New Roman" panose="02020603050405020304" pitchFamily="18" charset="0"/>
              </a:rPr>
              <a:t> средство обучения помогает учащимся усвоить буквы и звуки английского языка,  развить его вокабуляр и грамматику. Письмо помогает вырабатывать навыки и умения в произношении, чтении и устной речи. В этом и заключается образовательное и практическое значение письма, как вида речевой деятельности,</a:t>
            </a:r>
            <a:r>
              <a:rPr lang="ru-RU" sz="1800" dirty="0">
                <a:ea typeface="Calibri" panose="020F0502020204030204" pitchFamily="34" charset="0"/>
                <a:cs typeface="Times New Roman" panose="02020603050405020304" pitchFamily="18" charset="0"/>
              </a:rPr>
              <a:t> </a:t>
            </a:r>
            <a:r>
              <a:rPr lang="ru-RU" sz="1800" dirty="0">
                <a:effectLst/>
                <a:ea typeface="Calibri" panose="020F0502020204030204" pitchFamily="34" charset="0"/>
                <a:cs typeface="Times New Roman" panose="02020603050405020304" pitchFamily="18" charset="0"/>
              </a:rPr>
              <a:t>при обучении иностранному языку в школе. </a:t>
            </a:r>
            <a:endParaRPr lang="ru-RU" sz="1800" dirty="0"/>
          </a:p>
        </p:txBody>
      </p:sp>
    </p:spTree>
    <p:extLst>
      <p:ext uri="{BB962C8B-B14F-4D97-AF65-F5344CB8AC3E}">
        <p14:creationId xmlns:p14="http://schemas.microsoft.com/office/powerpoint/2010/main" val="17816775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3B95400B-59DF-4BC8-9549-2275EF2D9C8B}"/>
              </a:ext>
            </a:extLst>
          </p:cNvPr>
          <p:cNvSpPr>
            <a:spLocks noGrp="1"/>
          </p:cNvSpPr>
          <p:nvPr>
            <p:ph idx="1"/>
          </p:nvPr>
        </p:nvSpPr>
        <p:spPr>
          <a:xfrm>
            <a:off x="838200" y="492918"/>
            <a:ext cx="10515600" cy="5872163"/>
          </a:xfrm>
        </p:spPr>
        <p:txBody>
          <a:bodyPr>
            <a:normAutofit lnSpcReduction="10000"/>
          </a:bodyPr>
          <a:lstStyle/>
          <a:p>
            <a:pPr marL="0" indent="0">
              <a:buNone/>
            </a:pPr>
            <a:r>
              <a:rPr lang="ru-RU" sz="1800" dirty="0">
                <a:effectLst/>
                <a:ea typeface="Calibri" panose="020F0502020204030204" pitchFamily="34" charset="0"/>
                <a:cs typeface="Times New Roman" panose="02020603050405020304" pitchFamily="18" charset="0"/>
              </a:rPr>
              <a:t>Для совершенствования техники письма и орфографии используются различные упражнения</a:t>
            </a:r>
            <a:r>
              <a:rPr lang="en-US" sz="1800" dirty="0">
                <a:effectLst/>
                <a:ea typeface="Calibri" panose="020F0502020204030204" pitchFamily="34" charset="0"/>
                <a:cs typeface="Times New Roman" panose="02020603050405020304" pitchFamily="18" charset="0"/>
              </a:rPr>
              <a:t>:</a:t>
            </a:r>
          </a:p>
          <a:p>
            <a:endParaRPr lang="ru-RU" sz="1800" b="1" dirty="0">
              <a:effectLst/>
              <a:ea typeface="Calibri" panose="020F0502020204030204" pitchFamily="34" charset="0"/>
              <a:cs typeface="Times New Roman" panose="02020603050405020304" pitchFamily="18" charset="0"/>
            </a:endParaRPr>
          </a:p>
          <a:p>
            <a:r>
              <a:rPr lang="ru-RU" sz="1800" b="1" dirty="0">
                <a:effectLst/>
                <a:ea typeface="Calibri" panose="020F0502020204030204" pitchFamily="34" charset="0"/>
                <a:cs typeface="Times New Roman" panose="02020603050405020304" pitchFamily="18" charset="0"/>
              </a:rPr>
              <a:t>Списывание</a:t>
            </a:r>
            <a:r>
              <a:rPr lang="ru-RU" sz="1800" dirty="0">
                <a:effectLst/>
                <a:ea typeface="Calibri" panose="020F0502020204030204" pitchFamily="34" charset="0"/>
                <a:cs typeface="Times New Roman" panose="02020603050405020304" pitchFamily="18" charset="0"/>
              </a:rPr>
              <a:t> </a:t>
            </a:r>
            <a:r>
              <a:rPr lang="en-US" sz="1800" dirty="0">
                <a:ea typeface="Calibri" panose="020F0502020204030204" pitchFamily="34" charset="0"/>
                <a:cs typeface="Times New Roman" panose="02020603050405020304" pitchFamily="18" charset="0"/>
              </a:rPr>
              <a:t>- </a:t>
            </a:r>
            <a:r>
              <a:rPr lang="ru-RU" sz="1800" dirty="0">
                <a:effectLst/>
                <a:ea typeface="Calibri" panose="020F0502020204030204" pitchFamily="34" charset="0"/>
                <a:cs typeface="Times New Roman" panose="02020603050405020304" pitchFamily="18" charset="0"/>
              </a:rPr>
              <a:t>наиболее распространённое и универсальное средство формирования навыка письма. Рекомендуется </a:t>
            </a:r>
            <a:r>
              <a:rPr lang="ru-RU" sz="1800" b="1" dirty="0">
                <a:effectLst/>
                <a:ea typeface="Calibri" panose="020F0502020204030204" pitchFamily="34" charset="0"/>
                <a:cs typeface="Times New Roman" panose="02020603050405020304" pitchFamily="18" charset="0"/>
              </a:rPr>
              <a:t>«осложнённое» списывание</a:t>
            </a:r>
            <a:r>
              <a:rPr lang="ru-RU" sz="1800" dirty="0">
                <a:effectLst/>
                <a:ea typeface="Calibri" panose="020F0502020204030204" pitchFamily="34" charset="0"/>
                <a:cs typeface="Times New Roman" panose="02020603050405020304" pitchFamily="18" charset="0"/>
              </a:rPr>
              <a:t>, которое включает в себя дополнительное задание – подчёркивание, выделение. При обычном (механическом) списывании отсутствует мыслительная деятельность учащихся, поэтому оно используется редко.</a:t>
            </a:r>
          </a:p>
          <a:p>
            <a:pPr marL="0" indent="0">
              <a:buNone/>
            </a:pPr>
            <a:endParaRPr lang="ru-RU" sz="1800" dirty="0">
              <a:effectLst/>
              <a:ea typeface="Calibri" panose="020F0502020204030204" pitchFamily="34" charset="0"/>
              <a:cs typeface="Times New Roman" panose="02020603050405020304" pitchFamily="18" charset="0"/>
            </a:endParaRPr>
          </a:p>
          <a:p>
            <a:r>
              <a:rPr lang="ru-RU" sz="1800" b="1" dirty="0">
                <a:effectLst/>
                <a:ea typeface="Calibri" panose="020F0502020204030204" pitchFamily="34" charset="0"/>
                <a:cs typeface="Times New Roman" panose="02020603050405020304" pitchFamily="18" charset="0"/>
              </a:rPr>
              <a:t>Слуховой диктант </a:t>
            </a:r>
            <a:r>
              <a:rPr lang="ru-RU" sz="1800" dirty="0">
                <a:effectLst/>
                <a:ea typeface="Calibri" panose="020F0502020204030204" pitchFamily="34" charset="0"/>
                <a:cs typeface="Times New Roman" panose="02020603050405020304" pitchFamily="18" charset="0"/>
              </a:rPr>
              <a:t>– </a:t>
            </a:r>
            <a:r>
              <a:rPr lang="ru-RU" sz="1800" dirty="0">
                <a:ea typeface="Calibri" panose="020F0502020204030204" pitchFamily="34" charset="0"/>
                <a:cs typeface="Times New Roman" panose="02020603050405020304" pitchFamily="18" charset="0"/>
              </a:rPr>
              <a:t>это </a:t>
            </a:r>
            <a:r>
              <a:rPr lang="ru-RU" sz="1800" dirty="0">
                <a:effectLst/>
                <a:ea typeface="Calibri" panose="020F0502020204030204" pitchFamily="34" charset="0"/>
                <a:cs typeface="Times New Roman" panose="02020603050405020304" pitchFamily="18" charset="0"/>
              </a:rPr>
              <a:t>средство контроля прочности усвоения звуко-буквенных отношений и орфографии. Содержание текста не должно представлять трудности. Проводится он в следующем порядке – читается весь текст, затем по предложениям, каждое из которых произносится один раз.</a:t>
            </a:r>
          </a:p>
          <a:p>
            <a:pPr marL="0" indent="0">
              <a:buNone/>
            </a:pPr>
            <a:r>
              <a:rPr lang="ru-RU" sz="1800" dirty="0">
                <a:effectLst/>
                <a:ea typeface="Calibri" panose="020F0502020204030204" pitchFamily="34" charset="0"/>
                <a:cs typeface="Times New Roman" panose="02020603050405020304" pitchFamily="18" charset="0"/>
              </a:rPr>
              <a:t>  </a:t>
            </a:r>
          </a:p>
          <a:p>
            <a:r>
              <a:rPr lang="ru-RU" sz="1800" b="1" dirty="0">
                <a:effectLst/>
                <a:ea typeface="Calibri" panose="020F0502020204030204" pitchFamily="34" charset="0"/>
                <a:cs typeface="Times New Roman" panose="02020603050405020304" pitchFamily="18" charset="0"/>
              </a:rPr>
              <a:t>Зрительный диктант </a:t>
            </a:r>
            <a:r>
              <a:rPr lang="ru-RU" sz="1800" dirty="0">
                <a:effectLst/>
                <a:ea typeface="Calibri" panose="020F0502020204030204" pitchFamily="34" charset="0"/>
                <a:cs typeface="Times New Roman" panose="02020603050405020304" pitchFamily="18" charset="0"/>
              </a:rPr>
              <a:t>является обучающим упражнением. Его цель – усвоение звуко-буквенных отношений и трудных слов. Проведение зрительного диктанта начинается со зрительного восприятия текста, который затем диктуется. Порядок проведения – учитель читает написанный заранее на доске текст. </a:t>
            </a:r>
            <a:r>
              <a:rPr lang="ru-RU" sz="1800" dirty="0">
                <a:ea typeface="Calibri" panose="020F0502020204030204" pitchFamily="34" charset="0"/>
                <a:cs typeface="Times New Roman" panose="02020603050405020304" pitchFamily="18" charset="0"/>
              </a:rPr>
              <a:t>Затем</a:t>
            </a:r>
            <a:r>
              <a:rPr lang="ru-RU" sz="1800" dirty="0">
                <a:effectLst/>
                <a:ea typeface="Calibri" panose="020F0502020204030204" pitchFamily="34" charset="0"/>
                <a:cs typeface="Times New Roman" panose="02020603050405020304" pitchFamily="18" charset="0"/>
              </a:rPr>
              <a:t> учащиеся 2-3 минуты зрительно воспринимают текст, после чего текст стирается с доски и учитель диктует этот текст или учащиеся записывают его по памяти. </a:t>
            </a:r>
          </a:p>
          <a:p>
            <a:pPr marL="0" indent="0">
              <a:buNone/>
            </a:pPr>
            <a:endParaRPr lang="ru-RU" sz="1800" dirty="0">
              <a:effectLst/>
              <a:ea typeface="Calibri" panose="020F0502020204030204" pitchFamily="34" charset="0"/>
              <a:cs typeface="Times New Roman" panose="02020603050405020304" pitchFamily="18" charset="0"/>
            </a:endParaRPr>
          </a:p>
          <a:p>
            <a:pPr>
              <a:lnSpc>
                <a:spcPct val="150000"/>
              </a:lnSpc>
            </a:pPr>
            <a:r>
              <a:rPr lang="ru-RU" sz="1800" b="1" dirty="0">
                <a:ea typeface="Times New Roman" panose="02020603050405020304" pitchFamily="18" charset="0"/>
              </a:rPr>
              <a:t>Р</a:t>
            </a:r>
            <a:r>
              <a:rPr lang="ru-RU" sz="1800" b="1" dirty="0">
                <a:effectLst/>
                <a:ea typeface="Times New Roman" panose="02020603050405020304" pitchFamily="18" charset="0"/>
              </a:rPr>
              <a:t>аботу с картинками, ситуациями </a:t>
            </a:r>
            <a:r>
              <a:rPr lang="ru-RU" sz="1800" dirty="0">
                <a:ea typeface="Times New Roman" panose="02020603050405020304" pitchFamily="18" charset="0"/>
              </a:rPr>
              <a:t>-</a:t>
            </a:r>
            <a:r>
              <a:rPr lang="ru-RU" sz="1800" b="1" dirty="0">
                <a:ea typeface="Times New Roman" panose="02020603050405020304" pitchFamily="18" charset="0"/>
              </a:rPr>
              <a:t> </a:t>
            </a:r>
            <a:r>
              <a:rPr lang="ru-RU" sz="1800" dirty="0">
                <a:effectLst/>
                <a:ea typeface="Times New Roman" panose="02020603050405020304" pitchFamily="18" charset="0"/>
              </a:rPr>
              <a:t>составление вопросов или описание в письменной форме.</a:t>
            </a:r>
          </a:p>
          <a:p>
            <a:pPr marL="228600" algn="just">
              <a:lnSpc>
                <a:spcPct val="150000"/>
              </a:lnSpc>
            </a:pP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23049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47DF57BF-9D7F-4719-BDC6-EF0E6CFFACC8}"/>
              </a:ext>
            </a:extLst>
          </p:cNvPr>
          <p:cNvSpPr>
            <a:spLocks noGrp="1"/>
          </p:cNvSpPr>
          <p:nvPr>
            <p:ph idx="1"/>
          </p:nvPr>
        </p:nvSpPr>
        <p:spPr>
          <a:xfrm>
            <a:off x="838200" y="463826"/>
            <a:ext cx="10515600" cy="5713137"/>
          </a:xfrm>
        </p:spPr>
        <p:txBody>
          <a:bodyPr>
            <a:normAutofit fontScale="92500"/>
          </a:bodyPr>
          <a:lstStyle/>
          <a:p>
            <a:pPr marL="0" indent="0">
              <a:lnSpc>
                <a:spcPct val="150000"/>
              </a:lnSpc>
              <a:buNone/>
            </a:pPr>
            <a:r>
              <a:rPr lang="ru-RU" sz="1800" dirty="0">
                <a:effectLst/>
                <a:ea typeface="Times New Roman" panose="02020603050405020304" pitchFamily="18" charset="0"/>
              </a:rPr>
              <a:t>В процессе обучения письму формируются следующие навыки:</a:t>
            </a:r>
          </a:p>
          <a:p>
            <a:pPr>
              <a:lnSpc>
                <a:spcPct val="150000"/>
              </a:lnSpc>
            </a:pPr>
            <a:r>
              <a:rPr lang="ru-RU" sz="1800" dirty="0">
                <a:effectLst/>
                <a:ea typeface="Times New Roman" panose="02020603050405020304" pitchFamily="18" charset="0"/>
              </a:rPr>
              <a:t>орфографические (к ним </a:t>
            </a:r>
            <a:r>
              <a:rPr lang="ru-RU" sz="1800" dirty="0">
                <a:ea typeface="Times New Roman" panose="02020603050405020304" pitchFamily="18" charset="0"/>
              </a:rPr>
              <a:t>относится </a:t>
            </a:r>
            <a:r>
              <a:rPr lang="ru-RU" sz="1800" dirty="0">
                <a:effectLst/>
                <a:ea typeface="Times New Roman" panose="02020603050405020304" pitchFamily="18" charset="0"/>
              </a:rPr>
              <a:t>навык самостоятельной коррекции в случае ошибок, развитие языковой интуиции);</a:t>
            </a:r>
          </a:p>
          <a:p>
            <a:pPr>
              <a:lnSpc>
                <a:spcPct val="150000"/>
              </a:lnSpc>
            </a:pPr>
            <a:r>
              <a:rPr lang="ru-RU" sz="1800" dirty="0">
                <a:effectLst/>
                <a:ea typeface="Times New Roman" panose="02020603050405020304" pitchFamily="18" charset="0"/>
              </a:rPr>
              <a:t>правильное графическое изображение всех букв английского алфавита;</a:t>
            </a:r>
          </a:p>
          <a:p>
            <a:pPr>
              <a:lnSpc>
                <a:spcPct val="150000"/>
              </a:lnSpc>
            </a:pPr>
            <a:r>
              <a:rPr lang="ru-RU" sz="1800" dirty="0">
                <a:effectLst/>
                <a:ea typeface="Times New Roman" panose="02020603050405020304" pitchFamily="18" charset="0"/>
              </a:rPr>
              <a:t>умение построения предложений, соответствующих всем нормативным правилам английского языка;</a:t>
            </a:r>
          </a:p>
          <a:p>
            <a:pPr>
              <a:lnSpc>
                <a:spcPct val="150000"/>
              </a:lnSpc>
            </a:pPr>
            <a:r>
              <a:rPr lang="ru-RU" sz="1800" dirty="0">
                <a:effectLst/>
                <a:ea typeface="Times New Roman" panose="02020603050405020304" pitchFamily="18" charset="0"/>
              </a:rPr>
              <a:t>умение четкого и развернутого изложения мыслей, соблюдение логичности и последовательности;</a:t>
            </a:r>
          </a:p>
          <a:p>
            <a:pPr>
              <a:lnSpc>
                <a:spcPct val="150000"/>
              </a:lnSpc>
            </a:pPr>
            <a:r>
              <a:rPr lang="ru-RU" sz="1800" dirty="0">
                <a:effectLst/>
                <a:ea typeface="Times New Roman" panose="02020603050405020304" pitchFamily="18" charset="0"/>
              </a:rPr>
              <a:t>навык применения письменной речи для совершенствования устной речи;</a:t>
            </a:r>
          </a:p>
          <a:p>
            <a:pPr>
              <a:lnSpc>
                <a:spcPct val="150000"/>
              </a:lnSpc>
            </a:pPr>
            <a:r>
              <a:rPr lang="ru-RU" sz="1800" dirty="0">
                <a:effectLst/>
                <a:ea typeface="Times New Roman" panose="02020603050405020304" pitchFamily="18" charset="0"/>
              </a:rPr>
              <a:t>использование правил и нормативных клише письменной речи, знание этики и делового этикета;</a:t>
            </a:r>
          </a:p>
          <a:p>
            <a:pPr>
              <a:lnSpc>
                <a:spcPct val="150000"/>
              </a:lnSpc>
            </a:pPr>
            <a:r>
              <a:rPr lang="ru-RU" sz="1800" dirty="0">
                <a:effectLst/>
                <a:ea typeface="Times New Roman" panose="02020603050405020304" pitchFamily="18" charset="0"/>
              </a:rPr>
              <a:t>умение составлять различные письменные материалы.</a:t>
            </a:r>
          </a:p>
          <a:p>
            <a:pPr marL="0" indent="0">
              <a:lnSpc>
                <a:spcPct val="150000"/>
              </a:lnSpc>
              <a:buNone/>
            </a:pPr>
            <a:r>
              <a:rPr lang="ru-RU" sz="1800" dirty="0">
                <a:effectLst/>
                <a:ea typeface="Times New Roman" panose="02020603050405020304" pitchFamily="18" charset="0"/>
              </a:rPr>
              <a:t>И многие другие.</a:t>
            </a:r>
          </a:p>
          <a:p>
            <a:pPr marL="0" indent="0">
              <a:buNone/>
            </a:pPr>
            <a:endParaRPr lang="ru-RU" dirty="0"/>
          </a:p>
        </p:txBody>
      </p:sp>
    </p:spTree>
    <p:extLst>
      <p:ext uri="{BB962C8B-B14F-4D97-AF65-F5344CB8AC3E}">
        <p14:creationId xmlns:p14="http://schemas.microsoft.com/office/powerpoint/2010/main" val="18517659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5C35AD5-989F-462F-9107-14F7E1172A89}"/>
              </a:ext>
            </a:extLst>
          </p:cNvPr>
          <p:cNvSpPr>
            <a:spLocks noGrp="1"/>
          </p:cNvSpPr>
          <p:nvPr>
            <p:ph type="title"/>
          </p:nvPr>
        </p:nvSpPr>
        <p:spPr/>
        <p:txBody>
          <a:bodyPr>
            <a:normAutofit/>
          </a:bodyPr>
          <a:lstStyle/>
          <a:p>
            <a:r>
              <a:rPr lang="ru-RU" sz="3600" dirty="0">
                <a:ea typeface="Calibri" panose="020F0502020204030204" pitchFamily="34" charset="0"/>
                <a:cs typeface="Times New Roman" panose="02020603050405020304" pitchFamily="18" charset="0"/>
              </a:rPr>
              <a:t>7</a:t>
            </a:r>
            <a:r>
              <a:rPr lang="en-US" sz="3600" dirty="0">
                <a:effectLst/>
                <a:ea typeface="Calibri" panose="020F0502020204030204" pitchFamily="34" charset="0"/>
                <a:cs typeface="Times New Roman" panose="02020603050405020304" pitchFamily="18" charset="0"/>
              </a:rPr>
              <a:t>. </a:t>
            </a:r>
            <a:r>
              <a:rPr lang="ru-RU" sz="3600" dirty="0">
                <a:effectLst/>
                <a:ea typeface="Calibri" panose="020F0502020204030204" pitchFamily="34" charset="0"/>
                <a:cs typeface="Times New Roman" panose="02020603050405020304" pitchFamily="18" charset="0"/>
              </a:rPr>
              <a:t>Взаимоотношения между письменной и устной речью</a:t>
            </a:r>
            <a:endParaRPr lang="ru-RU" sz="3600" dirty="0"/>
          </a:p>
        </p:txBody>
      </p:sp>
      <p:sp>
        <p:nvSpPr>
          <p:cNvPr id="3" name="Объект 2">
            <a:extLst>
              <a:ext uri="{FF2B5EF4-FFF2-40B4-BE49-F238E27FC236}">
                <a16:creationId xmlns:a16="http://schemas.microsoft.com/office/drawing/2014/main" id="{EC49F656-3F30-4A6E-B1A3-A09F55FD1EF8}"/>
              </a:ext>
            </a:extLst>
          </p:cNvPr>
          <p:cNvSpPr>
            <a:spLocks noGrp="1"/>
          </p:cNvSpPr>
          <p:nvPr>
            <p:ph idx="1"/>
          </p:nvPr>
        </p:nvSpPr>
        <p:spPr/>
        <p:txBody>
          <a:bodyPr>
            <a:normAutofit lnSpcReduction="10000"/>
          </a:bodyPr>
          <a:lstStyle/>
          <a:p>
            <a:pPr marL="0" indent="0">
              <a:buNone/>
            </a:pPr>
            <a:r>
              <a:rPr lang="ru-RU" sz="1800" dirty="0">
                <a:ea typeface="Calibri" panose="020F0502020204030204" pitchFamily="34" charset="0"/>
                <a:cs typeface="Times New Roman" panose="02020603050405020304" pitchFamily="18" charset="0"/>
              </a:rPr>
              <a:t>У</a:t>
            </a:r>
            <a:r>
              <a:rPr lang="ru-RU" sz="1800" dirty="0">
                <a:effectLst/>
                <a:ea typeface="Calibri" panose="020F0502020204030204" pitchFamily="34" charset="0"/>
                <a:cs typeface="Times New Roman" panose="02020603050405020304" pitchFamily="18" charset="0"/>
              </a:rPr>
              <a:t>стная и письменная речь - тесно между собой связаны и влияют друг на друга. Они имеют как общие, так и отличительные черты. </a:t>
            </a:r>
          </a:p>
          <a:p>
            <a:pPr marL="0" indent="0">
              <a:buNone/>
            </a:pPr>
            <a:endParaRPr lang="ru-RU" sz="1800" dirty="0">
              <a:effectLst/>
              <a:ea typeface="Calibri" panose="020F0502020204030204" pitchFamily="34" charset="0"/>
              <a:cs typeface="Times New Roman" panose="02020603050405020304" pitchFamily="18" charset="0"/>
            </a:endParaRPr>
          </a:p>
          <a:p>
            <a:pPr marL="0" indent="0">
              <a:buNone/>
            </a:pPr>
            <a:r>
              <a:rPr lang="ru-RU" sz="1800" dirty="0">
                <a:effectLst/>
                <a:ea typeface="Calibri" panose="020F0502020204030204" pitchFamily="34" charset="0"/>
                <a:cs typeface="Times New Roman" panose="02020603050405020304" pitchFamily="18" charset="0"/>
              </a:rPr>
              <a:t>Сходство устной и письменной речи заключается в том, что и устная и письменная речь являются средством общения в устной и письменной форме. У каждого вида речи есть свои символы, знаки, с помощью которых и происходит общение, коммуникация. </a:t>
            </a:r>
          </a:p>
          <a:p>
            <a:pPr marL="0" indent="0">
              <a:buNone/>
            </a:pPr>
            <a:endParaRPr lang="ru-RU" sz="1800" dirty="0">
              <a:ea typeface="Calibri" panose="020F0502020204030204" pitchFamily="34" charset="0"/>
              <a:cs typeface="Times New Roman" panose="02020603050405020304" pitchFamily="18" charset="0"/>
            </a:endParaRPr>
          </a:p>
          <a:p>
            <a:pPr marL="0" indent="0">
              <a:buNone/>
            </a:pPr>
            <a:r>
              <a:rPr lang="ru-RU" sz="1800" dirty="0">
                <a:effectLst/>
                <a:ea typeface="Calibri" panose="020F0502020204030204" pitchFamily="34" charset="0"/>
                <a:cs typeface="Times New Roman" panose="02020603050405020304" pitchFamily="18" charset="0"/>
              </a:rPr>
              <a:t>Но есть и специфические различия. Устная речь менее полная, менее нормативна, ведётся в более быстром темпе. Для устной речи характерны неоконченные (неполные) предложения, жесты, мимика, интонация, которые передают определённый смысл. Здесь учащиеся имеют дело со звуковым образом слова. Письменная речь более нормативна, здесь всё должно быть выражено словом (даже чувства, эмоции). Структура предложения в письменной речи не должна быть нарушена, идет работа с буквенным образом слова, который воспринимается зрительно</a:t>
            </a:r>
            <a:r>
              <a:rPr lang="ru-RU" sz="1800" dirty="0">
                <a:effectLst/>
                <a:latin typeface="Calibri" panose="020F0502020204030204" pitchFamily="34" charset="0"/>
                <a:ea typeface="Calibri" panose="020F0502020204030204" pitchFamily="34" charset="0"/>
                <a:cs typeface="Times New Roman" panose="02020603050405020304" pitchFamily="18" charset="0"/>
              </a:rPr>
              <a:t>. </a:t>
            </a:r>
            <a:endParaRPr lang="ru-RU" dirty="0"/>
          </a:p>
        </p:txBody>
      </p:sp>
    </p:spTree>
    <p:extLst>
      <p:ext uri="{BB962C8B-B14F-4D97-AF65-F5344CB8AC3E}">
        <p14:creationId xmlns:p14="http://schemas.microsoft.com/office/powerpoint/2010/main" val="14474966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F399F52-CE56-4BEF-AFB9-E21EAE7D5221}"/>
              </a:ext>
            </a:extLst>
          </p:cNvPr>
          <p:cNvSpPr>
            <a:spLocks noGrp="1"/>
          </p:cNvSpPr>
          <p:nvPr>
            <p:ph type="title"/>
          </p:nvPr>
        </p:nvSpPr>
        <p:spPr>
          <a:xfrm>
            <a:off x="838200" y="249383"/>
            <a:ext cx="10515600" cy="1325563"/>
          </a:xfrm>
        </p:spPr>
        <p:txBody>
          <a:bodyPr>
            <a:normAutofit/>
          </a:bodyPr>
          <a:lstStyle/>
          <a:p>
            <a:r>
              <a:rPr lang="ru-RU" sz="3600" dirty="0"/>
              <a:t>Оглавление</a:t>
            </a:r>
          </a:p>
        </p:txBody>
      </p:sp>
      <p:sp>
        <p:nvSpPr>
          <p:cNvPr id="3" name="Объект 2">
            <a:extLst>
              <a:ext uri="{FF2B5EF4-FFF2-40B4-BE49-F238E27FC236}">
                <a16:creationId xmlns:a16="http://schemas.microsoft.com/office/drawing/2014/main" id="{708B8D72-E05B-42BE-9D91-90AB38725745}"/>
              </a:ext>
            </a:extLst>
          </p:cNvPr>
          <p:cNvSpPr>
            <a:spLocks noGrp="1"/>
          </p:cNvSpPr>
          <p:nvPr>
            <p:ph idx="1"/>
          </p:nvPr>
        </p:nvSpPr>
        <p:spPr>
          <a:xfrm>
            <a:off x="838200" y="1574946"/>
            <a:ext cx="10515600" cy="4782993"/>
          </a:xfrm>
        </p:spPr>
        <p:txBody>
          <a:bodyPr/>
          <a:lstStyle/>
          <a:p>
            <a:pPr marL="514350" indent="-514350">
              <a:buAutoNum type="arabicPeriod"/>
            </a:pPr>
            <a:r>
              <a:rPr lang="ru-RU" sz="2400" dirty="0"/>
              <a:t>Цели и задачи обучения устной и письменной речи</a:t>
            </a:r>
          </a:p>
          <a:p>
            <a:pPr marL="514350" indent="-514350">
              <a:buAutoNum type="arabicPeriod"/>
            </a:pPr>
            <a:r>
              <a:rPr lang="ru-RU" sz="2400" dirty="0">
                <a:effectLst/>
                <a:ea typeface="Calibri" panose="020F0502020204030204" pitchFamily="34" charset="0"/>
                <a:cs typeface="Times New Roman" panose="02020603050405020304" pitchFamily="18" charset="0"/>
              </a:rPr>
              <a:t>Устная речь как вид речевой деятельности</a:t>
            </a:r>
          </a:p>
          <a:p>
            <a:pPr marL="514350" indent="-514350">
              <a:buAutoNum type="arabicPeriod"/>
            </a:pPr>
            <a:r>
              <a:rPr lang="ru-RU" sz="2400" dirty="0">
                <a:cs typeface="Times New Roman" panose="02020603050405020304" pitchFamily="18" charset="0"/>
              </a:rPr>
              <a:t>Обучение говорению</a:t>
            </a:r>
          </a:p>
          <a:p>
            <a:pPr marL="514350" indent="-514350">
              <a:buAutoNum type="arabicPeriod"/>
            </a:pPr>
            <a:r>
              <a:rPr lang="ru-RU" sz="2400" dirty="0"/>
              <a:t>Обучение чтению</a:t>
            </a:r>
          </a:p>
          <a:p>
            <a:pPr marL="514350" indent="-514350">
              <a:buAutoNum type="arabicPeriod"/>
            </a:pPr>
            <a:r>
              <a:rPr lang="ru-RU" sz="2400" dirty="0"/>
              <a:t>Обучение аудированию</a:t>
            </a:r>
          </a:p>
          <a:p>
            <a:pPr marL="514350" indent="-514350">
              <a:buAutoNum type="arabicPeriod"/>
            </a:pPr>
            <a:r>
              <a:rPr lang="ru-RU" sz="2400" dirty="0">
                <a:effectLst/>
                <a:ea typeface="Calibri" panose="020F0502020204030204" pitchFamily="34" charset="0"/>
                <a:cs typeface="Times New Roman" panose="02020603050405020304" pitchFamily="18" charset="0"/>
              </a:rPr>
              <a:t>Письмо как вид речевой деятельности</a:t>
            </a:r>
          </a:p>
          <a:p>
            <a:pPr marL="514350" indent="-514350">
              <a:buAutoNum type="arabicPeriod"/>
            </a:pPr>
            <a:r>
              <a:rPr lang="ru-RU" sz="2400" dirty="0">
                <a:effectLst/>
                <a:ea typeface="Calibri" panose="020F0502020204030204" pitchFamily="34" charset="0"/>
                <a:cs typeface="Times New Roman" panose="02020603050405020304" pitchFamily="18" charset="0"/>
              </a:rPr>
              <a:t>Взаимоотношения между письменной и устной речью</a:t>
            </a:r>
          </a:p>
          <a:p>
            <a:pPr marL="514350" indent="-514350">
              <a:buAutoNum type="arabicPeriod"/>
            </a:pPr>
            <a:r>
              <a:rPr lang="ru-RU" sz="2400" dirty="0"/>
              <a:t>Подходы и методы</a:t>
            </a:r>
          </a:p>
          <a:p>
            <a:pPr marL="514350" indent="-514350">
              <a:buAutoNum type="arabicPeriod"/>
            </a:pPr>
            <a:r>
              <a:rPr lang="ru-RU" sz="2400" dirty="0"/>
              <a:t>Список литературы</a:t>
            </a:r>
            <a:endParaRPr lang="ru-RU" sz="2400" dirty="0">
              <a:cs typeface="Times New Roman" panose="02020603050405020304" pitchFamily="18" charset="0"/>
            </a:endParaRPr>
          </a:p>
          <a:p>
            <a:pPr marL="514350" indent="-514350">
              <a:buAutoNum type="arabicPeriod"/>
            </a:pPr>
            <a:endParaRPr lang="ru-RU" dirty="0">
              <a:ea typeface="Calibri" panose="020F0502020204030204" pitchFamily="34" charset="0"/>
              <a:cs typeface="Times New Roman" panose="02020603050405020304" pitchFamily="18" charset="0"/>
            </a:endParaRPr>
          </a:p>
          <a:p>
            <a:pPr marL="514350" indent="-514350">
              <a:buAutoNum type="arabicPeriod"/>
            </a:pPr>
            <a:endParaRPr lang="ru-RU" sz="2800" dirty="0">
              <a:effectLst/>
              <a:ea typeface="Calibri" panose="020F0502020204030204" pitchFamily="34" charset="0"/>
              <a:cs typeface="Times New Roman" panose="02020603050405020304" pitchFamily="18" charset="0"/>
            </a:endParaRPr>
          </a:p>
          <a:p>
            <a:pPr marL="514350" indent="-514350">
              <a:buAutoNum type="arabicPeriod"/>
            </a:pPr>
            <a:endParaRPr lang="ru-RU" dirty="0"/>
          </a:p>
          <a:p>
            <a:pPr marL="514350" indent="-514350">
              <a:buAutoNum type="arabicPeriod"/>
            </a:pPr>
            <a:endParaRPr lang="ru-RU" dirty="0">
              <a:cs typeface="Times New Roman" panose="02020603050405020304" pitchFamily="18" charset="0"/>
            </a:endParaRPr>
          </a:p>
        </p:txBody>
      </p:sp>
    </p:spTree>
    <p:extLst>
      <p:ext uri="{BB962C8B-B14F-4D97-AF65-F5344CB8AC3E}">
        <p14:creationId xmlns:p14="http://schemas.microsoft.com/office/powerpoint/2010/main" val="19393236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BE78F53-9E36-4771-AC6D-6266606339E8}"/>
              </a:ext>
            </a:extLst>
          </p:cNvPr>
          <p:cNvSpPr>
            <a:spLocks noGrp="1"/>
          </p:cNvSpPr>
          <p:nvPr>
            <p:ph type="title"/>
          </p:nvPr>
        </p:nvSpPr>
        <p:spPr>
          <a:xfrm>
            <a:off x="838200" y="484632"/>
            <a:ext cx="10058400" cy="1206056"/>
          </a:xfrm>
        </p:spPr>
        <p:txBody>
          <a:bodyPr>
            <a:normAutofit/>
          </a:bodyPr>
          <a:lstStyle/>
          <a:p>
            <a:r>
              <a:rPr lang="ru-RU" sz="3600" dirty="0"/>
              <a:t>8</a:t>
            </a:r>
            <a:r>
              <a:rPr lang="en-US" sz="3600" dirty="0"/>
              <a:t>. </a:t>
            </a:r>
            <a:r>
              <a:rPr lang="ru-RU" sz="3600" dirty="0"/>
              <a:t>Подходы и методы </a:t>
            </a:r>
          </a:p>
        </p:txBody>
      </p:sp>
      <p:sp>
        <p:nvSpPr>
          <p:cNvPr id="3" name="Объект 2">
            <a:extLst>
              <a:ext uri="{FF2B5EF4-FFF2-40B4-BE49-F238E27FC236}">
                <a16:creationId xmlns:a16="http://schemas.microsoft.com/office/drawing/2014/main" id="{F09CE34B-0B32-4F1F-AE71-F34A495DB652}"/>
              </a:ext>
            </a:extLst>
          </p:cNvPr>
          <p:cNvSpPr>
            <a:spLocks noGrp="1"/>
          </p:cNvSpPr>
          <p:nvPr>
            <p:ph idx="1"/>
          </p:nvPr>
        </p:nvSpPr>
        <p:spPr>
          <a:xfrm>
            <a:off x="838200" y="1732685"/>
            <a:ext cx="10515600" cy="4351338"/>
          </a:xfrm>
        </p:spPr>
        <p:txBody>
          <a:bodyPr>
            <a:normAutofit lnSpcReduction="10000"/>
          </a:bodyPr>
          <a:lstStyle/>
          <a:p>
            <a:pPr marL="0" indent="0">
              <a:buNone/>
            </a:pPr>
            <a:r>
              <a:rPr lang="ru-RU" sz="1800" b="1" dirty="0">
                <a:effectLst/>
                <a:ea typeface="Times New Roman" panose="02020603050405020304" pitchFamily="18" charset="0"/>
              </a:rPr>
              <a:t>Интегрированный подход </a:t>
            </a:r>
            <a:r>
              <a:rPr lang="ru-RU" sz="1800" dirty="0">
                <a:effectLst/>
                <a:ea typeface="Times New Roman" panose="02020603050405020304" pitchFamily="18" charset="0"/>
              </a:rPr>
              <a:t>к обучению основан на взаимосвязанном формировании умений во всех четырех видах речевой деятельности - аудировании, говорении, чтении и письме. </a:t>
            </a:r>
            <a:r>
              <a:rPr lang="ru-RU" sz="1800" dirty="0">
                <a:ea typeface="Times New Roman" panose="02020603050405020304" pitchFamily="18" charset="0"/>
              </a:rPr>
              <a:t>П</a:t>
            </a:r>
            <a:r>
              <a:rPr lang="ru-RU" sz="1800" dirty="0">
                <a:effectLst/>
                <a:ea typeface="Times New Roman" panose="02020603050405020304" pitchFamily="18" charset="0"/>
              </a:rPr>
              <a:t>ри введении нового языкового материала его тренировка и формирование навыков осуществляются сначала в аудировании, затем в говорении и только после этого в чтении и письме.</a:t>
            </a:r>
          </a:p>
          <a:p>
            <a:pPr marL="0" indent="0">
              <a:buNone/>
            </a:pPr>
            <a:endParaRPr lang="ru-RU" sz="1800" dirty="0">
              <a:effectLst/>
              <a:ea typeface="Times New Roman" panose="02020603050405020304" pitchFamily="18" charset="0"/>
            </a:endParaRPr>
          </a:p>
          <a:p>
            <a:pPr marL="0" indent="0">
              <a:buNone/>
            </a:pPr>
            <a:r>
              <a:rPr lang="ru-RU" sz="1800" b="1" dirty="0">
                <a:effectLst/>
                <a:ea typeface="Times New Roman" panose="02020603050405020304" pitchFamily="18" charset="0"/>
              </a:rPr>
              <a:t>Индуктивный подход </a:t>
            </a:r>
            <a:r>
              <a:rPr lang="ru-RU" sz="1800" b="1" dirty="0">
                <a:ea typeface="Times New Roman" panose="02020603050405020304" pitchFamily="18" charset="0"/>
              </a:rPr>
              <a:t>- </a:t>
            </a:r>
            <a:r>
              <a:rPr lang="ru-RU" sz="1800" dirty="0">
                <a:effectLst/>
                <a:ea typeface="Times New Roman" panose="02020603050405020304" pitchFamily="18" charset="0"/>
              </a:rPr>
              <a:t>современный стиль преподавания, где новые грамматические конструкции и правила преподносятся обучающимся в реальном языковом контексте. Структура предложения и текста понимается в ходе практики, берутся примеры из реальной жизни – рассматриваются предметы в классе,  меню ресторанов, афиши,  туристические брошюры, и т. д.</a:t>
            </a:r>
          </a:p>
          <a:p>
            <a:pPr marL="0" indent="0">
              <a:buNone/>
            </a:pPr>
            <a:endParaRPr lang="ru-RU" sz="1800" dirty="0">
              <a:effectLst/>
              <a:ea typeface="Times New Roman" panose="02020603050405020304" pitchFamily="18" charset="0"/>
            </a:endParaRPr>
          </a:p>
          <a:p>
            <a:pPr marL="0" indent="0">
              <a:buNone/>
            </a:pPr>
            <a:r>
              <a:rPr lang="ru-RU" sz="1800" b="1" dirty="0">
                <a:effectLst/>
                <a:ea typeface="Times New Roman" panose="02020603050405020304" pitchFamily="18" charset="0"/>
              </a:rPr>
              <a:t>Эклектический (комбинированный) подход </a:t>
            </a:r>
            <a:r>
              <a:rPr lang="ru-RU" sz="1800" dirty="0">
                <a:effectLst/>
                <a:ea typeface="Times New Roman" panose="02020603050405020304" pitchFamily="18" charset="0"/>
              </a:rPr>
              <a:t>к обучению допускает использование и комбинирование в рамках одного метода особенностей, присущих противоположным методам, таким как коммуникативный и аудиолингвальный, коммуникативный и когнитивный и т. д. Примером может быть коммуникативно-когнитивный подход — подход к обучению, принятый в современной отечественной методической науке, в котором используются положения коммуникативного и когнитивного подходов.</a:t>
            </a:r>
          </a:p>
          <a:p>
            <a:pPr marL="0" indent="0">
              <a:buNone/>
            </a:pPr>
            <a:endParaRPr lang="ru-RU" sz="1800" dirty="0">
              <a:effectLst/>
              <a:ea typeface="Times New Roman" panose="02020603050405020304" pitchFamily="18" charset="0"/>
            </a:endParaRPr>
          </a:p>
          <a:p>
            <a:pPr marL="0" indent="0">
              <a:buNone/>
            </a:pPr>
            <a:endParaRPr lang="ru-RU" sz="1800" dirty="0">
              <a:ea typeface="Times New Roman" panose="02020603050405020304" pitchFamily="18" charset="0"/>
            </a:endParaRPr>
          </a:p>
          <a:p>
            <a:pPr marL="0" indent="0">
              <a:buNone/>
            </a:pPr>
            <a:endParaRPr lang="ru-RU" dirty="0"/>
          </a:p>
        </p:txBody>
      </p:sp>
    </p:spTree>
    <p:extLst>
      <p:ext uri="{BB962C8B-B14F-4D97-AF65-F5344CB8AC3E}">
        <p14:creationId xmlns:p14="http://schemas.microsoft.com/office/powerpoint/2010/main" val="14287811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43B89797-F4D3-4F3B-A355-FE62E6861B17}"/>
              </a:ext>
            </a:extLst>
          </p:cNvPr>
          <p:cNvSpPr>
            <a:spLocks noGrp="1"/>
          </p:cNvSpPr>
          <p:nvPr>
            <p:ph idx="1"/>
          </p:nvPr>
        </p:nvSpPr>
        <p:spPr>
          <a:xfrm>
            <a:off x="838200" y="1343891"/>
            <a:ext cx="10515600" cy="4170218"/>
          </a:xfrm>
        </p:spPr>
        <p:txBody>
          <a:bodyPr>
            <a:normAutofit/>
          </a:bodyPr>
          <a:lstStyle/>
          <a:p>
            <a:pPr marL="0" indent="0">
              <a:buNone/>
            </a:pPr>
            <a:r>
              <a:rPr lang="ru-RU" sz="1800" b="1" dirty="0">
                <a:effectLst/>
                <a:ea typeface="Times New Roman" panose="02020603050405020304" pitchFamily="18" charset="0"/>
              </a:rPr>
              <a:t>Аудиовизуальный метод </a:t>
            </a:r>
            <a:r>
              <a:rPr lang="ru-RU" sz="1800" b="1" dirty="0">
                <a:ea typeface="Times New Roman" panose="02020603050405020304" pitchFamily="18" charset="0"/>
              </a:rPr>
              <a:t>- </a:t>
            </a:r>
            <a:r>
              <a:rPr lang="ru-RU" sz="1800" dirty="0">
                <a:effectLst/>
                <a:ea typeface="Times New Roman" panose="02020603050405020304" pitchFamily="18" charset="0"/>
              </a:rPr>
              <a:t>метод обучения языку в сжатые сроки на ограниченном лексико-грамматическом материале, пре­имущественно из сферы обиходно-бытового общения и в устной форме при интенсивном использовании средств зрительной и слуховой наглядности, представленной в виде иллюстраций в учебнике, </a:t>
            </a:r>
            <a:r>
              <a:rPr lang="ru-RU" sz="1800" dirty="0">
                <a:ea typeface="Times New Roman" panose="02020603050405020304" pitchFamily="18" charset="0"/>
              </a:rPr>
              <a:t>видеоматериалов (мультфильмы, кино, видео экскурсии)</a:t>
            </a:r>
            <a:r>
              <a:rPr lang="ru-RU" sz="1800" dirty="0">
                <a:effectLst/>
                <a:ea typeface="Times New Roman" panose="02020603050405020304" pitchFamily="18" charset="0"/>
              </a:rPr>
              <a:t>. Последние используются в качестве основного средства активизации учебного материала и обеспечивают зрительно-слуховой синтез.</a:t>
            </a:r>
          </a:p>
          <a:p>
            <a:pPr marL="0" indent="0">
              <a:buNone/>
            </a:pPr>
            <a:endParaRPr lang="ru-RU" sz="1800" dirty="0">
              <a:ea typeface="Times New Roman" panose="02020603050405020304" pitchFamily="18" charset="0"/>
            </a:endParaRPr>
          </a:p>
          <a:p>
            <a:pPr marL="0" indent="0">
              <a:buNone/>
            </a:pPr>
            <a:r>
              <a:rPr lang="ru-RU" sz="1800" b="1" dirty="0">
                <a:effectLst/>
                <a:ea typeface="Times New Roman" panose="02020603050405020304" pitchFamily="18" charset="0"/>
              </a:rPr>
              <a:t>Коммуникативный метод. </a:t>
            </a:r>
            <a:r>
              <a:rPr lang="ru-RU" sz="1800" dirty="0">
                <a:ea typeface="Times New Roman" panose="02020603050405020304" pitchFamily="18" charset="0"/>
              </a:rPr>
              <a:t>О</a:t>
            </a:r>
            <a:r>
              <a:rPr lang="ru-RU" sz="1800" dirty="0">
                <a:effectLst/>
                <a:ea typeface="Times New Roman" panose="02020603050405020304" pitchFamily="18" charset="0"/>
              </a:rPr>
              <a:t>сновная цель метода - научить человека общаться. В соответствии с данной методикой, достичь этого можно, обучая человека в «естественных» условиях. В </a:t>
            </a:r>
            <a:r>
              <a:rPr lang="ru-RU" sz="1800" dirty="0">
                <a:ea typeface="Times New Roman" panose="02020603050405020304" pitchFamily="18" charset="0"/>
              </a:rPr>
              <a:t>основе данного </a:t>
            </a:r>
            <a:r>
              <a:rPr lang="ru-RU" sz="1800" dirty="0">
                <a:effectLst/>
                <a:ea typeface="Times New Roman" panose="02020603050405020304" pitchFamily="18" charset="0"/>
              </a:rPr>
              <a:t>метода лежит представление о том, что язык служит для общения. </a:t>
            </a:r>
            <a:r>
              <a:rPr lang="ru-RU" sz="1800" dirty="0">
                <a:ea typeface="Times New Roman" panose="02020603050405020304" pitchFamily="18" charset="0"/>
              </a:rPr>
              <a:t>С</a:t>
            </a:r>
            <a:r>
              <a:rPr lang="ru-RU" sz="1800" dirty="0">
                <a:effectLst/>
                <a:ea typeface="Times New Roman" panose="02020603050405020304" pitchFamily="18" charset="0"/>
              </a:rPr>
              <a:t>ледовательно, целью обучения языку должна быть способность эффективно и адекватно использовать лингвистическую систему. </a:t>
            </a:r>
            <a:r>
              <a:rPr lang="ru-RU" sz="1800" dirty="0">
                <a:effectLst/>
                <a:latin typeface="Times New Roman" panose="02020603050405020304" pitchFamily="18" charset="0"/>
                <a:ea typeface="Times New Roman" panose="02020603050405020304" pitchFamily="18" charset="0"/>
              </a:rPr>
              <a:t>Предметом обучения в данном случае является речевая деятельность на иностранном языке. </a:t>
            </a:r>
            <a:r>
              <a:rPr lang="ru-RU" sz="1800" dirty="0">
                <a:effectLst/>
                <a:ea typeface="Times New Roman" panose="02020603050405020304" pitchFamily="18" charset="0"/>
              </a:rPr>
              <a:t>В этом методе четко прослеживается выделение речевых умений говорения, и предлагаются упражнения для их последовательного формирования. </a:t>
            </a:r>
          </a:p>
          <a:p>
            <a:pPr marL="0" indent="0">
              <a:buNone/>
            </a:pPr>
            <a:endParaRPr lang="ru-RU" dirty="0"/>
          </a:p>
        </p:txBody>
      </p:sp>
    </p:spTree>
    <p:extLst>
      <p:ext uri="{BB962C8B-B14F-4D97-AF65-F5344CB8AC3E}">
        <p14:creationId xmlns:p14="http://schemas.microsoft.com/office/powerpoint/2010/main" val="15724738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AC5B146-1395-48F8-AD31-A9C4C772EE4C}"/>
              </a:ext>
            </a:extLst>
          </p:cNvPr>
          <p:cNvSpPr>
            <a:spLocks noGrp="1"/>
          </p:cNvSpPr>
          <p:nvPr>
            <p:ph type="title"/>
          </p:nvPr>
        </p:nvSpPr>
        <p:spPr>
          <a:xfrm>
            <a:off x="838200" y="484632"/>
            <a:ext cx="10058400" cy="1206056"/>
          </a:xfrm>
        </p:spPr>
        <p:txBody>
          <a:bodyPr>
            <a:normAutofit/>
          </a:bodyPr>
          <a:lstStyle/>
          <a:p>
            <a:r>
              <a:rPr lang="ru-RU" sz="3600" dirty="0"/>
              <a:t>9. Список литературы</a:t>
            </a:r>
          </a:p>
        </p:txBody>
      </p:sp>
      <p:sp>
        <p:nvSpPr>
          <p:cNvPr id="3" name="Объект 2">
            <a:extLst>
              <a:ext uri="{FF2B5EF4-FFF2-40B4-BE49-F238E27FC236}">
                <a16:creationId xmlns:a16="http://schemas.microsoft.com/office/drawing/2014/main" id="{3F9CA71A-3357-4D1D-BA0E-AA253844240E}"/>
              </a:ext>
            </a:extLst>
          </p:cNvPr>
          <p:cNvSpPr>
            <a:spLocks noGrp="1"/>
          </p:cNvSpPr>
          <p:nvPr>
            <p:ph idx="1"/>
          </p:nvPr>
        </p:nvSpPr>
        <p:spPr>
          <a:xfrm>
            <a:off x="838200" y="1704976"/>
            <a:ext cx="10515600" cy="4351338"/>
          </a:xfrm>
        </p:spPr>
        <p:txBody>
          <a:bodyPr/>
          <a:lstStyle/>
          <a:p>
            <a:r>
              <a:rPr lang="ru-RU" sz="1800" dirty="0">
                <a:solidFill>
                  <a:srgbClr val="181818"/>
                </a:solidFill>
                <a:effectLst/>
                <a:ea typeface="Calibri" panose="020F0502020204030204" pitchFamily="34" charset="0"/>
                <a:cs typeface="Times New Roman" panose="02020603050405020304" pitchFamily="18" charset="0"/>
              </a:rPr>
              <a:t>Методика обучения иностранным языкам. Продвинутый курс: учеб. пособие / Е. Н. Соловова. - 2-е изд. - М.: АСТ: Астрель, 2010. - 271 с.</a:t>
            </a:r>
            <a:endParaRPr lang="en-US" sz="1800" b="0" i="0" dirty="0">
              <a:solidFill>
                <a:srgbClr val="454545"/>
              </a:solidFill>
              <a:effectLst/>
            </a:endParaRPr>
          </a:p>
          <a:p>
            <a:r>
              <a:rPr lang="ru-RU" sz="1800" b="0" i="0" dirty="0">
                <a:solidFill>
                  <a:srgbClr val="454545"/>
                </a:solidFill>
                <a:effectLst/>
              </a:rPr>
              <a:t>Методика преподавания иностранного языка : учебное пособие / Т. П. Леонтьева, А. Ф. Будько, А. П. Пониматко [и др.] ; под общ. ред. Т. П. Леонтьевой. – 3-е изд., испр. – Минск : Вышэйшая школа, 2017. – 240 с</a:t>
            </a:r>
          </a:p>
          <a:p>
            <a:r>
              <a:rPr lang="ru-RU" sz="1800" i="0" dirty="0">
                <a:effectLst/>
              </a:rPr>
              <a:t>Общая методика обучения иностранным языкам в средней школе: учебник / под ред. А.А. Миролюбова, И.В. Рахманова, В.С. </a:t>
            </a:r>
            <a:r>
              <a:rPr lang="ru-RU" sz="1800" i="0" dirty="0" err="1">
                <a:effectLst/>
              </a:rPr>
              <a:t>Цетлин</a:t>
            </a:r>
            <a:r>
              <a:rPr lang="ru-RU" sz="1800" i="0" dirty="0">
                <a:effectLst/>
              </a:rPr>
              <a:t>. М.: Просвещение, 1967. 504 с.</a:t>
            </a:r>
            <a:endParaRPr lang="ru-RU" sz="1800" b="0" i="0" dirty="0">
              <a:solidFill>
                <a:srgbClr val="454545"/>
              </a:solidFill>
              <a:effectLst/>
            </a:endParaRPr>
          </a:p>
          <a:p>
            <a:r>
              <a:rPr lang="ru-RU" sz="1800" b="0" i="0" dirty="0">
                <a:solidFill>
                  <a:srgbClr val="333333"/>
                </a:solidFill>
                <a:effectLst/>
              </a:rPr>
              <a:t>Особенности обучения англоязычному чтению учащихся основной школы / О. Н. Кужель. // Молодой ученый. — 2015. — № 4 (84). — С. 584-586. </a:t>
            </a:r>
            <a:endParaRPr lang="en-US" sz="1800" b="0" i="0" dirty="0">
              <a:solidFill>
                <a:srgbClr val="333333"/>
              </a:solidFill>
              <a:effectLst/>
            </a:endParaRPr>
          </a:p>
          <a:p>
            <a:r>
              <a:rPr lang="ru-RU" sz="1800" dirty="0">
                <a:solidFill>
                  <a:srgbClr val="181818"/>
                </a:solidFill>
                <a:effectLst/>
                <a:ea typeface="Calibri" panose="020F0502020204030204" pitchFamily="34" charset="0"/>
              </a:rPr>
              <a:t>Современная методика обучения иностранным языкам: пособие для учителя. — 2-е изд., </a:t>
            </a:r>
            <a:r>
              <a:rPr lang="ru-RU" sz="1800" dirty="0" err="1">
                <a:solidFill>
                  <a:srgbClr val="181818"/>
                </a:solidFill>
                <a:effectLst/>
                <a:ea typeface="Calibri" panose="020F0502020204030204" pitchFamily="34" charset="0"/>
              </a:rPr>
              <a:t>перераб</a:t>
            </a:r>
            <a:r>
              <a:rPr lang="ru-RU" sz="1800" dirty="0">
                <a:solidFill>
                  <a:srgbClr val="181818"/>
                </a:solidFill>
                <a:effectLst/>
                <a:ea typeface="Calibri" panose="020F0502020204030204" pitchFamily="34" charset="0"/>
              </a:rPr>
              <a:t>. и доп.</a:t>
            </a:r>
            <a:r>
              <a:rPr lang="en-US" sz="1800" dirty="0">
                <a:solidFill>
                  <a:srgbClr val="181818"/>
                </a:solidFill>
                <a:effectLst/>
                <a:ea typeface="Calibri" panose="020F0502020204030204" pitchFamily="34" charset="0"/>
              </a:rPr>
              <a:t> /</a:t>
            </a:r>
            <a:r>
              <a:rPr lang="ru-RU" sz="1800" dirty="0">
                <a:solidFill>
                  <a:srgbClr val="181818"/>
                </a:solidFill>
                <a:effectLst/>
                <a:ea typeface="Calibri" panose="020F0502020204030204" pitchFamily="34" charset="0"/>
              </a:rPr>
              <a:t> Гальскова Н.Д. — М.: АРКТИ, 2003. — 192 с.</a:t>
            </a:r>
            <a:endParaRPr lang="en-US" sz="1800" dirty="0">
              <a:solidFill>
                <a:srgbClr val="181818"/>
              </a:solidFill>
              <a:effectLst/>
              <a:ea typeface="Calibri" panose="020F0502020204030204" pitchFamily="34" charset="0"/>
            </a:endParaRPr>
          </a:p>
          <a:p>
            <a:endParaRPr lang="ru-RU" sz="1800" dirty="0"/>
          </a:p>
          <a:p>
            <a:endParaRPr lang="ru-RU" sz="1800" dirty="0">
              <a:solidFill>
                <a:srgbClr val="181818"/>
              </a:solidFill>
              <a:latin typeface="Open Sans" panose="020B0606030504020204" pitchFamily="34" charset="0"/>
            </a:endParaRPr>
          </a:p>
          <a:p>
            <a:endParaRPr lang="ru-RU" dirty="0"/>
          </a:p>
        </p:txBody>
      </p:sp>
    </p:spTree>
    <p:extLst>
      <p:ext uri="{BB962C8B-B14F-4D97-AF65-F5344CB8AC3E}">
        <p14:creationId xmlns:p14="http://schemas.microsoft.com/office/powerpoint/2010/main" val="24003444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D7403D9-61A7-4124-9F19-5C6891225115}"/>
              </a:ext>
            </a:extLst>
          </p:cNvPr>
          <p:cNvSpPr>
            <a:spLocks noGrp="1"/>
          </p:cNvSpPr>
          <p:nvPr>
            <p:ph type="title"/>
          </p:nvPr>
        </p:nvSpPr>
        <p:spPr>
          <a:xfrm>
            <a:off x="762000" y="365125"/>
            <a:ext cx="10515600" cy="1325563"/>
          </a:xfrm>
        </p:spPr>
        <p:txBody>
          <a:bodyPr>
            <a:normAutofit/>
          </a:bodyPr>
          <a:lstStyle/>
          <a:p>
            <a:r>
              <a:rPr lang="ru-RU" sz="3600" dirty="0"/>
              <a:t>1. Цели и задачи обучения устной и письменной речи</a:t>
            </a:r>
          </a:p>
        </p:txBody>
      </p:sp>
      <p:sp>
        <p:nvSpPr>
          <p:cNvPr id="3" name="Объект 2">
            <a:extLst>
              <a:ext uri="{FF2B5EF4-FFF2-40B4-BE49-F238E27FC236}">
                <a16:creationId xmlns:a16="http://schemas.microsoft.com/office/drawing/2014/main" id="{3DCD431B-3EAB-44C6-B2F4-7EC489992FA2}"/>
              </a:ext>
            </a:extLst>
          </p:cNvPr>
          <p:cNvSpPr>
            <a:spLocks noGrp="1"/>
          </p:cNvSpPr>
          <p:nvPr>
            <p:ph idx="1"/>
          </p:nvPr>
        </p:nvSpPr>
        <p:spPr>
          <a:xfrm>
            <a:off x="762000" y="1690688"/>
            <a:ext cx="10515600" cy="4802187"/>
          </a:xfrm>
        </p:spPr>
        <p:txBody>
          <a:bodyPr>
            <a:noAutofit/>
          </a:bodyPr>
          <a:lstStyle/>
          <a:p>
            <a:pPr marL="0" indent="0">
              <a:buNone/>
            </a:pPr>
            <a:r>
              <a:rPr lang="ru-RU" sz="1800" dirty="0">
                <a:effectLst/>
                <a:ea typeface="Calibri" panose="020F0502020204030204" pitchFamily="34" charset="0"/>
                <a:cs typeface="Times New Roman" panose="02020603050405020304" pitchFamily="18" charset="0"/>
              </a:rPr>
              <a:t>Обучение иностранному языку, как и обучение любому другому учебному предмету, преследует общеобразовательные, воспитательные и практические цели. Но ведущей является практическая цель обучения иностранному языку в школе. </a:t>
            </a:r>
          </a:p>
          <a:p>
            <a:pPr marL="0" indent="0">
              <a:buNone/>
            </a:pPr>
            <a:r>
              <a:rPr lang="ru-RU" sz="1800" dirty="0">
                <a:effectLst/>
                <a:ea typeface="Calibri" panose="020F0502020204030204" pitchFamily="34" charset="0"/>
                <a:cs typeface="Times New Roman" panose="02020603050405020304" pitchFamily="18" charset="0"/>
              </a:rPr>
              <a:t>Учащиеся должны приобрести умения и навыки общения с помощью изученного иностранного языка. Так, в школе предпочтение отдаётся развитию устной речи и чтению, как наиболее перспективным умениям с точки зрения использования в практических целях. </a:t>
            </a:r>
          </a:p>
          <a:p>
            <a:pPr marL="0" indent="0">
              <a:buNone/>
            </a:pPr>
            <a:r>
              <a:rPr lang="ru-RU" sz="1800" dirty="0">
                <a:effectLst/>
                <a:ea typeface="Calibri" panose="020F0502020204030204" pitchFamily="34" charset="0"/>
                <a:cs typeface="Times New Roman" panose="02020603050405020304" pitchFamily="18" charset="0"/>
              </a:rPr>
              <a:t>Таким образом, практические цели обучения иностранному языку в школе сводятся к формированию умений и навыков устной речи (говорения и аудирования) и чтения; письменное выражение мыслей (письмо) рассматривается как средство обучения. Эти же практические цели предусмотрены программой.</a:t>
            </a:r>
            <a:endParaRPr lang="ru-RU" sz="1800" dirty="0">
              <a:ea typeface="Calibri" panose="020F0502020204030204" pitchFamily="34" charset="0"/>
              <a:cs typeface="Times New Roman" panose="02020603050405020304" pitchFamily="18" charset="0"/>
            </a:endParaRPr>
          </a:p>
          <a:p>
            <a:pPr marL="0" indent="0">
              <a:buNone/>
            </a:pPr>
            <a:r>
              <a:rPr lang="ru-RU" sz="1800" dirty="0">
                <a:cs typeface="Times New Roman" panose="02020603050405020304" pitchFamily="18" charset="0"/>
              </a:rPr>
              <a:t>Исходя из этого, можно выделить 4 основных вида речевой деятельности</a:t>
            </a:r>
            <a:r>
              <a:rPr lang="en-US" sz="1800" b="1" dirty="0">
                <a:cs typeface="Times New Roman" panose="02020603050405020304" pitchFamily="18" charset="0"/>
              </a:rPr>
              <a:t>: </a:t>
            </a:r>
            <a:r>
              <a:rPr lang="ru-RU" sz="1800" b="1" dirty="0">
                <a:cs typeface="Times New Roman" panose="02020603050405020304" pitchFamily="18" charset="0"/>
              </a:rPr>
              <a:t>говорение, чтение, аудирование, письмо. </a:t>
            </a:r>
          </a:p>
          <a:p>
            <a:pPr marL="0" indent="0">
              <a:buNone/>
            </a:pPr>
            <a:r>
              <a:rPr lang="ru-RU" sz="1800" dirty="0">
                <a:cs typeface="Times New Roman" panose="02020603050405020304" pitchFamily="18" charset="0"/>
              </a:rPr>
              <a:t>Изучение устной и письменной речи в иностранном языке строится на освоении </a:t>
            </a:r>
            <a:r>
              <a:rPr lang="ru-RU" sz="1800" b="1" dirty="0">
                <a:cs typeface="Times New Roman" panose="02020603050405020304" pitchFamily="18" charset="0"/>
              </a:rPr>
              <a:t>фонетической, лексической и грамматической</a:t>
            </a:r>
            <a:r>
              <a:rPr lang="ru-RU" sz="1800" dirty="0">
                <a:cs typeface="Times New Roman" panose="02020603050405020304" pitchFamily="18" charset="0"/>
              </a:rPr>
              <a:t> сторонах речи.</a:t>
            </a:r>
          </a:p>
          <a:p>
            <a:pPr marL="0" indent="0">
              <a:buNone/>
            </a:pPr>
            <a:r>
              <a:rPr lang="ru-RU" sz="1600" dirty="0">
                <a:effectLst/>
                <a:latin typeface="Calibri" panose="020F0502020204030204" pitchFamily="34" charset="0"/>
                <a:ea typeface="Calibri" panose="020F0502020204030204" pitchFamily="34" charset="0"/>
                <a:cs typeface="Times New Roman" panose="02020603050405020304" pitchFamily="18" charset="0"/>
              </a:rPr>
              <a:t> </a:t>
            </a:r>
            <a:endParaRPr lang="ru-RU" sz="1600" dirty="0"/>
          </a:p>
        </p:txBody>
      </p:sp>
    </p:spTree>
    <p:extLst>
      <p:ext uri="{BB962C8B-B14F-4D97-AF65-F5344CB8AC3E}">
        <p14:creationId xmlns:p14="http://schemas.microsoft.com/office/powerpoint/2010/main" val="16062013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41F952FF-6BAD-404A-B574-E326D2AFBC97}"/>
              </a:ext>
            </a:extLst>
          </p:cNvPr>
          <p:cNvSpPr>
            <a:spLocks noGrp="1"/>
          </p:cNvSpPr>
          <p:nvPr>
            <p:ph idx="1"/>
          </p:nvPr>
        </p:nvSpPr>
        <p:spPr>
          <a:xfrm>
            <a:off x="838200" y="499544"/>
            <a:ext cx="10515600" cy="5858911"/>
          </a:xfrm>
        </p:spPr>
        <p:txBody>
          <a:bodyPr>
            <a:normAutofit fontScale="92500" lnSpcReduction="20000"/>
          </a:bodyPr>
          <a:lstStyle/>
          <a:p>
            <a:pPr marL="0" indent="0">
              <a:buNone/>
            </a:pPr>
            <a:r>
              <a:rPr lang="ru-RU" sz="1900" b="1" dirty="0">
                <a:effectLst/>
                <a:ea typeface="Times New Roman" panose="02020603050405020304" pitchFamily="18" charset="0"/>
              </a:rPr>
              <a:t>Фонетическая сторона речи</a:t>
            </a:r>
          </a:p>
          <a:p>
            <a:pPr marL="0" indent="0">
              <a:buNone/>
            </a:pPr>
            <a:r>
              <a:rPr lang="ru-RU" sz="1900" dirty="0">
                <a:effectLst/>
                <a:ea typeface="Times New Roman" panose="02020603050405020304" pitchFamily="18" charset="0"/>
              </a:rPr>
              <a:t>Фонетика, как отдел языкознания, изучает звуки речи, которые произносятся человеком и слышимы человеком. В звуковом составе каждого языка выделяются фонемы – основные единицы звуковой системы – и их разновидности. Фонетика изучает и то, и другое.</a:t>
            </a:r>
          </a:p>
          <a:p>
            <a:pPr marL="0" indent="0">
              <a:buNone/>
            </a:pPr>
            <a:endParaRPr lang="ru-RU" sz="1900" dirty="0">
              <a:effectLst/>
              <a:ea typeface="Times New Roman" panose="02020603050405020304" pitchFamily="18" charset="0"/>
            </a:endParaRPr>
          </a:p>
          <a:p>
            <a:pPr marL="0" indent="0">
              <a:buNone/>
            </a:pPr>
            <a:r>
              <a:rPr lang="ru-RU" sz="1900" b="1" dirty="0">
                <a:effectLst/>
                <a:ea typeface="Times New Roman" panose="02020603050405020304" pitchFamily="18" charset="0"/>
              </a:rPr>
              <a:t>Лексическая сторона речи</a:t>
            </a:r>
          </a:p>
          <a:p>
            <a:pPr marL="0" indent="0">
              <a:buNone/>
            </a:pPr>
            <a:r>
              <a:rPr lang="ru-RU" sz="1900" dirty="0">
                <a:effectLst/>
                <a:ea typeface="Times New Roman" panose="02020603050405020304" pitchFamily="18" charset="0"/>
              </a:rPr>
              <a:t>Основная цель работы над лексикой в школе состоит в формировании лексических навыков. В программе по иностранным языкам определены конечные и промежуточные требования к владению лексическим минимумом в различных видах речи учащимися разных классов. </a:t>
            </a:r>
            <a:r>
              <a:rPr lang="ru-RU" sz="1900" dirty="0">
                <a:ea typeface="Times New Roman" panose="02020603050405020304" pitchFamily="18" charset="0"/>
              </a:rPr>
              <a:t>Н</a:t>
            </a:r>
            <a:r>
              <a:rPr lang="ru-RU" sz="1900" dirty="0">
                <a:effectLst/>
                <a:ea typeface="Times New Roman" panose="02020603050405020304" pitchFamily="18" charset="0"/>
              </a:rPr>
              <a:t>ужно проследить за тем, как распределяется и дозируется лексический материал по урокам и как формируются конкретные задачи по обучению лексическим навыкам.</a:t>
            </a:r>
          </a:p>
          <a:p>
            <a:pPr marL="0" indent="0">
              <a:buNone/>
            </a:pPr>
            <a:endParaRPr lang="ru-RU" sz="1900" dirty="0"/>
          </a:p>
          <a:p>
            <a:pPr marL="0" indent="0">
              <a:buNone/>
            </a:pPr>
            <a:r>
              <a:rPr lang="ru-RU" sz="1900" b="1" dirty="0"/>
              <a:t>Грамматическая сторона речи</a:t>
            </a:r>
          </a:p>
          <a:p>
            <a:pPr marL="0" indent="0">
              <a:buNone/>
            </a:pPr>
            <a:r>
              <a:rPr lang="ru-RU" sz="1900" dirty="0">
                <a:effectLst/>
                <a:ea typeface="Times New Roman" panose="02020603050405020304" pitchFamily="18" charset="0"/>
              </a:rPr>
              <a:t>Грамматика – это наука о строе языка, о его законах. Она объединяет в себе словообразование, морфологию, синтаксис. Морфология изучает грамматические свойства слова и его формы, грамматические значения в  пределах слова; синтаксис – словосочетания и предложения, сочетаемость и порядок следования слов; словообразование – образование слова на базе другого однокоренного слова, которым оно мотивировано.</a:t>
            </a:r>
          </a:p>
          <a:p>
            <a:pPr marL="0" indent="0">
              <a:buNone/>
            </a:pPr>
            <a:r>
              <a:rPr lang="ru-RU" sz="1900" dirty="0">
                <a:effectLst/>
                <a:ea typeface="Times New Roman" panose="02020603050405020304" pitchFamily="18" charset="0"/>
              </a:rPr>
              <a:t> Основной целью обучения грамматике в средней школе является формирование у учащихся грамматических навыков как одного из важнейших компонентов речевых умений говорения, аудирования, чтения и письма </a:t>
            </a:r>
            <a:endParaRPr lang="ru-RU" sz="1900" dirty="0"/>
          </a:p>
          <a:p>
            <a:pPr marL="0" indent="0">
              <a:buNone/>
            </a:pPr>
            <a:endParaRPr lang="ru-RU" dirty="0"/>
          </a:p>
        </p:txBody>
      </p:sp>
    </p:spTree>
    <p:extLst>
      <p:ext uri="{BB962C8B-B14F-4D97-AF65-F5344CB8AC3E}">
        <p14:creationId xmlns:p14="http://schemas.microsoft.com/office/powerpoint/2010/main" val="3396271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1597884-BA43-47FB-8509-D65219179876}"/>
              </a:ext>
            </a:extLst>
          </p:cNvPr>
          <p:cNvSpPr>
            <a:spLocks noGrp="1"/>
          </p:cNvSpPr>
          <p:nvPr>
            <p:ph type="title"/>
          </p:nvPr>
        </p:nvSpPr>
        <p:spPr>
          <a:xfrm>
            <a:off x="838200" y="516226"/>
            <a:ext cx="8596668" cy="1320800"/>
          </a:xfrm>
        </p:spPr>
        <p:txBody>
          <a:bodyPr>
            <a:normAutofit/>
          </a:bodyPr>
          <a:lstStyle/>
          <a:p>
            <a:r>
              <a:rPr lang="ru-RU" sz="3600" dirty="0"/>
              <a:t>2. </a:t>
            </a:r>
            <a:r>
              <a:rPr lang="ru-RU" sz="3600" dirty="0">
                <a:effectLst/>
                <a:ea typeface="Calibri" panose="020F0502020204030204" pitchFamily="34" charset="0"/>
                <a:cs typeface="Times New Roman" panose="02020603050405020304" pitchFamily="18" charset="0"/>
              </a:rPr>
              <a:t>Устная речь как вид речевой деятельности</a:t>
            </a:r>
            <a:endParaRPr lang="ru-RU" sz="3600" dirty="0"/>
          </a:p>
        </p:txBody>
      </p:sp>
      <p:sp>
        <p:nvSpPr>
          <p:cNvPr id="3" name="Объект 2">
            <a:extLst>
              <a:ext uri="{FF2B5EF4-FFF2-40B4-BE49-F238E27FC236}">
                <a16:creationId xmlns:a16="http://schemas.microsoft.com/office/drawing/2014/main" id="{9B23EB18-17BC-4A4A-9D3C-53546808D565}"/>
              </a:ext>
            </a:extLst>
          </p:cNvPr>
          <p:cNvSpPr>
            <a:spLocks noGrp="1"/>
          </p:cNvSpPr>
          <p:nvPr>
            <p:ph idx="1"/>
          </p:nvPr>
        </p:nvSpPr>
        <p:spPr>
          <a:xfrm>
            <a:off x="838200" y="1990436"/>
            <a:ext cx="10515600" cy="4351338"/>
          </a:xfrm>
        </p:spPr>
        <p:txBody>
          <a:bodyPr>
            <a:normAutofit/>
          </a:bodyPr>
          <a:lstStyle/>
          <a:p>
            <a:pPr marL="0" indent="0">
              <a:buNone/>
            </a:pPr>
            <a:r>
              <a:rPr lang="ru-RU" sz="1800" b="1" dirty="0">
                <a:effectLst/>
                <a:ea typeface="Calibri" panose="020F0502020204030204" pitchFamily="34" charset="0"/>
                <a:cs typeface="Times New Roman" panose="02020603050405020304" pitchFamily="18" charset="0"/>
              </a:rPr>
              <a:t>Устная речь </a:t>
            </a:r>
            <a:r>
              <a:rPr lang="ru-RU" sz="1800" b="1" dirty="0">
                <a:ea typeface="Calibri" panose="020F0502020204030204" pitchFamily="34" charset="0"/>
                <a:cs typeface="Times New Roman" panose="02020603050405020304" pitchFamily="18" charset="0"/>
              </a:rPr>
              <a:t>- </a:t>
            </a:r>
            <a:r>
              <a:rPr lang="ru-RU" sz="1800" dirty="0">
                <a:effectLst/>
                <a:ea typeface="Calibri" panose="020F0502020204030204" pitchFamily="34" charset="0"/>
                <a:cs typeface="Times New Roman" panose="02020603050405020304" pitchFamily="18" charset="0"/>
              </a:rPr>
              <a:t>сложный процесс, состоящий из двух, тесно связанных процессов - процесс слушания, восприятия и понимания, с одной стороны, и процесса говорения, с другой стороны. Когда мы говорим, что человек знает язык, мы в первую очередь имеем в виду, что он понимает язык и сам может говорить на этом языке. Поэтому знания по фонетике (произношение), лексике и грамматике очень важны для знания языка. Все эти аспекты языка тесно между собой связаны и не могут существовать друг без друга. </a:t>
            </a:r>
          </a:p>
          <a:p>
            <a:pPr marL="0" indent="0">
              <a:buNone/>
            </a:pPr>
            <a:endParaRPr lang="ru-RU" sz="1800" dirty="0">
              <a:effectLst/>
              <a:ea typeface="Calibri" panose="020F0502020204030204" pitchFamily="34" charset="0"/>
              <a:cs typeface="Times New Roman" panose="02020603050405020304" pitchFamily="18" charset="0"/>
            </a:endParaRPr>
          </a:p>
          <a:p>
            <a:pPr marL="0" indent="0">
              <a:buNone/>
            </a:pPr>
            <a:r>
              <a:rPr lang="ru-RU" sz="1800" dirty="0">
                <a:effectLst/>
                <a:ea typeface="Calibri" panose="020F0502020204030204" pitchFamily="34" charset="0"/>
                <a:cs typeface="Times New Roman" panose="02020603050405020304" pitchFamily="18" charset="0"/>
              </a:rPr>
              <a:t>Но чисто теоретических знаний по этим аспектам совершенно не достаточно для того, чтобы говорить об овладении языком. Следовательно, знания его по всем аспектам языка должны быть проведены через речь, </a:t>
            </a:r>
            <a:r>
              <a:rPr lang="ru-RU" sz="1800" dirty="0">
                <a:ea typeface="Calibri" panose="020F0502020204030204" pitchFamily="34" charset="0"/>
                <a:cs typeface="Times New Roman" panose="02020603050405020304" pitchFamily="18" charset="0"/>
              </a:rPr>
              <a:t>чтобы выполнялась коммуникативная функция.</a:t>
            </a:r>
          </a:p>
          <a:p>
            <a:pPr marL="0" indent="0">
              <a:buNone/>
            </a:pPr>
            <a:r>
              <a:rPr lang="ru-RU" sz="1800" dirty="0">
                <a:cs typeface="Times New Roman" panose="02020603050405020304" pitchFamily="18" charset="0"/>
              </a:rPr>
              <a:t> </a:t>
            </a:r>
            <a:endParaRPr lang="en-US" sz="1800" dirty="0">
              <a:cs typeface="Times New Roman" panose="02020603050405020304" pitchFamily="18" charset="0"/>
            </a:endParaRPr>
          </a:p>
          <a:p>
            <a:pPr marL="0" indent="0">
              <a:buNone/>
            </a:pPr>
            <a:endParaRPr lang="ru-RU" dirty="0"/>
          </a:p>
        </p:txBody>
      </p:sp>
    </p:spTree>
    <p:extLst>
      <p:ext uri="{BB962C8B-B14F-4D97-AF65-F5344CB8AC3E}">
        <p14:creationId xmlns:p14="http://schemas.microsoft.com/office/powerpoint/2010/main" val="9732940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1">
            <a:extLst>
              <a:ext uri="{FF2B5EF4-FFF2-40B4-BE49-F238E27FC236}">
                <a16:creationId xmlns:a16="http://schemas.microsoft.com/office/drawing/2014/main" id="{8C6425CB-9C36-4202-BC30-E4F8D2C8C49E}"/>
              </a:ext>
            </a:extLst>
          </p:cNvPr>
          <p:cNvSpPr>
            <a:spLocks noGrp="1"/>
          </p:cNvSpPr>
          <p:nvPr>
            <p:ph type="title"/>
          </p:nvPr>
        </p:nvSpPr>
        <p:spPr>
          <a:xfrm>
            <a:off x="838200" y="249105"/>
            <a:ext cx="6234545" cy="1609344"/>
          </a:xfrm>
        </p:spPr>
        <p:txBody>
          <a:bodyPr>
            <a:normAutofit/>
          </a:bodyPr>
          <a:lstStyle/>
          <a:p>
            <a:r>
              <a:rPr lang="ru-RU" sz="3600" dirty="0"/>
              <a:t>3. </a:t>
            </a:r>
            <a:r>
              <a:rPr lang="ru-RU" sz="3600" dirty="0">
                <a:cs typeface="Times New Roman" panose="02020603050405020304" pitchFamily="18" charset="0"/>
              </a:rPr>
              <a:t>Обучение говорению </a:t>
            </a:r>
            <a:endParaRPr lang="ru-RU" sz="3600" dirty="0"/>
          </a:p>
        </p:txBody>
      </p:sp>
      <p:sp>
        <p:nvSpPr>
          <p:cNvPr id="5" name="Заголовок 1">
            <a:extLst>
              <a:ext uri="{FF2B5EF4-FFF2-40B4-BE49-F238E27FC236}">
                <a16:creationId xmlns:a16="http://schemas.microsoft.com/office/drawing/2014/main" id="{5FC0069D-EED2-4A01-83B1-E66E3D0EC898}"/>
              </a:ext>
            </a:extLst>
          </p:cNvPr>
          <p:cNvSpPr>
            <a:spLocks noGrp="1"/>
          </p:cNvSpPr>
          <p:nvPr>
            <p:ph idx="1"/>
          </p:nvPr>
        </p:nvSpPr>
        <p:spPr>
          <a:xfrm>
            <a:off x="838200" y="2093976"/>
            <a:ext cx="10515600" cy="4282061"/>
          </a:xfrm>
        </p:spPr>
        <p:txBody>
          <a:bodyPr>
            <a:normAutofit lnSpcReduction="10000"/>
          </a:bodyPr>
          <a:lstStyle/>
          <a:p>
            <a:pPr marL="0" indent="0">
              <a:buNone/>
            </a:pPr>
            <a:r>
              <a:rPr lang="ru-RU" sz="1800" b="1" dirty="0"/>
              <a:t>Говорение </a:t>
            </a:r>
            <a:r>
              <a:rPr lang="ru-RU" sz="1800" dirty="0"/>
              <a:t>- </a:t>
            </a:r>
            <a:r>
              <a:rPr lang="ru-RU" sz="1800" dirty="0">
                <a:effectLst/>
                <a:ea typeface="Calibri" panose="020F0502020204030204" pitchFamily="34" charset="0"/>
              </a:rPr>
              <a:t>устная форма продуктивной речевой деятельности. </a:t>
            </a:r>
          </a:p>
          <a:p>
            <a:pPr marL="0" indent="0">
              <a:buNone/>
            </a:pPr>
            <a:r>
              <a:rPr lang="ru-RU" sz="1800" dirty="0">
                <a:effectLst/>
                <a:ea typeface="Calibri" panose="020F0502020204030204" pitchFamily="34" charset="0"/>
                <a:cs typeface="Times New Roman" panose="02020603050405020304" pitchFamily="18" charset="0"/>
              </a:rPr>
              <a:t>Обучение говорению предполагает овладение языковым материалом, созданием у учащегося привычки пользоваться иноязычной речью и образование механизма </a:t>
            </a:r>
            <a:r>
              <a:rPr lang="ru-RU" sz="1800" dirty="0">
                <a:ea typeface="Calibri" panose="020F0502020204030204" pitchFamily="34" charset="0"/>
                <a:cs typeface="Times New Roman" panose="02020603050405020304" pitchFamily="18" charset="0"/>
              </a:rPr>
              <a:t>воспроизведения</a:t>
            </a:r>
            <a:r>
              <a:rPr lang="ru-RU" sz="1800" dirty="0">
                <a:effectLst/>
                <a:ea typeface="Calibri" panose="020F0502020204030204" pitchFamily="34" charset="0"/>
                <a:cs typeface="Times New Roman" panose="02020603050405020304" pitchFamily="18" charset="0"/>
              </a:rPr>
              <a:t> неподготовленной речи. </a:t>
            </a:r>
          </a:p>
          <a:p>
            <a:pPr marL="0" indent="0">
              <a:buNone/>
            </a:pPr>
            <a:endParaRPr lang="ru-RU" sz="1800" dirty="0">
              <a:effectLst/>
              <a:ea typeface="Times New Roman" panose="02020603050405020304" pitchFamily="18" charset="0"/>
            </a:endParaRPr>
          </a:p>
          <a:p>
            <a:pPr marL="0" indent="0">
              <a:buNone/>
            </a:pPr>
            <a:r>
              <a:rPr lang="ru-RU" sz="1800" dirty="0">
                <a:effectLst/>
                <a:ea typeface="Calibri" panose="020F0502020204030204" pitchFamily="34" charset="0"/>
                <a:cs typeface="Times New Roman" panose="02020603050405020304" pitchFamily="18" charset="0"/>
              </a:rPr>
              <a:t>В организации обучению говорению должны учитываться взаимосвязанные особенности речевой деятельности</a:t>
            </a:r>
            <a:r>
              <a:rPr lang="en-US" sz="1800" dirty="0">
                <a:effectLst/>
                <a:ea typeface="Calibri" panose="020F0502020204030204" pitchFamily="34" charset="0"/>
                <a:cs typeface="Times New Roman" panose="02020603050405020304" pitchFamily="18" charset="0"/>
              </a:rPr>
              <a:t>:</a:t>
            </a:r>
            <a:r>
              <a:rPr lang="ru-RU" sz="1800" dirty="0">
                <a:effectLst/>
                <a:ea typeface="Calibri" panose="020F0502020204030204" pitchFamily="34" charset="0"/>
                <a:cs typeface="Times New Roman" panose="02020603050405020304" pitchFamily="18" charset="0"/>
              </a:rPr>
              <a:t> </a:t>
            </a:r>
            <a:endParaRPr lang="en-US" sz="1800" dirty="0">
              <a:effectLst/>
              <a:ea typeface="Calibri" panose="020F0502020204030204" pitchFamily="34" charset="0"/>
              <a:cs typeface="Times New Roman" panose="02020603050405020304" pitchFamily="18" charset="0"/>
            </a:endParaRPr>
          </a:p>
          <a:p>
            <a:r>
              <a:rPr lang="ru-RU" sz="1800" dirty="0">
                <a:effectLst/>
                <a:ea typeface="Calibri" panose="020F0502020204030204" pitchFamily="34" charset="0"/>
                <a:cs typeface="Times New Roman" panose="02020603050405020304" pitchFamily="18" charset="0"/>
              </a:rPr>
              <a:t>ситуативность, наличие обстоятельств вызывающих речевое сообщение</a:t>
            </a:r>
            <a:r>
              <a:rPr lang="en-US" sz="1800" dirty="0">
                <a:effectLst/>
                <a:ea typeface="Calibri" panose="020F0502020204030204" pitchFamily="34" charset="0"/>
                <a:cs typeface="Times New Roman" panose="02020603050405020304" pitchFamily="18" charset="0"/>
              </a:rPr>
              <a:t>;</a:t>
            </a:r>
            <a:r>
              <a:rPr lang="ru-RU" sz="1800" dirty="0">
                <a:effectLst/>
                <a:ea typeface="Calibri" panose="020F0502020204030204" pitchFamily="34" charset="0"/>
                <a:cs typeface="Times New Roman" panose="02020603050405020304" pitchFamily="18" charset="0"/>
              </a:rPr>
              <a:t> </a:t>
            </a:r>
            <a:endParaRPr lang="en-US" sz="1800" dirty="0">
              <a:effectLst/>
              <a:ea typeface="Calibri" panose="020F0502020204030204" pitchFamily="34" charset="0"/>
              <a:cs typeface="Times New Roman" panose="02020603050405020304" pitchFamily="18" charset="0"/>
            </a:endParaRPr>
          </a:p>
          <a:p>
            <a:r>
              <a:rPr lang="ru-RU" sz="1800" dirty="0">
                <a:effectLst/>
                <a:ea typeface="Calibri" panose="020F0502020204030204" pitchFamily="34" charset="0"/>
                <a:cs typeface="Times New Roman" panose="02020603050405020304" pitchFamily="18" charset="0"/>
              </a:rPr>
              <a:t>мотивированность, необходимость высказаться в определенной ситуации</a:t>
            </a:r>
            <a:r>
              <a:rPr lang="en-US" sz="1800" dirty="0">
                <a:effectLst/>
                <a:ea typeface="Calibri" panose="020F0502020204030204" pitchFamily="34" charset="0"/>
                <a:cs typeface="Times New Roman" panose="02020603050405020304" pitchFamily="18" charset="0"/>
              </a:rPr>
              <a:t>;</a:t>
            </a:r>
          </a:p>
          <a:p>
            <a:r>
              <a:rPr lang="ru-RU" sz="1800" dirty="0">
                <a:effectLst/>
                <a:ea typeface="Calibri" panose="020F0502020204030204" pitchFamily="34" charset="0"/>
                <a:cs typeface="Times New Roman" panose="02020603050405020304" pitchFamily="18" charset="0"/>
              </a:rPr>
              <a:t>направленность, ориентированность высказывания на реципиента</a:t>
            </a:r>
            <a:r>
              <a:rPr lang="en-US" sz="1800" dirty="0">
                <a:effectLst/>
                <a:ea typeface="Calibri" panose="020F0502020204030204" pitchFamily="34" charset="0"/>
                <a:cs typeface="Times New Roman" panose="02020603050405020304" pitchFamily="18" charset="0"/>
              </a:rPr>
              <a:t>;</a:t>
            </a:r>
            <a:r>
              <a:rPr lang="ru-RU" sz="1800" dirty="0">
                <a:effectLst/>
                <a:ea typeface="Calibri" panose="020F0502020204030204" pitchFamily="34" charset="0"/>
                <a:cs typeface="Times New Roman" panose="02020603050405020304" pitchFamily="18" charset="0"/>
              </a:rPr>
              <a:t> </a:t>
            </a:r>
            <a:endParaRPr lang="en-US" sz="1800" dirty="0">
              <a:effectLst/>
              <a:ea typeface="Calibri" panose="020F0502020204030204" pitchFamily="34" charset="0"/>
              <a:cs typeface="Times New Roman" panose="02020603050405020304" pitchFamily="18" charset="0"/>
            </a:endParaRPr>
          </a:p>
          <a:p>
            <a:r>
              <a:rPr lang="ru-RU" sz="1800" dirty="0">
                <a:effectLst/>
                <a:ea typeface="Calibri" panose="020F0502020204030204" pitchFamily="34" charset="0"/>
                <a:cs typeface="Times New Roman" panose="02020603050405020304" pitchFamily="18" charset="0"/>
              </a:rPr>
              <a:t>наличие определенных средств выражения для данного содержания.</a:t>
            </a:r>
          </a:p>
          <a:p>
            <a:pPr marL="0" indent="0">
              <a:buNone/>
            </a:pPr>
            <a:r>
              <a:rPr lang="ru-RU" sz="2600" dirty="0"/>
              <a:t> </a:t>
            </a:r>
            <a:endParaRPr lang="en-US" sz="2600" dirty="0"/>
          </a:p>
          <a:p>
            <a:pPr marL="0" indent="0">
              <a:buNone/>
            </a:pPr>
            <a:endParaRPr lang="ru-RU" dirty="0"/>
          </a:p>
        </p:txBody>
      </p:sp>
    </p:spTree>
    <p:extLst>
      <p:ext uri="{BB962C8B-B14F-4D97-AF65-F5344CB8AC3E}">
        <p14:creationId xmlns:p14="http://schemas.microsoft.com/office/powerpoint/2010/main" val="23147020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a:extLst>
              <a:ext uri="{FF2B5EF4-FFF2-40B4-BE49-F238E27FC236}">
                <a16:creationId xmlns:a16="http://schemas.microsoft.com/office/drawing/2014/main" id="{4F2BA824-497F-4482-9BBD-AC3C6A7EDD0C}"/>
              </a:ext>
            </a:extLst>
          </p:cNvPr>
          <p:cNvSpPr>
            <a:spLocks noGrp="1"/>
          </p:cNvSpPr>
          <p:nvPr>
            <p:ph idx="1"/>
          </p:nvPr>
        </p:nvSpPr>
        <p:spPr>
          <a:xfrm>
            <a:off x="838200" y="1162357"/>
            <a:ext cx="10515600" cy="4533286"/>
          </a:xfrm>
        </p:spPr>
        <p:txBody>
          <a:bodyPr>
            <a:normAutofit/>
          </a:bodyPr>
          <a:lstStyle/>
          <a:p>
            <a:pPr marL="0" indent="0">
              <a:buNone/>
            </a:pPr>
            <a:r>
              <a:rPr lang="ru-RU" sz="1800" dirty="0">
                <a:effectLst/>
                <a:ea typeface="Times New Roman" panose="02020603050405020304" pitchFamily="18" charset="0"/>
                <a:cs typeface="Calibri" panose="020F0502020204030204" pitchFamily="34" charset="0"/>
              </a:rPr>
              <a:t>Различают следующие виды устной речи: диалогическую и монологическую.</a:t>
            </a:r>
          </a:p>
          <a:p>
            <a:pPr marL="0" indent="0">
              <a:buNone/>
            </a:pPr>
            <a:endParaRPr lang="ru-RU" sz="1800" dirty="0">
              <a:effectLst/>
              <a:ea typeface="Times New Roman" panose="02020603050405020304" pitchFamily="18" charset="0"/>
              <a:cs typeface="Calibri" panose="020F0502020204030204" pitchFamily="34" charset="0"/>
            </a:endParaRPr>
          </a:p>
          <a:p>
            <a:r>
              <a:rPr lang="ru-RU" sz="1800" dirty="0">
                <a:effectLst/>
                <a:ea typeface="Times New Roman" panose="02020603050405020304" pitchFamily="18" charset="0"/>
                <a:cs typeface="Calibri" panose="020F0502020204030204" pitchFamily="34" charset="0"/>
              </a:rPr>
              <a:t>Для диалогической (разговорной) речи характерны реплики, которыми обме­ниваются говорящие, повторения фраз и отдельных слов за собеседником, вопросы, дополнения, пояснения, употребление намеков, понятных только говорящим, разнообразных вспомогательных слов и междометий.</a:t>
            </a:r>
          </a:p>
          <a:p>
            <a:pPr marL="0" indent="0">
              <a:buNone/>
            </a:pPr>
            <a:endParaRPr lang="ru-RU" sz="1800" dirty="0">
              <a:effectLst/>
              <a:ea typeface="Times New Roman" panose="02020603050405020304" pitchFamily="18" charset="0"/>
              <a:cs typeface="Calibri" panose="020F0502020204030204" pitchFamily="34" charset="0"/>
            </a:endParaRPr>
          </a:p>
          <a:p>
            <a:r>
              <a:rPr lang="ru-RU" sz="1800" dirty="0">
                <a:effectLst/>
                <a:ea typeface="Times New Roman" panose="02020603050405020304" pitchFamily="18" charset="0"/>
                <a:cs typeface="Calibri" panose="020F0502020204030204" pitchFamily="34" charset="0"/>
              </a:rPr>
              <a:t>Монологическая речь имеет боль­шую композиционную сложность, требует завершенности мысли, более строгого соблюдения грамматических правил, строгой логики и последовательности при изложении того, что хочет сказать произносящий монолог.</a:t>
            </a:r>
          </a:p>
          <a:p>
            <a:pPr marL="0" indent="0">
              <a:buNone/>
            </a:pPr>
            <a:endParaRPr lang="ru-RU" sz="1800" dirty="0">
              <a:effectLst/>
              <a:ea typeface="Times New Roman" panose="02020603050405020304" pitchFamily="18" charset="0"/>
              <a:cs typeface="Calibri" panose="020F0502020204030204" pitchFamily="34" charset="0"/>
            </a:endParaRPr>
          </a:p>
          <a:p>
            <a:pPr marL="0" indent="0">
              <a:buNone/>
            </a:pPr>
            <a:r>
              <a:rPr lang="ru-RU" sz="1800" dirty="0">
                <a:effectLst/>
                <a:ea typeface="Calibri" panose="020F0502020204030204" pitchFamily="34" charset="0"/>
                <a:cs typeface="Calibri" panose="020F0502020204030204" pitchFamily="34" charset="0"/>
              </a:rPr>
              <a:t> Навыки и умения спонтанной речи развиваются на диалоге. Умение и навыки подготовленной речи с её логичностью, последовательностью – на монологе. Обучение неподготовленной речи требует больше затрат и усилий, чем к подготовленной. </a:t>
            </a:r>
            <a:endParaRPr lang="en-US" sz="1800" dirty="0">
              <a:effectLst/>
              <a:ea typeface="Calibri" panose="020F0502020204030204" pitchFamily="34" charset="0"/>
              <a:cs typeface="Calibri" panose="020F0502020204030204" pitchFamily="34" charset="0"/>
            </a:endParaRPr>
          </a:p>
          <a:p>
            <a:pPr marL="0" indent="0">
              <a:buNone/>
            </a:pPr>
            <a:endParaRPr lang="ru-RU" dirty="0"/>
          </a:p>
        </p:txBody>
      </p:sp>
    </p:spTree>
    <p:extLst>
      <p:ext uri="{BB962C8B-B14F-4D97-AF65-F5344CB8AC3E}">
        <p14:creationId xmlns:p14="http://schemas.microsoft.com/office/powerpoint/2010/main" val="26792740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a:extLst>
              <a:ext uri="{FF2B5EF4-FFF2-40B4-BE49-F238E27FC236}">
                <a16:creationId xmlns:a16="http://schemas.microsoft.com/office/drawing/2014/main" id="{44622BC3-41AB-4859-8222-84A7A1411A35}"/>
              </a:ext>
            </a:extLst>
          </p:cNvPr>
          <p:cNvSpPr>
            <a:spLocks noGrp="1"/>
          </p:cNvSpPr>
          <p:nvPr>
            <p:ph idx="1"/>
          </p:nvPr>
        </p:nvSpPr>
        <p:spPr>
          <a:xfrm>
            <a:off x="838200" y="396875"/>
            <a:ext cx="10515600" cy="5780088"/>
          </a:xfrm>
        </p:spPr>
        <p:txBody>
          <a:bodyPr>
            <a:normAutofit fontScale="25000" lnSpcReduction="20000"/>
          </a:bodyPr>
          <a:lstStyle/>
          <a:p>
            <a:pPr marL="104775" indent="0" algn="just">
              <a:lnSpc>
                <a:spcPct val="150000"/>
              </a:lnSpc>
              <a:buNone/>
            </a:pPr>
            <a:r>
              <a:rPr lang="ru-RU" sz="7200" dirty="0">
                <a:effectLst/>
                <a:ea typeface="Times New Roman" panose="02020603050405020304" pitchFamily="18" charset="0"/>
              </a:rPr>
              <a:t>Важнейшим из методов обучения является </a:t>
            </a:r>
            <a:r>
              <a:rPr lang="ru-RU" sz="7200" b="1" dirty="0">
                <a:effectLst/>
                <a:ea typeface="Times New Roman" panose="02020603050405020304" pitchFamily="18" charset="0"/>
              </a:rPr>
              <a:t>коммуникативная (речевая) ситуация</a:t>
            </a:r>
            <a:r>
              <a:rPr lang="ru-RU" sz="7200" dirty="0">
                <a:effectLst/>
                <a:ea typeface="Times New Roman" panose="02020603050405020304" pitchFamily="18" charset="0"/>
              </a:rPr>
              <a:t>. Коммуникативная ситуация, как метод обучения говорению, состоит из четырех факторов</a:t>
            </a:r>
            <a:r>
              <a:rPr lang="en-US" sz="7200" dirty="0">
                <a:effectLst/>
                <a:ea typeface="Times New Roman" panose="02020603050405020304" pitchFamily="18" charset="0"/>
              </a:rPr>
              <a:t>:</a:t>
            </a:r>
            <a:endParaRPr lang="en-US" sz="7200" dirty="0">
              <a:ea typeface="Times New Roman" panose="02020603050405020304" pitchFamily="18" charset="0"/>
            </a:endParaRPr>
          </a:p>
          <a:p>
            <a:pPr marL="539750" indent="-360363" algn="just">
              <a:lnSpc>
                <a:spcPct val="150000"/>
              </a:lnSpc>
              <a:buFont typeface="+mj-lt"/>
              <a:buAutoNum type="arabicPeriod"/>
            </a:pPr>
            <a:r>
              <a:rPr lang="ru-RU" sz="7200" dirty="0">
                <a:effectLst/>
                <a:ea typeface="Times New Roman" panose="02020603050405020304" pitchFamily="18" charset="0"/>
              </a:rPr>
              <a:t>обстоятельств действительности (обстановка), в которых осуществляется коммуникация (включая наличие посторонних лиц);</a:t>
            </a:r>
            <a:endParaRPr lang="en-US" sz="7200" dirty="0">
              <a:effectLst/>
              <a:ea typeface="Times New Roman" panose="02020603050405020304" pitchFamily="18" charset="0"/>
            </a:endParaRPr>
          </a:p>
          <a:p>
            <a:pPr marL="539750" indent="-360363" algn="just">
              <a:lnSpc>
                <a:spcPct val="150000"/>
              </a:lnSpc>
              <a:buFont typeface="+mj-lt"/>
              <a:buAutoNum type="arabicPeriod"/>
            </a:pPr>
            <a:r>
              <a:rPr lang="ru-RU" sz="7200" dirty="0">
                <a:effectLst/>
                <a:ea typeface="Times New Roman" panose="02020603050405020304" pitchFamily="18" charset="0"/>
              </a:rPr>
              <a:t>отношений между коммуникантами (субъективно — личность собеседника);</a:t>
            </a:r>
            <a:endParaRPr lang="en-US" sz="7200" dirty="0">
              <a:effectLst/>
              <a:ea typeface="Times New Roman" panose="02020603050405020304" pitchFamily="18" charset="0"/>
            </a:endParaRPr>
          </a:p>
          <a:p>
            <a:pPr marL="539750" indent="-360363" algn="just">
              <a:lnSpc>
                <a:spcPct val="150000"/>
              </a:lnSpc>
              <a:buFont typeface="+mj-lt"/>
              <a:buAutoNum type="arabicPeriod"/>
            </a:pPr>
            <a:r>
              <a:rPr lang="ru-RU" sz="7200" dirty="0">
                <a:effectLst/>
                <a:ea typeface="Times New Roman" panose="02020603050405020304" pitchFamily="18" charset="0"/>
              </a:rPr>
              <a:t>речевого побуждения;</a:t>
            </a:r>
            <a:endParaRPr lang="en-US" sz="7200" dirty="0">
              <a:effectLst/>
              <a:ea typeface="Times New Roman" panose="02020603050405020304" pitchFamily="18" charset="0"/>
            </a:endParaRPr>
          </a:p>
          <a:p>
            <a:pPr marL="539750" indent="-360363" algn="just">
              <a:lnSpc>
                <a:spcPct val="150000"/>
              </a:lnSpc>
              <a:buFont typeface="+mj-lt"/>
              <a:buAutoNum type="arabicPeriod"/>
            </a:pPr>
            <a:r>
              <a:rPr lang="ru-RU" sz="7200" dirty="0">
                <a:effectLst/>
                <a:ea typeface="Times New Roman" panose="02020603050405020304" pitchFamily="18" charset="0"/>
              </a:rPr>
              <a:t>реализации самого акта общения, создающего новое положение, стимулы к речи.</a:t>
            </a:r>
            <a:endParaRPr lang="en-US" sz="7200" dirty="0">
              <a:effectLst/>
              <a:ea typeface="Times New Roman" panose="02020603050405020304" pitchFamily="18" charset="0"/>
            </a:endParaRPr>
          </a:p>
          <a:p>
            <a:pPr marL="0" indent="0" algn="just">
              <a:lnSpc>
                <a:spcPct val="150000"/>
              </a:lnSpc>
              <a:buNone/>
            </a:pPr>
            <a:r>
              <a:rPr lang="ru-RU" sz="7200" dirty="0">
                <a:effectLst/>
                <a:ea typeface="Times New Roman" panose="02020603050405020304" pitchFamily="18" charset="0"/>
              </a:rPr>
              <a:t>Современная методология обучения иностранному языку различает следующие виды модели речевой коммуникации:</a:t>
            </a:r>
            <a:endParaRPr lang="en-US" sz="7200" dirty="0">
              <a:effectLst/>
              <a:ea typeface="Times New Roman" panose="02020603050405020304" pitchFamily="18" charset="0"/>
            </a:endParaRPr>
          </a:p>
          <a:p>
            <a:pPr algn="just">
              <a:lnSpc>
                <a:spcPct val="150000"/>
              </a:lnSpc>
            </a:pPr>
            <a:r>
              <a:rPr lang="ru-RU" sz="7200" dirty="0">
                <a:effectLst/>
                <a:ea typeface="Times New Roman" panose="02020603050405020304" pitchFamily="18" charset="0"/>
              </a:rPr>
              <a:t>официальный индивидуальный контакт;</a:t>
            </a:r>
            <a:endParaRPr lang="en-US" sz="7200" dirty="0">
              <a:effectLst/>
              <a:ea typeface="Times New Roman" panose="02020603050405020304" pitchFamily="18" charset="0"/>
            </a:endParaRPr>
          </a:p>
          <a:p>
            <a:pPr algn="just">
              <a:lnSpc>
                <a:spcPct val="150000"/>
              </a:lnSpc>
            </a:pPr>
            <a:r>
              <a:rPr lang="ru-RU" sz="7200" dirty="0">
                <a:effectLst/>
                <a:ea typeface="Times New Roman" panose="02020603050405020304" pitchFamily="18" charset="0"/>
              </a:rPr>
              <a:t>свободная беседа;</a:t>
            </a:r>
            <a:endParaRPr lang="en-US" sz="7200" dirty="0">
              <a:effectLst/>
              <a:ea typeface="Times New Roman" panose="02020603050405020304" pitchFamily="18" charset="0"/>
            </a:endParaRPr>
          </a:p>
          <a:p>
            <a:pPr algn="just">
              <a:lnSpc>
                <a:spcPct val="150000"/>
              </a:lnSpc>
            </a:pPr>
            <a:r>
              <a:rPr lang="ru-RU" sz="7200" dirty="0">
                <a:effectLst/>
                <a:ea typeface="Times New Roman" panose="02020603050405020304" pitchFamily="18" charset="0"/>
              </a:rPr>
              <a:t>монолог в групповой беседе.</a:t>
            </a:r>
            <a:endParaRPr lang="en-US" sz="7200" dirty="0">
              <a:effectLst/>
              <a:ea typeface="Times New Roman" panose="02020603050405020304" pitchFamily="18" charset="0"/>
            </a:endParaRPr>
          </a:p>
          <a:p>
            <a:pPr marL="0" indent="0" algn="just">
              <a:lnSpc>
                <a:spcPct val="150000"/>
              </a:lnSpc>
              <a:buNone/>
            </a:pPr>
            <a:r>
              <a:rPr lang="ru-RU" sz="7200" dirty="0">
                <a:effectLst/>
                <a:ea typeface="Times New Roman" panose="02020603050405020304" pitchFamily="18" charset="0"/>
              </a:rPr>
              <a:t>И  многие другие.</a:t>
            </a:r>
          </a:p>
          <a:p>
            <a:pPr algn="just">
              <a:lnSpc>
                <a:spcPct val="150000"/>
              </a:lnSpc>
            </a:pPr>
            <a:endParaRPr lang="ru-RU" dirty="0"/>
          </a:p>
        </p:txBody>
      </p:sp>
    </p:spTree>
    <p:extLst>
      <p:ext uri="{BB962C8B-B14F-4D97-AF65-F5344CB8AC3E}">
        <p14:creationId xmlns:p14="http://schemas.microsoft.com/office/powerpoint/2010/main" val="32998722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a:extLst>
              <a:ext uri="{FF2B5EF4-FFF2-40B4-BE49-F238E27FC236}">
                <a16:creationId xmlns:a16="http://schemas.microsoft.com/office/drawing/2014/main" id="{C4C4B5BF-0A59-4BF9-9FE3-BF3EAECF1CF5}"/>
              </a:ext>
            </a:extLst>
          </p:cNvPr>
          <p:cNvSpPr>
            <a:spLocks noGrp="1"/>
          </p:cNvSpPr>
          <p:nvPr>
            <p:ph idx="1"/>
          </p:nvPr>
        </p:nvSpPr>
        <p:spPr>
          <a:xfrm>
            <a:off x="838200" y="548481"/>
            <a:ext cx="10515600" cy="5761038"/>
          </a:xfrm>
        </p:spPr>
        <p:txBody>
          <a:bodyPr/>
          <a:lstStyle/>
          <a:p>
            <a:pPr marL="0" indent="0" algn="just">
              <a:lnSpc>
                <a:spcPct val="150000"/>
              </a:lnSpc>
              <a:buNone/>
            </a:pPr>
            <a:r>
              <a:rPr lang="ru-RU" sz="1800" dirty="0">
                <a:effectLst/>
                <a:latin typeface="Times New Roman" panose="02020603050405020304" pitchFamily="18" charset="0"/>
                <a:ea typeface="Times New Roman" panose="02020603050405020304" pitchFamily="18" charset="0"/>
              </a:rPr>
              <a:t> </a:t>
            </a:r>
            <a:r>
              <a:rPr lang="ru-RU" sz="1800" dirty="0">
                <a:effectLst/>
                <a:ea typeface="Times New Roman" panose="02020603050405020304" pitchFamily="18" charset="0"/>
              </a:rPr>
              <a:t>В содержание обучения говорению по иностранным языкам входят:</a:t>
            </a:r>
          </a:p>
          <a:p>
            <a:pPr algn="just">
              <a:lnSpc>
                <a:spcPct val="150000"/>
              </a:lnSpc>
            </a:pPr>
            <a:r>
              <a:rPr lang="ru-RU" sz="1800" dirty="0">
                <a:effectLst/>
                <a:ea typeface="Times New Roman" panose="02020603050405020304" pitchFamily="18" charset="0"/>
              </a:rPr>
              <a:t>языковой материал (фонетический, лексический, грамматический), правила его оформления и навыки оперирования ими;</a:t>
            </a:r>
          </a:p>
          <a:p>
            <a:pPr algn="just">
              <a:lnSpc>
                <a:spcPct val="150000"/>
              </a:lnSpc>
            </a:pPr>
            <a:r>
              <a:rPr lang="ru-RU" sz="1800" dirty="0">
                <a:effectLst/>
                <a:ea typeface="Times New Roman" panose="02020603050405020304" pitchFamily="18" charset="0"/>
              </a:rPr>
              <a:t>сферы общения, темы и ситуации;</a:t>
            </a:r>
          </a:p>
          <a:p>
            <a:pPr algn="just">
              <a:lnSpc>
                <a:spcPct val="150000"/>
              </a:lnSpc>
            </a:pPr>
            <a:r>
              <a:rPr lang="ru-RU" sz="1800" dirty="0">
                <a:effectLst/>
                <a:ea typeface="Times New Roman" panose="02020603050405020304" pitchFamily="18" charset="0"/>
              </a:rPr>
              <a:t>речевые умения, характеризующие уровень практического владения иностранным языком как средствам общения;</a:t>
            </a:r>
          </a:p>
          <a:p>
            <a:pPr algn="just">
              <a:lnSpc>
                <a:spcPct val="150000"/>
              </a:lnSpc>
            </a:pPr>
            <a:r>
              <a:rPr lang="ru-RU" sz="1800" dirty="0">
                <a:effectLst/>
                <a:ea typeface="Times New Roman" panose="02020603050405020304" pitchFamily="18" charset="0"/>
              </a:rPr>
              <a:t>комплекс знаний и представлений о национально-культурных особенностях и реалиях страны изучаемого языка, минимум этикетных форм речи для общения в различных сферах и ситуациях;</a:t>
            </a:r>
          </a:p>
          <a:p>
            <a:pPr algn="just">
              <a:lnSpc>
                <a:spcPct val="150000"/>
              </a:lnSpc>
            </a:pPr>
            <a:r>
              <a:rPr lang="ru-RU" sz="1800" dirty="0">
                <a:effectLst/>
                <a:ea typeface="Times New Roman" panose="02020603050405020304" pitchFamily="18" charset="0"/>
              </a:rPr>
              <a:t>общие учебные умения, рациональные приемы умственного труда, обеспечивающие формирование речевых навыков и умений самосовершенствоваться в иностранном языке.</a:t>
            </a:r>
            <a:endParaRPr lang="ru-RU" dirty="0"/>
          </a:p>
        </p:txBody>
      </p:sp>
    </p:spTree>
    <p:extLst>
      <p:ext uri="{BB962C8B-B14F-4D97-AF65-F5344CB8AC3E}">
        <p14:creationId xmlns:p14="http://schemas.microsoft.com/office/powerpoint/2010/main" val="54998673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Дерево">
  <a:themeElements>
    <a:clrScheme name="Дерево">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Дерево">
      <a:majorFont>
        <a:latin typeface="Rockwell Condensed"/>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Дерево">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docProps/app.xml><?xml version="1.0" encoding="utf-8"?>
<Properties xmlns="http://schemas.openxmlformats.org/officeDocument/2006/extended-properties" xmlns:vt="http://schemas.openxmlformats.org/officeDocument/2006/docPropsVTypes">
  <Template>Дерево</Template>
  <TotalTime>0</TotalTime>
  <Words>2635</Words>
  <Application>Microsoft Office PowerPoint</Application>
  <PresentationFormat>Широкоэкранный</PresentationFormat>
  <Paragraphs>159</Paragraphs>
  <Slides>22</Slides>
  <Notes>0</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22</vt:i4>
      </vt:variant>
    </vt:vector>
  </HeadingPairs>
  <TitlesOfParts>
    <vt:vector size="30" baseType="lpstr">
      <vt:lpstr>Calibri</vt:lpstr>
      <vt:lpstr>Cambria</vt:lpstr>
      <vt:lpstr>Open Sans</vt:lpstr>
      <vt:lpstr>Rockwell</vt:lpstr>
      <vt:lpstr>Rockwell Condensed</vt:lpstr>
      <vt:lpstr>Times New Roman</vt:lpstr>
      <vt:lpstr>Wingdings</vt:lpstr>
      <vt:lpstr>Дерево</vt:lpstr>
      <vt:lpstr>Взаимосвязь между устной и письменной речью </vt:lpstr>
      <vt:lpstr>Оглавление</vt:lpstr>
      <vt:lpstr>1. Цели и задачи обучения устной и письменной речи</vt:lpstr>
      <vt:lpstr>Презентация PowerPoint</vt:lpstr>
      <vt:lpstr>2. Устная речь как вид речевой деятельности</vt:lpstr>
      <vt:lpstr>3. Обучение говорению </vt:lpstr>
      <vt:lpstr>Презентация PowerPoint</vt:lpstr>
      <vt:lpstr>Презентация PowerPoint</vt:lpstr>
      <vt:lpstr>Презентация PowerPoint</vt:lpstr>
      <vt:lpstr>4. Обучение чтению</vt:lpstr>
      <vt:lpstr>Презентация PowerPoint</vt:lpstr>
      <vt:lpstr>Презентация PowerPoint</vt:lpstr>
      <vt:lpstr>5. Обучение аудированию</vt:lpstr>
      <vt:lpstr>Презентация PowerPoint</vt:lpstr>
      <vt:lpstr>Презентация PowerPoint</vt:lpstr>
      <vt:lpstr>6. Письмо как вид речевой деятельности</vt:lpstr>
      <vt:lpstr>Презентация PowerPoint</vt:lpstr>
      <vt:lpstr>Презентация PowerPoint</vt:lpstr>
      <vt:lpstr>7. Взаимоотношения между письменной и устной речью</vt:lpstr>
      <vt:lpstr>8. Подходы и методы </vt:lpstr>
      <vt:lpstr>Презентация PowerPoint</vt:lpstr>
      <vt:lpstr>9. Список литературы</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Взаимосвязь между устной и письменной речью</dc:title>
  <dc:creator>Пользователь</dc:creator>
  <cp:lastModifiedBy>Вера Грань</cp:lastModifiedBy>
  <cp:revision>5</cp:revision>
  <dcterms:created xsi:type="dcterms:W3CDTF">2022-02-09T17:28:08Z</dcterms:created>
  <dcterms:modified xsi:type="dcterms:W3CDTF">2022-09-02T13:05:15Z</dcterms:modified>
</cp:coreProperties>
</file>