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0" r:id="rId2"/>
    <p:sldId id="294" r:id="rId3"/>
    <p:sldId id="312" r:id="rId4"/>
    <p:sldId id="293" r:id="rId5"/>
    <p:sldId id="284" r:id="rId6"/>
    <p:sldId id="258" r:id="rId7"/>
    <p:sldId id="261" r:id="rId8"/>
    <p:sldId id="295" r:id="rId9"/>
    <p:sldId id="302" r:id="rId10"/>
    <p:sldId id="313" r:id="rId11"/>
    <p:sldId id="306" r:id="rId12"/>
    <p:sldId id="308" r:id="rId13"/>
    <p:sldId id="309" r:id="rId14"/>
    <p:sldId id="317" r:id="rId15"/>
    <p:sldId id="273" r:id="rId16"/>
    <p:sldId id="303" r:id="rId17"/>
    <p:sldId id="299" r:id="rId18"/>
    <p:sldId id="305" r:id="rId19"/>
    <p:sldId id="301" r:id="rId20"/>
    <p:sldId id="315" r:id="rId21"/>
    <p:sldId id="275" r:id="rId22"/>
    <p:sldId id="31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616EC-F12D-489D-8B64-DC7FEF97E2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ECFF8-9932-4EB6-8A19-A1B6B3B09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AB73DF-7922-4A01-897E-061C428CD580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855BA5-7D91-44DC-B532-972932AF6FFB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8A268-40D2-464C-B323-21A9A58B8A37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C729E-1332-4E3D-B2C1-6C50D7C1F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5.ppt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2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____________Microsoft_Office_PowerPoint_97-20033.ppt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7410" name="Презентация" r:id="rId3" imgW="4570610" imgH="3427576" progId="PowerPoint.Show.8">
              <p:embed/>
            </p:oleObj>
          </a:graphicData>
        </a:graphic>
      </p:graphicFrame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85786" y="142852"/>
            <a:ext cx="8358214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atin typeface="Monotype Corsiva" pitchFamily="66" charset="0"/>
              </a:rPr>
              <a:t>Двадцать</a:t>
            </a:r>
          </a:p>
          <a:p>
            <a:pPr algn="ctr"/>
            <a:r>
              <a:rPr lang="ru-RU" sz="8800" b="1" dirty="0" smtClean="0">
                <a:latin typeface="Monotype Corsiva" pitchFamily="66" charset="0"/>
              </a:rPr>
              <a:t>четвертое</a:t>
            </a:r>
            <a:endParaRPr lang="ru-RU" sz="8800" b="1" dirty="0" smtClean="0">
              <a:latin typeface="Monotype Corsiva" pitchFamily="66" charset="0"/>
            </a:endParaRPr>
          </a:p>
          <a:p>
            <a:pPr algn="ctr"/>
            <a:r>
              <a:rPr lang="ru-RU" sz="8800" b="1" dirty="0" smtClean="0">
                <a:latin typeface="Monotype Corsiva" pitchFamily="66" charset="0"/>
              </a:rPr>
              <a:t> ноября</a:t>
            </a:r>
          </a:p>
          <a:p>
            <a:pPr algn="ctr"/>
            <a:r>
              <a:rPr lang="ru-RU" sz="8000" b="1" dirty="0" smtClean="0">
                <a:latin typeface="Monotype Corsiva" pitchFamily="66" charset="0"/>
              </a:rPr>
              <a:t>Классная работа</a:t>
            </a:r>
          </a:p>
          <a:p>
            <a:pPr algn="ctr"/>
            <a:r>
              <a:rPr lang="ru-RU" sz="9600" b="1" dirty="0" smtClean="0">
                <a:latin typeface="Monotype Corsiva" pitchFamily="66" charset="0"/>
              </a:rPr>
              <a:t> </a:t>
            </a:r>
            <a:endParaRPr lang="ru-RU" sz="9600" b="1" dirty="0">
              <a:latin typeface="Monotype Corsiva" pitchFamily="66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8" y="3717032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6870700" cy="12049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перехитрить безударную гласную?</a:t>
            </a:r>
          </a:p>
        </p:txBody>
      </p:sp>
      <p:sp useBgFill="1"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14500"/>
            <a:ext cx="6046788" cy="35718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буква гласная </a:t>
            </a:r>
          </a:p>
          <a:p>
            <a:pPr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Вызвала сомнение,</a:t>
            </a:r>
          </a:p>
          <a:p>
            <a:pPr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её немедленно</a:t>
            </a:r>
          </a:p>
          <a:p>
            <a:pPr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Ставь под ударение!</a:t>
            </a: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0000CC"/>
              </a:solidFill>
              <a:latin typeface="Batang" pitchFamily="18" charset="-127"/>
            </a:endParaRP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00CC"/>
                </a:solidFill>
                <a:latin typeface="Batang" pitchFamily="18" charset="-127"/>
              </a:rPr>
              <a:t>		             </a:t>
            </a:r>
            <a:r>
              <a:rPr lang="ru-RU" sz="4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ро – п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рья</a:t>
            </a:r>
            <a:endParaRPr lang="ru-RU" b="1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www.zooclub.ru/attach/fotogal/clip/birds/2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571480"/>
            <a:ext cx="3123860" cy="4000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2755883" cy="60016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Вр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П…так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Б…да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Дл…на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ства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мнота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К…ты -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14290"/>
            <a:ext cx="2855269" cy="68326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Вр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ть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ды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нный 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со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ё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мный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 </a:t>
            </a:r>
            <a:endParaRPr lang="ru-RU" sz="48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0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785794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57161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28599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000372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378619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450057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5286388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4" name="Picture 2" descr="http://ranok-creative.com.ua/img/6505/6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786190"/>
            <a:ext cx="300039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00"/>
                            </p:stCondLst>
                            <p:childTnLst>
                              <p:par>
                                <p:cTn id="7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8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5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7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6082" name="Presentation" r:id="rId3" imgW="4571972" imgH="3429047" progId="PowerPoint.Show.8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8" y="2340141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571480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User\Рабочий стол\_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14290"/>
            <a:ext cx="3357586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Documents and Settings\User\Рабочий стол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00042"/>
            <a:ext cx="3400491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8" descr="C:\Documents and Settings\User\Рабочий стол\Рисунок8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571876"/>
            <a:ext cx="435771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 descr="C:\Documents and Settings\User\Рабочий стол\Рисунок9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3357562"/>
            <a:ext cx="3929090" cy="2748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5869019" cy="6000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Arial Narrow" pitchFamily="34" charset="0"/>
              </a:rPr>
              <a:t>Гроза - грозы</a:t>
            </a:r>
          </a:p>
          <a:p>
            <a:pPr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Arial Narrow" pitchFamily="34" charset="0"/>
              </a:rPr>
              <a:t>Вода - воды</a:t>
            </a:r>
          </a:p>
          <a:p>
            <a:pPr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Arial Narrow" pitchFamily="34" charset="0"/>
              </a:rPr>
              <a:t>Певец - петь</a:t>
            </a:r>
          </a:p>
          <a:p>
            <a:pPr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Arial Narrow" pitchFamily="34" charset="0"/>
              </a:rPr>
              <a:t>Весна - вёсны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38914" name="Picture 2" descr="http://img-fotki.yandex.ru/get/6512/47407354.786/0_f3c03_c9e84459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928670"/>
            <a:ext cx="3500430" cy="500066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214313" y="1357313"/>
            <a:ext cx="868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28875" y="4572000"/>
            <a:ext cx="3385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0" y="928688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4" name="Picture 2" descr="http://ppt4web.ru/images/242/12286/640/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2428875"/>
            <a:ext cx="2643188" cy="4286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 . СОК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. ДА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 . СТОК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 . ВА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 . БЕСА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 . КА</a:t>
            </a: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defRPr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500" y="2428875"/>
            <a:ext cx="3286125" cy="4286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ОЗ . РО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 . ЛЯНА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 . СНА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 . РА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 . ПИНКА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ГР . 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57938" y="2428875"/>
            <a:ext cx="2714625" cy="4286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СТВ . ЛЫ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 . ЖДИ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ЗВ . ЗДА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 . РА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 . НЁК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 . СИЦА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2720975"/>
            <a:ext cx="525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3286125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00438" y="2714625"/>
            <a:ext cx="525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73425" y="3286125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0063" y="3935413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85813" y="4500563"/>
            <a:ext cx="55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46100" y="5143500"/>
            <a:ext cx="525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4663" y="5715000"/>
            <a:ext cx="525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14688" y="3935413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416800" y="2714625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715125" y="3286125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143250" y="4500563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00438" y="5149850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000875" y="3929063"/>
            <a:ext cx="525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73863" y="4500563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00438" y="5715000"/>
            <a:ext cx="55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715125" y="5715000"/>
            <a:ext cx="58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786563" y="5143500"/>
            <a:ext cx="525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28875" y="142875"/>
            <a:ext cx="4437063" cy="708025"/>
          </a:xfrm>
          <a:prstGeom prst="rect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СОРЕВНОВАНИЕ.</a:t>
            </a:r>
          </a:p>
        </p:txBody>
      </p:sp>
      <p:pic>
        <p:nvPicPr>
          <p:cNvPr id="27" name="Picture 4" descr="http://img.espicture.ru/18/intellektualymnyie-igryi-kartink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2071702" cy="1714512"/>
          </a:xfrm>
          <a:prstGeom prst="rect">
            <a:avLst/>
          </a:prstGeom>
          <a:noFill/>
        </p:spPr>
      </p:pic>
      <p:pic>
        <p:nvPicPr>
          <p:cNvPr id="28" name="Picture 2" descr="http://www.zooclub.ru/attach/fotogal/clip/birds/24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928670"/>
            <a:ext cx="2266604" cy="1571636"/>
          </a:xfrm>
          <a:prstGeom prst="rect">
            <a:avLst/>
          </a:prstGeom>
          <a:noFill/>
        </p:spPr>
      </p:pic>
      <p:pic>
        <p:nvPicPr>
          <p:cNvPr id="29" name="Picture 4" descr="http://images.freeimages.com/images/premium/previews/8246/8246477-wise-ow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71480"/>
            <a:ext cx="200026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57188" y="285750"/>
            <a:ext cx="82153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 предложение верно. Подчеркни грамматическую основу.</a:t>
            </a:r>
          </a:p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500" y="1428750"/>
            <a:ext cx="783113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Сосне,  на, сидит,</a:t>
            </a:r>
          </a:p>
          <a:p>
            <a:pPr>
              <a:defRPr/>
            </a:pPr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сова, мудрая, высокой.</a:t>
            </a:r>
            <a:endParaRPr lang="ru-RU" dirty="0"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3071813"/>
            <a:ext cx="86439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На  высокой с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сне с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дит</a:t>
            </a:r>
          </a:p>
          <a:p>
            <a:r>
              <a:rPr lang="ru-RU" sz="5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мудрая  с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ва.</a:t>
            </a:r>
          </a:p>
        </p:txBody>
      </p:sp>
      <p:sp>
        <p:nvSpPr>
          <p:cNvPr id="6" name="Равно 5"/>
          <p:cNvSpPr/>
          <p:nvPr/>
        </p:nvSpPr>
        <p:spPr>
          <a:xfrm>
            <a:off x="6072188" y="3786188"/>
            <a:ext cx="2627312" cy="323850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Минус 6"/>
          <p:cNvSpPr/>
          <p:nvPr/>
        </p:nvSpPr>
        <p:spPr>
          <a:xfrm>
            <a:off x="2928938" y="4572000"/>
            <a:ext cx="1979612" cy="288925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88" y="4929188"/>
            <a:ext cx="5572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 написание </a:t>
            </a:r>
          </a:p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выделенных букв.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5" y="1500188"/>
            <a:ext cx="7858125" cy="1628775"/>
          </a:xfrm>
          <a:prstGeom prst="rect">
            <a:avLst/>
          </a:prstGeom>
          <a:solidFill>
            <a:srgbClr val="AD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1" name="Picture 2" descr="http://www.zooclub.ru/attach/fotogal/clip/birds/2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072074"/>
            <a:ext cx="2285983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Парная   работа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Сидим - на месте,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Думаем – вместе,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Решаем – оперативно,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Критикуя – предлагай,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Предлагая – </a:t>
            </a:r>
            <a:endParaRPr lang="ru-RU" sz="40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450912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помогай</a:t>
            </a: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ranok-creative.com.ua/img/6505/69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285860"/>
            <a:ext cx="335755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71563" y="0"/>
            <a:ext cx="6429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Проверьте!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214313" y="1357313"/>
            <a:ext cx="868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28875" y="4572000"/>
            <a:ext cx="2333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Верно?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85938" y="5500688"/>
            <a:ext cx="4864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Похвалите себя!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0" y="928688"/>
            <a:ext cx="9144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В л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су много цв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тов. Из тр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вы гл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дит белый гл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зок з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ники.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з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мле бл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стит 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са. После д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ждя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вырастут гр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бы. На б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регу 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ки 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ботают б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бры. Тр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пинка в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ла к гор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ду. 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demiart.ru/forum/journal_uploads9/j1743103_1425631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357694"/>
            <a:ext cx="264317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</a:rPr>
              <a:t>Какое слово не является родственным?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4810" y="1628775"/>
            <a:ext cx="4471990" cy="4586307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dirty="0" smtClean="0">
                <a:solidFill>
                  <a:srgbClr val="3333FF"/>
                </a:solidFill>
              </a:rPr>
              <a:t>Изба, избушка, избаловать, избенка.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dirty="0" smtClean="0">
                <a:solidFill>
                  <a:srgbClr val="3333FF"/>
                </a:solidFill>
              </a:rPr>
              <a:t>2. Лето, летать, летчик, полет</a:t>
            </a:r>
            <a:r>
              <a:rPr lang="ru-RU" altLang="ru-RU" dirty="0" smtClean="0">
                <a:solidFill>
                  <a:srgbClr val="6600CC"/>
                </a:solidFill>
              </a:rPr>
              <a:t>.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ru-RU" altLang="ru-RU" dirty="0" smtClean="0">
                <a:solidFill>
                  <a:srgbClr val="3333FF"/>
                </a:solidFill>
              </a:rPr>
              <a:t>Лес, лесник, лиса, лесной</a:t>
            </a:r>
            <a:r>
              <a:rPr lang="ru-RU" altLang="ru-RU" dirty="0" smtClean="0">
                <a:solidFill>
                  <a:srgbClr val="660066"/>
                </a:solidFill>
              </a:rPr>
              <a:t>.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dirty="0" smtClean="0">
                <a:solidFill>
                  <a:srgbClr val="660066"/>
                </a:solidFill>
              </a:rPr>
              <a:t> Серый волк в густом л…су встретил рыжую л…су.</a:t>
            </a:r>
          </a:p>
        </p:txBody>
      </p:sp>
      <p:pic>
        <p:nvPicPr>
          <p:cNvPr id="34818" name="Picture 2" descr="http://kids-konkurs.ru/wp-content/uploads/2015/11/%D0%A1%D0%BE%D0%B2%D0%B0-%D1%81-%D0%BA%D0%BD%D0%B8%D0%B3%D0%BE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736"/>
            <a:ext cx="3643338" cy="49292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8914" name="Presentation" r:id="rId3" imgW="4571972" imgH="3429047" progId="PowerPoint.Show.8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8" y="1232146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7200" b="1" i="1" dirty="0" smtClean="0">
              <a:solidFill>
                <a:srgbClr val="0033CC"/>
              </a:solidFill>
              <a:latin typeface="Century Schoolbook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7200" b="1" i="1" dirty="0" smtClean="0">
              <a:solidFill>
                <a:srgbClr val="0033CC"/>
              </a:solidFill>
              <a:latin typeface="Century Schoolbook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b="1" i="1" dirty="0" smtClean="0">
                <a:solidFill>
                  <a:srgbClr val="0033CC"/>
                </a:solidFill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   о   и    е    я   ё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215206" y="4572008"/>
            <a:ext cx="122413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5852" y="571480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Минута чистописания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29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21792" y="404664"/>
            <a:ext cx="50185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Сегодня на уроке: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132857"/>
            <a:ext cx="7560840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1313"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000" b="1" dirty="0">
                <a:solidFill>
                  <a:srgbClr val="6600FF"/>
                </a:solidFill>
                <a:latin typeface="Comic Sans MS" pitchFamily="66" charset="0"/>
              </a:rPr>
              <a:t>Я понял...</a:t>
            </a:r>
          </a:p>
          <a:p>
            <a:pPr indent="-341313"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000" b="1" dirty="0">
                <a:solidFill>
                  <a:srgbClr val="6600FF"/>
                </a:solidFill>
                <a:latin typeface="Comic Sans MS" pitchFamily="66" charset="0"/>
              </a:rPr>
              <a:t>Мне было интересно...</a:t>
            </a:r>
          </a:p>
          <a:p>
            <a:pPr indent="-341313"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4000" b="1" dirty="0">
                <a:solidFill>
                  <a:srgbClr val="6600FF"/>
                </a:solidFill>
                <a:latin typeface="Comic Sans MS" pitchFamily="66" charset="0"/>
              </a:rPr>
              <a:t>Мне было трудно...</a:t>
            </a:r>
          </a:p>
        </p:txBody>
      </p:sp>
      <p:pic>
        <p:nvPicPr>
          <p:cNvPr id="5" name="Picture 2" descr="http://demiart.ru/forum/journal_uploads9/j1743103_14256314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429000"/>
            <a:ext cx="3143272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99283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179388" y="-11114"/>
            <a:ext cx="78216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 </a:t>
            </a:r>
            <a:r>
              <a:rPr lang="ru-RU" sz="4000" b="1" dirty="0"/>
              <a:t>Итог урока</a:t>
            </a:r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92151"/>
            <a:ext cx="2089150" cy="1522404"/>
          </a:xfrm>
          <a:prstGeom prst="rect">
            <a:avLst/>
          </a:prstGeom>
          <a:noFill/>
        </p:spPr>
      </p:pic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708275"/>
            <a:ext cx="2089150" cy="1649419"/>
          </a:xfrm>
          <a:prstGeom prst="rect">
            <a:avLst/>
          </a:prstGeom>
          <a:noFill/>
        </p:spPr>
      </p:pic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4868863"/>
            <a:ext cx="2089150" cy="1346219"/>
          </a:xfrm>
          <a:prstGeom prst="rect">
            <a:avLst/>
          </a:prstGeom>
          <a:noFill/>
        </p:spPr>
      </p:pic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2339975" y="1000108"/>
            <a:ext cx="65881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- Вам понравился урок, узнали 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  что-то новое.</a:t>
            </a: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2339975" y="3000372"/>
            <a:ext cx="66071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-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chemeClr val="tx2"/>
                </a:solidFill>
              </a:rPr>
              <a:t>Вам всё удалось, но кое-что надо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  повторить.</a:t>
            </a: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2339975" y="5214950"/>
            <a:ext cx="5695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tx2"/>
                </a:solidFill>
              </a:rPr>
              <a:t>- Было трудно. Нужна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2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2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8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8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/>
      <p:bldP spid="54283" grpId="0"/>
      <p:bldP spid="54284" grpId="0"/>
      <p:bldP spid="542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943712">
            <a:off x="2216625" y="1767634"/>
            <a:ext cx="616752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571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9600" b="1" cap="none" spc="50" dirty="0">
              <a:ln w="5715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http://www.zooclub.ru/attach/fotogal/clip/birds/2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88640"/>
            <a:ext cx="2123728" cy="3084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6870700" cy="1204913"/>
          </a:xfrm>
        </p:spPr>
        <p:txBody>
          <a:bodyPr>
            <a:normAutofit/>
          </a:bodyPr>
          <a:lstStyle/>
          <a:p>
            <a:pPr eaLnBrk="1" hangingPunct="1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14480" y="214290"/>
            <a:ext cx="6046788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Загадка</a:t>
            </a:r>
          </a:p>
          <a:p>
            <a:pPr>
              <a:buNone/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Днём спит, ночью летает,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Ухает, людей пугает.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темноте горят глаза –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Всем мышам она гроза.</a:t>
            </a: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http://img1.liveinternet.ru/images/attach/c/2/74/495/74495303_Sova_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53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1219200" y="1219200"/>
            <a:ext cx="6400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 b="1" i="1">
                <a:solidFill>
                  <a:srgbClr val="0000CC"/>
                </a:solidFill>
                <a:latin typeface="Arial Black" pitchFamily="34" charset="0"/>
              </a:rPr>
              <a:t>  Каждый день жизни прибавляет нам частичку мудрости.</a:t>
            </a:r>
          </a:p>
        </p:txBody>
      </p:sp>
      <p:pic>
        <p:nvPicPr>
          <p:cNvPr id="4" name="Picture 2" descr="http://afisha.mosreg.ru/sites/default/files/events_photo/18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286124"/>
            <a:ext cx="3571868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6096010" y="0"/>
          <a:ext cx="3047989" cy="2285992"/>
        </p:xfrm>
        <a:graphic>
          <a:graphicData uri="http://schemas.openxmlformats.org/presentationml/2006/ole">
            <p:oleObj spid="_x0000_s2050" name="Презентация" r:id="rId3" imgW="4242956" imgH="3183623" progId="PowerPoint.Show.8">
              <p:embed/>
            </p:oleObj>
          </a:graphicData>
        </a:graphic>
      </p:graphicFrame>
      <p:pic>
        <p:nvPicPr>
          <p:cNvPr id="2052" name="Picture 4" descr="ягоды картинки для детей, изучаем ягоды с ребенк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2857520" cy="2428892"/>
          </a:xfrm>
          <a:prstGeom prst="rect">
            <a:avLst/>
          </a:prstGeom>
          <a:noFill/>
        </p:spPr>
      </p:pic>
      <p:pic>
        <p:nvPicPr>
          <p:cNvPr id="2054" name="Picture 6" descr="http://glinskih-larisa.ucoz.com/vi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7057" y="3357562"/>
            <a:ext cx="3179785" cy="2730461"/>
          </a:xfrm>
          <a:prstGeom prst="rect">
            <a:avLst/>
          </a:prstGeom>
          <a:noFill/>
        </p:spPr>
      </p:pic>
      <p:pic>
        <p:nvPicPr>
          <p:cNvPr id="2056" name="Picture 8" descr="http://animalsfoto.com/photo/1d/1d5b7cd58d199e030d2135a8923d93e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214290"/>
            <a:ext cx="3810000" cy="2428868"/>
          </a:xfrm>
          <a:prstGeom prst="rect">
            <a:avLst/>
          </a:prstGeom>
          <a:noFill/>
        </p:spPr>
      </p:pic>
      <p:pic>
        <p:nvPicPr>
          <p:cNvPr id="2058" name="Picture 10" descr="http://www.watton.org/clipart/candles/candles11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3071810"/>
            <a:ext cx="3357586" cy="3500462"/>
          </a:xfrm>
          <a:prstGeom prst="rect">
            <a:avLst/>
          </a:prstGeom>
          <a:noFill/>
        </p:spPr>
      </p:pic>
      <p:pic>
        <p:nvPicPr>
          <p:cNvPr id="2060" name="Picture 12" descr="http://wiki.iteach.ru/images/9/99/%D0%A0%D0%B5%D0%B1%D1%8F%D1%82%D0%B0_%D1%81%D0%BE%D0%B1%D1%80%D0%B0%D0%BB%D0%B8%D1%81%D1%8C%D1%8C_%D0%B8_%D1%80%D0%B5%D1%88%D0%B8%D0%BB%D0%B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74" y="2571744"/>
            <a:ext cx="335758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Презентация" r:id="rId3" imgW="4242956" imgH="3183623" progId="PowerPoint.Show.8">
              <p:embed/>
            </p:oleObj>
          </a:graphicData>
        </a:graphic>
      </p:graphicFrame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571604" y="428604"/>
            <a:ext cx="7143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Ягоды, </a:t>
            </a:r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ворона,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с</a:t>
            </a:r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веча</a:t>
            </a:r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, ученик,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ребята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8" y="3717032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Arial" pitchFamily="34" charset="0"/>
            </a:endParaRPr>
          </a:p>
        </p:txBody>
      </p:sp>
      <p:pic>
        <p:nvPicPr>
          <p:cNvPr id="18436" name="Picture 4" descr="http://images.freeimages.com/images/premium/previews/8246/8246477-wise-ow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43248"/>
            <a:ext cx="3286148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6786578" cy="621508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Проверка безударных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гласных. Закрепление.»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previews.123rf.com/images/kle555/kle5551201/kle555120100162/11886035-clever-owl-with-book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-142900"/>
            <a:ext cx="3500462" cy="67151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zooclub.ru/attach/fotogal/clip/birds/2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285983" cy="3571876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3609305"/>
            <a:ext cx="8460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Какую гласную писать,</a:t>
            </a:r>
            <a:br>
              <a:rPr kumimoji="0" lang="ru-RU" sz="54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54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Будем с вами повторять!</a:t>
            </a:r>
            <a:endParaRPr kumimoji="0" lang="ru-RU" sz="5400" b="0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5984" y="-16262"/>
            <a:ext cx="656941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Безударный гласный звук</a:t>
            </a:r>
            <a:br>
              <a:rPr kumimoji="0" lang="ru-RU" sz="5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5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Причиняет много мук.</a:t>
            </a:r>
            <a:br>
              <a:rPr kumimoji="0" lang="ru-RU" sz="5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5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385</Words>
  <Application>Microsoft Office PowerPoint</Application>
  <PresentationFormat>Экран (4:3)</PresentationFormat>
  <Paragraphs>150</Paragraphs>
  <Slides>22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Презентация</vt:lpstr>
      <vt:lpstr>Presentation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Тема: « Проверка безударных гласных. Закрепление.»               </vt:lpstr>
      <vt:lpstr>Слайд 9</vt:lpstr>
      <vt:lpstr>Как перехитрить безударную гласную?</vt:lpstr>
      <vt:lpstr>Слайд 11</vt:lpstr>
      <vt:lpstr>Слайд 12</vt:lpstr>
      <vt:lpstr>Слайд 13</vt:lpstr>
      <vt:lpstr>Слайд 14</vt:lpstr>
      <vt:lpstr>Слайд 15</vt:lpstr>
      <vt:lpstr>Слайд 16</vt:lpstr>
      <vt:lpstr>Парная   работа</vt:lpstr>
      <vt:lpstr>Слайд 18</vt:lpstr>
      <vt:lpstr>Какое слово не является родственным?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2016-11-20T08:39:11Z</dcterms:created>
  <dcterms:modified xsi:type="dcterms:W3CDTF">2016-11-24T04:27:47Z</dcterms:modified>
</cp:coreProperties>
</file>