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19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6A1B25-8CEF-4B71-A152-75346B851F35}" type="datetimeFigureOut">
              <a:rPr lang="ru-RU" smtClean="0"/>
              <a:pPr/>
              <a:t>25.03.2018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DBE90ADE-9FF7-491C-BA46-73B8EC8A8BC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6A1B25-8CEF-4B71-A152-75346B851F35}" type="datetimeFigureOut">
              <a:rPr lang="ru-RU" smtClean="0"/>
              <a:pPr/>
              <a:t>25.03.2018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E90ADE-9FF7-491C-BA46-73B8EC8A8BC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6A1B25-8CEF-4B71-A152-75346B851F35}" type="datetimeFigureOut">
              <a:rPr lang="ru-RU" smtClean="0"/>
              <a:pPr/>
              <a:t>25.03.2018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E90ADE-9FF7-491C-BA46-73B8EC8A8BC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6A1B25-8CEF-4B71-A152-75346B851F35}" type="datetimeFigureOut">
              <a:rPr lang="ru-RU" smtClean="0"/>
              <a:pPr/>
              <a:t>25.03.2018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E90ADE-9FF7-491C-BA46-73B8EC8A8BC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6A1B25-8CEF-4B71-A152-75346B851F35}" type="datetimeFigureOut">
              <a:rPr lang="ru-RU" smtClean="0"/>
              <a:pPr/>
              <a:t>25.03.2018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DBE90ADE-9FF7-491C-BA46-73B8EC8A8BC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6A1B25-8CEF-4B71-A152-75346B851F35}" type="datetimeFigureOut">
              <a:rPr lang="ru-RU" smtClean="0"/>
              <a:pPr/>
              <a:t>25.03.2018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E90ADE-9FF7-491C-BA46-73B8EC8A8BC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6A1B25-8CEF-4B71-A152-75346B851F35}" type="datetimeFigureOut">
              <a:rPr lang="ru-RU" smtClean="0"/>
              <a:pPr/>
              <a:t>25.03.2018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E90ADE-9FF7-491C-BA46-73B8EC8A8BC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6A1B25-8CEF-4B71-A152-75346B851F35}" type="datetimeFigureOut">
              <a:rPr lang="ru-RU" smtClean="0"/>
              <a:pPr/>
              <a:t>25.03.2018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E90ADE-9FF7-491C-BA46-73B8EC8A8BC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6A1B25-8CEF-4B71-A152-75346B851F35}" type="datetimeFigureOut">
              <a:rPr lang="ru-RU" smtClean="0"/>
              <a:pPr/>
              <a:t>25.03.2018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E90ADE-9FF7-491C-BA46-73B8EC8A8BC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6A1B25-8CEF-4B71-A152-75346B851F35}" type="datetimeFigureOut">
              <a:rPr lang="ru-RU" smtClean="0"/>
              <a:pPr/>
              <a:t>25.03.2018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E90ADE-9FF7-491C-BA46-73B8EC8A8BC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6A1B25-8CEF-4B71-A152-75346B851F35}" type="datetimeFigureOut">
              <a:rPr lang="ru-RU" smtClean="0"/>
              <a:pPr/>
              <a:t>25.03.2018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DBE90ADE-9FF7-491C-BA46-73B8EC8A8BC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E26A1B25-8CEF-4B71-A152-75346B851F35}" type="datetimeFigureOut">
              <a:rPr lang="ru-RU" smtClean="0"/>
              <a:pPr/>
              <a:t>25.03.2018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DBE90ADE-9FF7-491C-BA46-73B8EC8A8BC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tx1"/>
                </a:solidFill>
              </a:rPr>
              <a:t>Грамматика и лексика</a:t>
            </a:r>
          </a:p>
          <a:p>
            <a:r>
              <a:rPr lang="ru-RU" b="1" dirty="0" smtClean="0">
                <a:solidFill>
                  <a:schemeClr val="tx1"/>
                </a:solidFill>
              </a:rPr>
              <a:t>Раздел 3</a:t>
            </a:r>
          </a:p>
          <a:p>
            <a:r>
              <a:rPr lang="ru-RU" b="1" dirty="0" smtClean="0">
                <a:solidFill>
                  <a:schemeClr val="tx1"/>
                </a:solidFill>
              </a:rPr>
              <a:t>Задания 18-26, 27-32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Подготовка учащихся к ОГЭ по английскому языку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188640"/>
            <a:ext cx="3657600" cy="635670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chemeClr val="tx1"/>
                </a:solidFill>
              </a:rPr>
              <a:t>Задания 27-32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5004048" y="332656"/>
            <a:ext cx="3733800" cy="762000"/>
          </a:xfrm>
        </p:spPr>
        <p:txBody>
          <a:bodyPr/>
          <a:lstStyle/>
          <a:p>
            <a:endParaRPr lang="ru-RU" dirty="0" smtClean="0"/>
          </a:p>
          <a:p>
            <a:r>
              <a:rPr lang="ru-RU" dirty="0" smtClean="0"/>
              <a:t>Алгоритм работы с заданиями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4"/>
          </p:nvPr>
        </p:nvSpPr>
        <p:spPr>
          <a:xfrm>
            <a:off x="5004048" y="1268760"/>
            <a:ext cx="3733800" cy="4865340"/>
          </a:xfrm>
        </p:spPr>
        <p:txBody>
          <a:bodyPr>
            <a:normAutofit fontScale="77500" lnSpcReduction="20000"/>
          </a:bodyPr>
          <a:lstStyle/>
          <a:p>
            <a:r>
              <a:rPr lang="ru-RU" b="1" dirty="0" smtClean="0"/>
              <a:t>Определить данную часть речи</a:t>
            </a:r>
          </a:p>
          <a:p>
            <a:r>
              <a:rPr lang="ru-RU" b="1" dirty="0" smtClean="0"/>
              <a:t>Проанализировать предложение (слова до и после пробела) и определить  часть речи, которую необходимо образовать</a:t>
            </a:r>
          </a:p>
          <a:p>
            <a:r>
              <a:rPr lang="ru-RU" b="1" dirty="0" smtClean="0"/>
              <a:t>Образовать ее при помощи соответствующих суффиксов</a:t>
            </a:r>
          </a:p>
          <a:p>
            <a:r>
              <a:rPr lang="ru-RU" b="1" dirty="0" smtClean="0"/>
              <a:t>Проверить лексическое соответствие предложению, если необходимо – использовать приставку</a:t>
            </a:r>
            <a:endParaRPr lang="ru-RU" b="1" dirty="0"/>
          </a:p>
        </p:txBody>
      </p:sp>
      <p:pic>
        <p:nvPicPr>
          <p:cNvPr id="7" name="Содержимое 6"/>
          <p:cNvPicPr>
            <a:picLocks noGrp="1"/>
          </p:cNvPicPr>
          <p:nvPr>
            <p:ph sz="half" idx="2"/>
          </p:nvPr>
        </p:nvPicPr>
        <p:blipFill>
          <a:blip r:embed="rId2" cstate="print"/>
          <a:srcRect l="42170" t="14438" r="24456" b="41711"/>
          <a:stretch>
            <a:fillRect/>
          </a:stretch>
        </p:blipFill>
        <p:spPr bwMode="auto">
          <a:xfrm>
            <a:off x="323528" y="764704"/>
            <a:ext cx="4680520" cy="57606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1"/>
                </a:solidFill>
              </a:rPr>
              <a:t/>
            </a:r>
            <a:br>
              <a:rPr lang="ru-RU" b="1" dirty="0" smtClean="0">
                <a:solidFill>
                  <a:schemeClr val="accent1"/>
                </a:solidFill>
              </a:rPr>
            </a:br>
            <a:r>
              <a:rPr lang="ru-RU" b="1" dirty="0" smtClean="0">
                <a:solidFill>
                  <a:schemeClr val="accent1"/>
                </a:solidFill>
              </a:rPr>
              <a:t/>
            </a:r>
            <a:br>
              <a:rPr lang="ru-RU" b="1" dirty="0" smtClean="0">
                <a:solidFill>
                  <a:schemeClr val="accent1"/>
                </a:solidFill>
              </a:rPr>
            </a:br>
            <a:r>
              <a:rPr lang="ru-RU" b="1" dirty="0" smtClean="0">
                <a:solidFill>
                  <a:schemeClr val="accent1"/>
                </a:solidFill>
              </a:rPr>
              <a:t> Алгоритм работы с заданиями</a:t>
            </a:r>
            <a:br>
              <a:rPr lang="ru-RU" b="1" dirty="0" smtClean="0">
                <a:solidFill>
                  <a:schemeClr val="accent1"/>
                </a:solidFill>
              </a:rPr>
            </a:br>
            <a:r>
              <a:rPr lang="ru-RU" b="1" dirty="0" smtClean="0">
                <a:solidFill>
                  <a:schemeClr val="accent1"/>
                </a:solidFill>
              </a:rPr>
              <a:t>(пример)</a:t>
            </a:r>
            <a:endParaRPr lang="ru-RU" b="1" dirty="0">
              <a:solidFill>
                <a:schemeClr val="accent1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716016" y="908720"/>
            <a:ext cx="4246562" cy="5616624"/>
          </a:xfrm>
        </p:spPr>
        <p:txBody>
          <a:bodyPr>
            <a:normAutofit fontScale="85000" lnSpcReduction="10000"/>
          </a:bodyPr>
          <a:lstStyle/>
          <a:p>
            <a:r>
              <a:rPr lang="en-US" b="1" dirty="0" smtClean="0">
                <a:solidFill>
                  <a:schemeClr val="accent1"/>
                </a:solidFill>
                <a:latin typeface="Cambria" pitchFamily="18" charset="0"/>
              </a:rPr>
              <a:t>Comfort</a:t>
            </a:r>
            <a:r>
              <a:rPr lang="en-US" b="1" dirty="0" smtClean="0"/>
              <a:t> </a:t>
            </a:r>
            <a:r>
              <a:rPr lang="ru-RU" b="1" dirty="0" smtClean="0"/>
              <a:t>– существительное</a:t>
            </a:r>
          </a:p>
          <a:p>
            <a:r>
              <a:rPr lang="ru-RU" b="1" dirty="0" smtClean="0"/>
              <a:t>До пробела стоит </a:t>
            </a:r>
            <a:r>
              <a:rPr lang="en-US" b="1" dirty="0" smtClean="0"/>
              <a:t> </a:t>
            </a:r>
            <a:r>
              <a:rPr lang="en-US" b="1" dirty="0" smtClean="0">
                <a:solidFill>
                  <a:schemeClr val="accent1"/>
                </a:solidFill>
                <a:latin typeface="Cambria" pitchFamily="18" charset="0"/>
              </a:rPr>
              <a:t>the most </a:t>
            </a:r>
            <a:r>
              <a:rPr lang="ru-RU" b="1" dirty="0" smtClean="0"/>
              <a:t>– наречие, используемое для образования превосходной степени сравнения прилагательных</a:t>
            </a:r>
          </a:p>
          <a:p>
            <a:r>
              <a:rPr lang="ru-RU" b="1" dirty="0" smtClean="0"/>
              <a:t>После пробела стоит </a:t>
            </a:r>
            <a:r>
              <a:rPr lang="en-US" b="1" dirty="0" smtClean="0"/>
              <a:t> </a:t>
            </a:r>
            <a:r>
              <a:rPr lang="en-US" b="1" dirty="0" smtClean="0">
                <a:solidFill>
                  <a:schemeClr val="accent1"/>
                </a:solidFill>
                <a:latin typeface="Cambria" pitchFamily="18" charset="0"/>
              </a:rPr>
              <a:t>means </a:t>
            </a:r>
            <a:r>
              <a:rPr lang="ru-RU" b="1" dirty="0" smtClean="0"/>
              <a:t>– существительное</a:t>
            </a:r>
          </a:p>
          <a:p>
            <a:r>
              <a:rPr lang="ru-RU" b="1" dirty="0" smtClean="0"/>
              <a:t>Следовательно образуем прилагательное при помощи суффикса </a:t>
            </a:r>
            <a:r>
              <a:rPr lang="ru-RU" b="1" dirty="0" smtClean="0">
                <a:solidFill>
                  <a:schemeClr val="accent1"/>
                </a:solidFill>
                <a:latin typeface="Cambria" pitchFamily="18" charset="0"/>
              </a:rPr>
              <a:t>– </a:t>
            </a:r>
            <a:r>
              <a:rPr lang="en-US" b="1" dirty="0" smtClean="0">
                <a:solidFill>
                  <a:schemeClr val="accent1"/>
                </a:solidFill>
                <a:latin typeface="Cambria" pitchFamily="18" charset="0"/>
              </a:rPr>
              <a:t>able</a:t>
            </a:r>
          </a:p>
          <a:p>
            <a:r>
              <a:rPr lang="ru-RU" b="1" dirty="0" smtClean="0"/>
              <a:t>Подставляем в предложение и проверяем лексическое соответствие</a:t>
            </a:r>
          </a:p>
          <a:p>
            <a:r>
              <a:rPr lang="ru-RU" b="1" dirty="0" smtClean="0"/>
              <a:t>Ответ </a:t>
            </a:r>
            <a:r>
              <a:rPr lang="en-US" b="1" dirty="0" smtClean="0">
                <a:solidFill>
                  <a:schemeClr val="accent1"/>
                </a:solidFill>
                <a:latin typeface="Cambria" pitchFamily="18" charset="0"/>
              </a:rPr>
              <a:t>comfortable</a:t>
            </a:r>
            <a:endParaRPr lang="ru-RU" b="1" dirty="0" smtClean="0">
              <a:solidFill>
                <a:schemeClr val="accent1"/>
              </a:solidFill>
              <a:latin typeface="Cambria" pitchFamily="18" charset="0"/>
            </a:endParaRPr>
          </a:p>
          <a:p>
            <a:endParaRPr lang="ru-RU" dirty="0"/>
          </a:p>
        </p:txBody>
      </p:sp>
      <p:pic>
        <p:nvPicPr>
          <p:cNvPr id="8" name="Содержимое 6"/>
          <p:cNvPicPr>
            <a:picLocks noGrp="1"/>
          </p:cNvPicPr>
          <p:nvPr>
            <p:ph sz="quarter" idx="1"/>
          </p:nvPr>
        </p:nvPicPr>
        <p:blipFill>
          <a:blip r:embed="rId2" cstate="print"/>
          <a:srcRect l="42170" t="14438" r="24456" b="41711"/>
          <a:stretch>
            <a:fillRect/>
          </a:stretch>
        </p:blipFill>
        <p:spPr bwMode="auto">
          <a:xfrm>
            <a:off x="323528" y="1268760"/>
            <a:ext cx="4340547" cy="53285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Стрелка углом 9"/>
          <p:cNvSpPr/>
          <p:nvPr/>
        </p:nvSpPr>
        <p:spPr>
          <a:xfrm>
            <a:off x="4355976" y="2708920"/>
            <a:ext cx="1728192" cy="432048"/>
          </a:xfrm>
          <a:prstGeom prst="ben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cxnSp>
        <p:nvCxnSpPr>
          <p:cNvPr id="13" name="Прямая соединительная линия 12"/>
          <p:cNvCxnSpPr/>
          <p:nvPr/>
        </p:nvCxnSpPr>
        <p:spPr>
          <a:xfrm>
            <a:off x="3707904" y="3284984"/>
            <a:ext cx="792088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60648"/>
            <a:ext cx="8496944" cy="1362075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chemeClr val="tx1"/>
                </a:solidFill>
              </a:rPr>
              <a:t>В экзаменационной работе предложены следующие разновидности заданий по грамматике и лексике с кратким ответом: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23528" y="2708920"/>
            <a:ext cx="8424936" cy="2952328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v"/>
            </a:pPr>
            <a:r>
              <a:rPr lang="ru-RU" b="1" dirty="0" smtClean="0">
                <a:solidFill>
                  <a:schemeClr val="tx1"/>
                </a:solidFill>
              </a:rPr>
              <a:t>задания на заполнение пропуска в связном тексте путем преобразования предложенной начальной формы слова в нужную </a:t>
            </a:r>
            <a:r>
              <a:rPr lang="ru-RU" b="1" u="sng" dirty="0" smtClean="0">
                <a:solidFill>
                  <a:schemeClr val="accent2"/>
                </a:solidFill>
              </a:rPr>
              <a:t>грамматическую форму </a:t>
            </a:r>
            <a:r>
              <a:rPr lang="ru-RU" b="1" dirty="0" smtClean="0">
                <a:solidFill>
                  <a:schemeClr val="tx1"/>
                </a:solidFill>
              </a:rPr>
              <a:t>(18-26)</a:t>
            </a:r>
          </a:p>
          <a:p>
            <a:pPr>
              <a:buFont typeface="Wingdings" pitchFamily="2" charset="2"/>
              <a:buChar char="v"/>
            </a:pPr>
            <a:r>
              <a:rPr lang="ru-RU" b="1" dirty="0" smtClean="0">
                <a:solidFill>
                  <a:schemeClr val="tx1"/>
                </a:solidFill>
              </a:rPr>
              <a:t>задания на заполнение пропуска в связном тексте путем </a:t>
            </a:r>
            <a:r>
              <a:rPr lang="ru-RU" b="1" u="sng" dirty="0" smtClean="0">
                <a:solidFill>
                  <a:schemeClr val="accent2"/>
                </a:solidFill>
              </a:rPr>
              <a:t>образования родственного слова</a:t>
            </a:r>
            <a:r>
              <a:rPr lang="ru-RU" b="1" dirty="0" smtClean="0">
                <a:solidFill>
                  <a:schemeClr val="tx1"/>
                </a:solidFill>
              </a:rPr>
              <a:t> от предложенного опорного слова (27-32)</a:t>
            </a:r>
          </a:p>
          <a:p>
            <a:pPr>
              <a:buFont typeface="Wingdings" pitchFamily="2" charset="2"/>
              <a:buChar char="v"/>
            </a:pPr>
            <a:endParaRPr lang="ru-RU" b="1" dirty="0" smtClean="0">
              <a:solidFill>
                <a:schemeClr val="tx1"/>
              </a:solidFill>
            </a:endParaRPr>
          </a:p>
          <a:p>
            <a:pPr>
              <a:buFont typeface="Wingdings" pitchFamily="2" charset="2"/>
              <a:buChar char="v"/>
            </a:pPr>
            <a:endParaRPr lang="ru-RU" b="1" dirty="0" smtClean="0">
              <a:solidFill>
                <a:schemeClr val="tx1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188640"/>
            <a:ext cx="7772400" cy="1362075"/>
          </a:xfrm>
        </p:spPr>
        <p:txBody>
          <a:bodyPr>
            <a:normAutofit fontScale="90000"/>
          </a:bodyPr>
          <a:lstStyle/>
          <a:p>
            <a:r>
              <a:rPr lang="ru-RU" sz="3100" dirty="0" smtClean="0">
                <a:solidFill>
                  <a:schemeClr val="tx1"/>
                </a:solidFill>
              </a:rPr>
              <a:t/>
            </a:r>
            <a:br>
              <a:rPr lang="ru-RU" sz="3100" dirty="0" smtClean="0">
                <a:solidFill>
                  <a:schemeClr val="tx1"/>
                </a:solidFill>
              </a:rPr>
            </a:br>
            <a:r>
              <a:rPr lang="ru-RU" sz="3100" dirty="0" smtClean="0">
                <a:solidFill>
                  <a:schemeClr val="tx1"/>
                </a:solidFill>
              </a:rPr>
              <a:t/>
            </a:r>
            <a:br>
              <a:rPr lang="ru-RU" sz="3100" dirty="0" smtClean="0">
                <a:solidFill>
                  <a:schemeClr val="tx1"/>
                </a:solidFill>
              </a:rPr>
            </a:br>
            <a:r>
              <a:rPr lang="ru-RU" sz="3100" dirty="0" smtClean="0">
                <a:solidFill>
                  <a:schemeClr val="tx1"/>
                </a:solidFill>
              </a:rPr>
              <a:t/>
            </a:r>
            <a:br>
              <a:rPr lang="ru-RU" sz="3100" dirty="0" smtClean="0">
                <a:solidFill>
                  <a:schemeClr val="tx1"/>
                </a:solidFill>
              </a:rPr>
            </a:br>
            <a:r>
              <a:rPr lang="ru-RU" sz="3100" dirty="0" smtClean="0">
                <a:solidFill>
                  <a:schemeClr val="tx1"/>
                </a:solidFill>
              </a:rPr>
              <a:t/>
            </a:r>
            <a:br>
              <a:rPr lang="ru-RU" sz="3100" dirty="0" smtClean="0">
                <a:solidFill>
                  <a:schemeClr val="tx1"/>
                </a:solidFill>
              </a:rPr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sz="3100" b="1" dirty="0" smtClean="0">
                <a:solidFill>
                  <a:schemeClr val="tx1"/>
                </a:solidFill>
              </a:rPr>
              <a:t>Раздел 3 (задания по грамматике и лексике)</a:t>
            </a:r>
            <a:endParaRPr lang="ru-RU" sz="3100" b="1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5536" y="2547938"/>
            <a:ext cx="8352928" cy="3473350"/>
          </a:xfrm>
        </p:spPr>
        <p:txBody>
          <a:bodyPr>
            <a:normAutofit fontScale="92500" lnSpcReduction="10000"/>
          </a:bodyPr>
          <a:lstStyle/>
          <a:p>
            <a:pPr>
              <a:buFont typeface="Wingdings" pitchFamily="2" charset="2"/>
              <a:buChar char="v"/>
            </a:pPr>
            <a:r>
              <a:rPr lang="ru-RU" b="1" dirty="0" smtClean="0">
                <a:solidFill>
                  <a:schemeClr val="tx1"/>
                </a:solidFill>
              </a:rPr>
              <a:t>содержит 15 заданий, требующих краткого ответа</a:t>
            </a:r>
          </a:p>
          <a:p>
            <a:pPr>
              <a:buFont typeface="Wingdings" pitchFamily="2" charset="2"/>
              <a:buChar char="v"/>
            </a:pPr>
            <a:r>
              <a:rPr lang="ru-RU" b="1" dirty="0" smtClean="0">
                <a:solidFill>
                  <a:schemeClr val="tx1"/>
                </a:solidFill>
              </a:rPr>
              <a:t>рекомендуемое время выполнения заданий </a:t>
            </a:r>
          </a:p>
          <a:p>
            <a:r>
              <a:rPr lang="ru-RU" b="1" dirty="0" smtClean="0">
                <a:solidFill>
                  <a:schemeClr val="tx1"/>
                </a:solidFill>
              </a:rPr>
              <a:t>– 30 минут</a:t>
            </a:r>
          </a:p>
          <a:p>
            <a:pPr>
              <a:buFont typeface="Wingdings" pitchFamily="2" charset="2"/>
              <a:buChar char="v"/>
            </a:pPr>
            <a:r>
              <a:rPr lang="ru-RU" b="1" dirty="0" smtClean="0">
                <a:solidFill>
                  <a:schemeClr val="tx1"/>
                </a:solidFill>
              </a:rPr>
              <a:t>за верное выполнение каждого задания ученик получает 1 балл</a:t>
            </a:r>
          </a:p>
          <a:p>
            <a:pPr>
              <a:buFont typeface="Wingdings" pitchFamily="2" charset="2"/>
              <a:buChar char="v"/>
            </a:pPr>
            <a:r>
              <a:rPr lang="ru-RU" b="1" dirty="0" smtClean="0">
                <a:solidFill>
                  <a:schemeClr val="tx1"/>
                </a:solidFill>
              </a:rPr>
              <a:t>если в ответе сделана орфографическая ошибка, ответ считается неверным</a:t>
            </a:r>
            <a:r>
              <a:rPr lang="ru-RU" dirty="0" smtClean="0"/>
              <a:t> </a:t>
            </a:r>
          </a:p>
          <a:p>
            <a:pPr>
              <a:buFont typeface="Wingdings" pitchFamily="2" charset="2"/>
              <a:buChar char="v"/>
            </a:pPr>
            <a:r>
              <a:rPr lang="ru-RU" b="1" dirty="0" smtClean="0">
                <a:solidFill>
                  <a:schemeClr val="tx1"/>
                </a:solidFill>
              </a:rPr>
              <a:t>за неверный ответ или отсутствие ответа выставляется 0 баллов</a:t>
            </a:r>
          </a:p>
          <a:p>
            <a:pPr>
              <a:buFont typeface="Wingdings" pitchFamily="2" charset="2"/>
              <a:buChar char="v"/>
            </a:pPr>
            <a:endParaRPr lang="ru-RU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260648"/>
            <a:ext cx="7772400" cy="1362075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chemeClr val="tx1"/>
                </a:solidFill>
              </a:rPr>
              <a:t>Проверяемые виды</a:t>
            </a:r>
            <a:br>
              <a:rPr lang="ru-RU" sz="2800" b="1" dirty="0" smtClean="0">
                <a:solidFill>
                  <a:schemeClr val="tx1"/>
                </a:solidFill>
              </a:rPr>
            </a:br>
            <a:r>
              <a:rPr lang="ru-RU" sz="2800" b="1" dirty="0" smtClean="0">
                <a:solidFill>
                  <a:schemeClr val="tx1"/>
                </a:solidFill>
              </a:rPr>
              <a:t>деятельности, умения, навыки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2" y="2547938"/>
            <a:ext cx="8026151" cy="3977406"/>
          </a:xfrm>
        </p:spPr>
        <p:txBody>
          <a:bodyPr>
            <a:normAutofit fontScale="55000" lnSpcReduction="20000"/>
          </a:bodyPr>
          <a:lstStyle/>
          <a:p>
            <a:pPr>
              <a:buFont typeface="Wingdings" pitchFamily="2" charset="2"/>
              <a:buChar char="v"/>
            </a:pPr>
            <a:r>
              <a:rPr lang="ru-RU" sz="4200" b="1" dirty="0" smtClean="0">
                <a:solidFill>
                  <a:schemeClr val="tx1"/>
                </a:solidFill>
              </a:rPr>
              <a:t>грамматические навыки употребления нужной морфологической формы данного слова в коммуникативно-значимом контексте (шесть заданий 1 уровня и три задания 2 уровня в произвольном порядке (первым дается задание1 уровня)</a:t>
            </a:r>
          </a:p>
          <a:p>
            <a:pPr>
              <a:buFont typeface="Wingdings" pitchFamily="2" charset="2"/>
              <a:buChar char="v"/>
            </a:pPr>
            <a:r>
              <a:rPr lang="ru-RU" sz="4200" b="1" dirty="0" smtClean="0">
                <a:solidFill>
                  <a:schemeClr val="tx1"/>
                </a:solidFill>
              </a:rPr>
              <a:t>лексико-грамматические навыки образования и употребления родственного слова нужной части речи с использованием аффиксации в </a:t>
            </a:r>
            <a:r>
              <a:rPr lang="ru-RU" sz="4200" b="1" dirty="0" err="1" smtClean="0">
                <a:solidFill>
                  <a:schemeClr val="tx1"/>
                </a:solidFill>
              </a:rPr>
              <a:t>коммуникативно</a:t>
            </a:r>
            <a:r>
              <a:rPr lang="ru-RU" sz="4200" b="1" dirty="0" smtClean="0">
                <a:solidFill>
                  <a:schemeClr val="tx1"/>
                </a:solidFill>
              </a:rPr>
              <a:t>- значимом контексте (четыре задания 1 уровня и два задания 2 уровня в произвольном порядке (первым дается задание 1 уровня)</a:t>
            </a:r>
          </a:p>
          <a:p>
            <a:endParaRPr lang="ru-RU" sz="4400" b="1" dirty="0" smtClean="0">
              <a:solidFill>
                <a:schemeClr val="tx1"/>
              </a:solidFill>
            </a:endParaRPr>
          </a:p>
          <a:p>
            <a:endParaRPr lang="ru-RU" sz="4200" b="1" dirty="0" smtClean="0">
              <a:solidFill>
                <a:schemeClr val="tx1"/>
              </a:solidFill>
            </a:endParaRPr>
          </a:p>
          <a:p>
            <a:endParaRPr lang="ru-RU" sz="4200" b="1" dirty="0" smtClean="0">
              <a:solidFill>
                <a:schemeClr val="tx1"/>
              </a:solidFill>
            </a:endParaRPr>
          </a:p>
          <a:p>
            <a:pPr>
              <a:buFont typeface="Wingdings" pitchFamily="2" charset="2"/>
              <a:buChar char="v"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188640"/>
            <a:ext cx="7772400" cy="1362075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chemeClr val="tx1"/>
                </a:solidFill>
              </a:rPr>
              <a:t>Проверяемые грамматические навыки</a:t>
            </a:r>
            <a:r>
              <a:rPr lang="ru-RU" b="1" dirty="0" smtClean="0">
                <a:solidFill>
                  <a:schemeClr val="tx1"/>
                </a:solidFill>
              </a:rPr>
              <a:t> </a:t>
            </a:r>
            <a:br>
              <a:rPr lang="ru-RU" b="1" dirty="0" smtClean="0">
                <a:solidFill>
                  <a:schemeClr val="tx1"/>
                </a:solidFill>
              </a:rPr>
            </a:br>
            <a:r>
              <a:rPr lang="ru-RU" sz="1800" b="1" dirty="0" smtClean="0">
                <a:solidFill>
                  <a:schemeClr val="tx1"/>
                </a:solidFill>
              </a:rPr>
              <a:t>(полный перечень в кодификаторе)</a:t>
            </a:r>
            <a:endParaRPr lang="ru-RU" sz="1800" b="1" dirty="0">
              <a:solidFill>
                <a:schemeClr val="tx1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1520" y="2547938"/>
            <a:ext cx="8568951" cy="4121422"/>
          </a:xfrm>
        </p:spPr>
        <p:txBody>
          <a:bodyPr>
            <a:normAutofit fontScale="25000" lnSpcReduction="20000"/>
          </a:bodyPr>
          <a:lstStyle/>
          <a:p>
            <a:pPr>
              <a:buFont typeface="Wingdings" pitchFamily="2" charset="2"/>
              <a:buChar char="v"/>
            </a:pPr>
            <a:r>
              <a:rPr lang="ru-RU" sz="6200" b="1" dirty="0" smtClean="0">
                <a:solidFill>
                  <a:schemeClr val="tx1"/>
                </a:solidFill>
              </a:rPr>
              <a:t>Наиболее употребительные личные формы глаголов действительного залога: </a:t>
            </a:r>
            <a:r>
              <a:rPr lang="ru-RU" sz="6200" b="1" i="1" dirty="0" err="1" smtClean="0">
                <a:solidFill>
                  <a:schemeClr val="tx1"/>
                </a:solidFill>
              </a:rPr>
              <a:t>Present</a:t>
            </a:r>
            <a:r>
              <a:rPr lang="ru-RU" sz="6200" b="1" i="1" dirty="0" smtClean="0">
                <a:solidFill>
                  <a:schemeClr val="tx1"/>
                </a:solidFill>
              </a:rPr>
              <a:t> </a:t>
            </a:r>
            <a:r>
              <a:rPr lang="ru-RU" sz="6200" b="1" i="1" dirty="0" err="1" smtClean="0">
                <a:solidFill>
                  <a:schemeClr val="tx1"/>
                </a:solidFill>
              </a:rPr>
              <a:t>Simple</a:t>
            </a:r>
            <a:r>
              <a:rPr lang="ru-RU" sz="6200" b="1" i="1" dirty="0" smtClean="0">
                <a:solidFill>
                  <a:schemeClr val="tx1"/>
                </a:solidFill>
              </a:rPr>
              <a:t>, </a:t>
            </a:r>
            <a:r>
              <a:rPr lang="ru-RU" sz="6200" b="1" i="1" dirty="0" err="1" smtClean="0">
                <a:solidFill>
                  <a:schemeClr val="tx1"/>
                </a:solidFill>
              </a:rPr>
              <a:t>Future</a:t>
            </a:r>
            <a:r>
              <a:rPr lang="ru-RU" sz="6200" b="1" i="1" dirty="0" smtClean="0">
                <a:solidFill>
                  <a:schemeClr val="tx1"/>
                </a:solidFill>
              </a:rPr>
              <a:t> </a:t>
            </a:r>
            <a:r>
              <a:rPr lang="ru-RU" sz="6200" b="1" i="1" dirty="0" err="1" smtClean="0">
                <a:solidFill>
                  <a:schemeClr val="tx1"/>
                </a:solidFill>
              </a:rPr>
              <a:t>Simple</a:t>
            </a:r>
            <a:r>
              <a:rPr lang="ru-RU" sz="6200" b="1" i="1" dirty="0" smtClean="0">
                <a:solidFill>
                  <a:schemeClr val="tx1"/>
                </a:solidFill>
              </a:rPr>
              <a:t> </a:t>
            </a:r>
            <a:r>
              <a:rPr lang="ru-RU" sz="6200" b="1" dirty="0" smtClean="0">
                <a:solidFill>
                  <a:schemeClr val="tx1"/>
                </a:solidFill>
              </a:rPr>
              <a:t>и </a:t>
            </a:r>
            <a:r>
              <a:rPr lang="en-US" sz="6200" b="1" i="1" dirty="0" smtClean="0">
                <a:solidFill>
                  <a:schemeClr val="tx1"/>
                </a:solidFill>
                <a:latin typeface="Cambria" pitchFamily="18" charset="0"/>
              </a:rPr>
              <a:t>Past</a:t>
            </a:r>
            <a:r>
              <a:rPr lang="en-US" sz="6200" b="1" i="1" dirty="0" smtClean="0">
                <a:solidFill>
                  <a:schemeClr val="tx1"/>
                </a:solidFill>
              </a:rPr>
              <a:t> </a:t>
            </a:r>
            <a:r>
              <a:rPr lang="en-US" sz="6200" b="1" i="1" dirty="0" smtClean="0">
                <a:solidFill>
                  <a:schemeClr val="tx1"/>
                </a:solidFill>
                <a:latin typeface="Cambria" pitchFamily="18" charset="0"/>
              </a:rPr>
              <a:t>Simple,</a:t>
            </a:r>
            <a:r>
              <a:rPr lang="en-US" sz="6200" b="1" i="1" dirty="0" smtClean="0">
                <a:solidFill>
                  <a:schemeClr val="tx1"/>
                </a:solidFill>
              </a:rPr>
              <a:t> </a:t>
            </a:r>
            <a:r>
              <a:rPr lang="en-US" sz="6200" b="1" i="1" dirty="0" smtClean="0">
                <a:solidFill>
                  <a:schemeClr val="tx1"/>
                </a:solidFill>
                <a:latin typeface="Cambria" pitchFamily="18" charset="0"/>
              </a:rPr>
              <a:t>Present </a:t>
            </a:r>
            <a:r>
              <a:rPr lang="ru-RU" sz="6200" b="1" dirty="0" smtClean="0">
                <a:solidFill>
                  <a:schemeClr val="tx1"/>
                </a:solidFill>
              </a:rPr>
              <a:t>и </a:t>
            </a:r>
            <a:r>
              <a:rPr lang="en-US" sz="6200" b="1" i="1" dirty="0" smtClean="0">
                <a:solidFill>
                  <a:schemeClr val="tx1"/>
                </a:solidFill>
                <a:latin typeface="Cambria" pitchFamily="18" charset="0"/>
              </a:rPr>
              <a:t>Past Continuous, Present </a:t>
            </a:r>
            <a:r>
              <a:rPr lang="ru-RU" sz="6200" b="1" dirty="0" smtClean="0">
                <a:solidFill>
                  <a:schemeClr val="tx1"/>
                </a:solidFill>
              </a:rPr>
              <a:t>и </a:t>
            </a:r>
            <a:r>
              <a:rPr lang="en-US" sz="6200" b="1" i="1" dirty="0" smtClean="0">
                <a:solidFill>
                  <a:schemeClr val="tx1"/>
                </a:solidFill>
                <a:latin typeface="Cambria" pitchFamily="18" charset="0"/>
              </a:rPr>
              <a:t>Past</a:t>
            </a:r>
            <a:r>
              <a:rPr lang="ru-RU" sz="6200" b="1" dirty="0" smtClean="0">
                <a:solidFill>
                  <a:schemeClr val="tx1"/>
                </a:solidFill>
              </a:rPr>
              <a:t> </a:t>
            </a:r>
            <a:r>
              <a:rPr lang="ru-RU" sz="6200" b="1" i="1" dirty="0" err="1" smtClean="0">
                <a:solidFill>
                  <a:schemeClr val="tx1"/>
                </a:solidFill>
              </a:rPr>
              <a:t>Perfect</a:t>
            </a:r>
            <a:endParaRPr lang="ru-RU" sz="6200" b="1" dirty="0" smtClean="0">
              <a:solidFill>
                <a:schemeClr val="tx1"/>
              </a:solidFill>
            </a:endParaRPr>
          </a:p>
          <a:p>
            <a:pPr>
              <a:buFont typeface="Wingdings" pitchFamily="2" charset="2"/>
              <a:buChar char="v"/>
            </a:pPr>
            <a:r>
              <a:rPr lang="ru-RU" sz="6200" b="1" dirty="0" smtClean="0">
                <a:solidFill>
                  <a:schemeClr val="tx1"/>
                </a:solidFill>
              </a:rPr>
              <a:t>Личные формы глаголов страдательного залога </a:t>
            </a:r>
            <a:r>
              <a:rPr lang="ru-RU" sz="6200" b="1" i="1" dirty="0" err="1" smtClean="0">
                <a:solidFill>
                  <a:schemeClr val="tx1"/>
                </a:solidFill>
              </a:rPr>
              <a:t>Present</a:t>
            </a:r>
            <a:r>
              <a:rPr lang="ru-RU" sz="6200" b="1" dirty="0" smtClean="0">
                <a:solidFill>
                  <a:schemeClr val="tx1"/>
                </a:solidFill>
              </a:rPr>
              <a:t> </a:t>
            </a:r>
            <a:r>
              <a:rPr lang="en-US" sz="6200" b="1" i="1" dirty="0" smtClean="0">
                <a:solidFill>
                  <a:schemeClr val="tx1"/>
                </a:solidFill>
                <a:latin typeface="Cambria" pitchFamily="18" charset="0"/>
              </a:rPr>
              <a:t>Simple Passive</a:t>
            </a:r>
            <a:r>
              <a:rPr lang="en-US" sz="6200" b="1" i="1" dirty="0" smtClean="0">
                <a:solidFill>
                  <a:schemeClr val="tx1"/>
                </a:solidFill>
              </a:rPr>
              <a:t>, </a:t>
            </a:r>
            <a:r>
              <a:rPr lang="en-US" sz="6200" b="1" i="1" dirty="0" smtClean="0">
                <a:solidFill>
                  <a:schemeClr val="tx1"/>
                </a:solidFill>
                <a:latin typeface="Cambria" pitchFamily="18" charset="0"/>
              </a:rPr>
              <a:t>Future Simple Passive </a:t>
            </a:r>
            <a:r>
              <a:rPr lang="ru-RU" sz="6200" b="1" dirty="0" smtClean="0">
                <a:solidFill>
                  <a:schemeClr val="tx1"/>
                </a:solidFill>
                <a:latin typeface="Cambria" pitchFamily="18" charset="0"/>
              </a:rPr>
              <a:t>и </a:t>
            </a:r>
            <a:r>
              <a:rPr lang="en-US" sz="6200" b="1" i="1" dirty="0" smtClean="0">
                <a:solidFill>
                  <a:schemeClr val="tx1"/>
                </a:solidFill>
                <a:latin typeface="Cambria" pitchFamily="18" charset="0"/>
              </a:rPr>
              <a:t>Past Simple</a:t>
            </a:r>
            <a:r>
              <a:rPr lang="ru-RU" sz="6200" b="1" dirty="0" smtClean="0">
                <a:solidFill>
                  <a:schemeClr val="tx1"/>
                </a:solidFill>
                <a:latin typeface="Cambria" pitchFamily="18" charset="0"/>
              </a:rPr>
              <a:t> </a:t>
            </a:r>
            <a:r>
              <a:rPr lang="en-US" sz="6200" b="1" i="1" dirty="0" smtClean="0">
                <a:solidFill>
                  <a:schemeClr val="tx1"/>
                </a:solidFill>
                <a:latin typeface="Cambria" pitchFamily="18" charset="0"/>
              </a:rPr>
              <a:t>Passive</a:t>
            </a:r>
            <a:endParaRPr lang="ru-RU" sz="6200" b="1" dirty="0" smtClean="0">
              <a:solidFill>
                <a:schemeClr val="tx1"/>
              </a:solidFill>
              <a:latin typeface="Cambria" pitchFamily="18" charset="0"/>
            </a:endParaRPr>
          </a:p>
          <a:p>
            <a:pPr>
              <a:buFont typeface="Wingdings" pitchFamily="2" charset="2"/>
              <a:buChar char="v"/>
            </a:pPr>
            <a:r>
              <a:rPr lang="ru-RU" sz="6200" b="1" dirty="0" smtClean="0">
                <a:solidFill>
                  <a:schemeClr val="tx1"/>
                </a:solidFill>
              </a:rPr>
              <a:t>Различные грамматические средства для выражения будущего времени: </a:t>
            </a:r>
            <a:r>
              <a:rPr lang="ru-RU" sz="6200" b="1" i="1" dirty="0" err="1" smtClean="0">
                <a:solidFill>
                  <a:schemeClr val="tx1"/>
                </a:solidFill>
              </a:rPr>
              <a:t>Simple</a:t>
            </a:r>
            <a:r>
              <a:rPr lang="ru-RU" sz="6200" b="1" i="1" dirty="0" smtClean="0">
                <a:solidFill>
                  <a:schemeClr val="tx1"/>
                </a:solidFill>
              </a:rPr>
              <a:t> </a:t>
            </a:r>
            <a:r>
              <a:rPr lang="ru-RU" sz="6200" b="1" i="1" dirty="0" err="1" smtClean="0">
                <a:solidFill>
                  <a:schemeClr val="tx1"/>
                </a:solidFill>
              </a:rPr>
              <a:t>Future</a:t>
            </a:r>
            <a:r>
              <a:rPr lang="ru-RU" sz="6200" b="1" i="1" dirty="0" smtClean="0">
                <a:solidFill>
                  <a:schemeClr val="tx1"/>
                </a:solidFill>
              </a:rPr>
              <a:t>,  </a:t>
            </a:r>
            <a:r>
              <a:rPr lang="ru-RU" sz="6200" b="1" i="1" dirty="0" err="1" smtClean="0">
                <a:solidFill>
                  <a:schemeClr val="tx1"/>
                </a:solidFill>
              </a:rPr>
              <a:t>to</a:t>
            </a:r>
            <a:r>
              <a:rPr lang="ru-RU" sz="6200" b="1" i="1" dirty="0" smtClean="0">
                <a:solidFill>
                  <a:schemeClr val="tx1"/>
                </a:solidFill>
              </a:rPr>
              <a:t> </a:t>
            </a:r>
            <a:r>
              <a:rPr lang="ru-RU" sz="6200" b="1" i="1" dirty="0" err="1" smtClean="0">
                <a:solidFill>
                  <a:schemeClr val="tx1"/>
                </a:solidFill>
              </a:rPr>
              <a:t>be</a:t>
            </a:r>
            <a:r>
              <a:rPr lang="ru-RU" sz="6200" b="1" i="1" dirty="0" smtClean="0">
                <a:solidFill>
                  <a:schemeClr val="tx1"/>
                </a:solidFill>
              </a:rPr>
              <a:t> </a:t>
            </a:r>
            <a:r>
              <a:rPr lang="ru-RU" sz="6200" b="1" i="1" dirty="0" err="1" smtClean="0">
                <a:solidFill>
                  <a:schemeClr val="tx1"/>
                </a:solidFill>
              </a:rPr>
              <a:t>going</a:t>
            </a:r>
            <a:r>
              <a:rPr lang="ru-RU" sz="6200" b="1" i="1" dirty="0" smtClean="0">
                <a:solidFill>
                  <a:schemeClr val="tx1"/>
                </a:solidFill>
              </a:rPr>
              <a:t> </a:t>
            </a:r>
            <a:r>
              <a:rPr lang="ru-RU" sz="6200" b="1" i="1" dirty="0" err="1" smtClean="0">
                <a:solidFill>
                  <a:schemeClr val="tx1"/>
                </a:solidFill>
              </a:rPr>
              <a:t>to</a:t>
            </a:r>
            <a:r>
              <a:rPr lang="ru-RU" sz="6200" b="1" i="1" dirty="0" smtClean="0">
                <a:solidFill>
                  <a:schemeClr val="tx1"/>
                </a:solidFill>
              </a:rPr>
              <a:t>,  </a:t>
            </a:r>
            <a:r>
              <a:rPr lang="ru-RU" sz="6200" b="1" i="1" dirty="0" err="1" smtClean="0">
                <a:solidFill>
                  <a:schemeClr val="tx1"/>
                </a:solidFill>
              </a:rPr>
              <a:t>Present</a:t>
            </a:r>
            <a:r>
              <a:rPr lang="ru-RU" sz="6200" b="1" dirty="0" smtClean="0">
                <a:solidFill>
                  <a:schemeClr val="tx1"/>
                </a:solidFill>
              </a:rPr>
              <a:t> </a:t>
            </a:r>
            <a:r>
              <a:rPr lang="ru-RU" sz="6200" b="1" i="1" dirty="0" err="1" smtClean="0">
                <a:solidFill>
                  <a:schemeClr val="tx1"/>
                </a:solidFill>
              </a:rPr>
              <a:t>Continuous</a:t>
            </a:r>
            <a:endParaRPr lang="ru-RU" sz="6200" b="1" dirty="0" smtClean="0">
              <a:solidFill>
                <a:schemeClr val="tx1"/>
              </a:solidFill>
            </a:endParaRPr>
          </a:p>
          <a:p>
            <a:pPr>
              <a:buFont typeface="Wingdings" pitchFamily="2" charset="2"/>
              <a:buChar char="v"/>
            </a:pPr>
            <a:r>
              <a:rPr lang="ru-RU" sz="6200" b="1" dirty="0" smtClean="0">
                <a:solidFill>
                  <a:schemeClr val="tx1"/>
                </a:solidFill>
              </a:rPr>
              <a:t>Причастия настоящего и прошедшего времени (причастие I и причастие II)</a:t>
            </a:r>
          </a:p>
          <a:p>
            <a:pPr>
              <a:buFont typeface="Wingdings" pitchFamily="2" charset="2"/>
              <a:buChar char="v"/>
            </a:pPr>
            <a:r>
              <a:rPr lang="ru-RU" sz="6200" b="1" dirty="0" smtClean="0">
                <a:solidFill>
                  <a:schemeClr val="tx1"/>
                </a:solidFill>
              </a:rPr>
              <a:t>Имена существительные во множественном числе, образованные  по правилу, и исключения</a:t>
            </a:r>
          </a:p>
          <a:p>
            <a:pPr>
              <a:buFont typeface="Wingdings" pitchFamily="2" charset="2"/>
              <a:buChar char="v"/>
            </a:pPr>
            <a:r>
              <a:rPr lang="ru-RU" sz="6200" b="1" dirty="0" smtClean="0">
                <a:solidFill>
                  <a:schemeClr val="tx1"/>
                </a:solidFill>
              </a:rPr>
              <a:t>Местоимения: личные (в именительном и объектном падежах, а также в абсолютной форме), притяжательные, указательные, неопределенные, относительные, вопросительные</a:t>
            </a:r>
          </a:p>
          <a:p>
            <a:pPr>
              <a:buFont typeface="Wingdings" pitchFamily="2" charset="2"/>
              <a:buChar char="v"/>
            </a:pPr>
            <a:r>
              <a:rPr lang="ru-RU" sz="6200" b="1" dirty="0" smtClean="0">
                <a:solidFill>
                  <a:schemeClr val="tx1"/>
                </a:solidFill>
              </a:rPr>
              <a:t>Имена прилагательные в положительной, сравнительной и превосходной степенях, образованные по правилу, а также исключения</a:t>
            </a:r>
          </a:p>
          <a:p>
            <a:pPr>
              <a:buFont typeface="Wingdings" pitchFamily="2" charset="2"/>
              <a:buChar char="v"/>
            </a:pPr>
            <a:r>
              <a:rPr lang="ru-RU" sz="6200" b="1" dirty="0" smtClean="0">
                <a:solidFill>
                  <a:schemeClr val="tx1"/>
                </a:solidFill>
              </a:rPr>
              <a:t>Наречия в сравнительной и превосходной степенях, а</a:t>
            </a:r>
          </a:p>
          <a:p>
            <a:r>
              <a:rPr lang="ru-RU" sz="6200" b="1" dirty="0" smtClean="0">
                <a:solidFill>
                  <a:schemeClr val="tx1"/>
                </a:solidFill>
              </a:rPr>
              <a:t>также наречия, выражающие количество </a:t>
            </a:r>
            <a:r>
              <a:rPr lang="ru-RU" sz="6200" b="1" i="1" dirty="0" smtClean="0">
                <a:solidFill>
                  <a:schemeClr val="tx1"/>
                </a:solidFill>
              </a:rPr>
              <a:t>(</a:t>
            </a:r>
            <a:r>
              <a:rPr lang="ru-RU" sz="6200" b="1" i="1" dirty="0" err="1" smtClean="0">
                <a:solidFill>
                  <a:schemeClr val="tx1"/>
                </a:solidFill>
              </a:rPr>
              <a:t>many</a:t>
            </a:r>
            <a:r>
              <a:rPr lang="ru-RU" sz="6200" b="1" i="1" dirty="0" smtClean="0">
                <a:solidFill>
                  <a:schemeClr val="tx1"/>
                </a:solidFill>
              </a:rPr>
              <a:t>/</a:t>
            </a:r>
            <a:r>
              <a:rPr lang="ru-RU" sz="6200" b="1" i="1" dirty="0" err="1" smtClean="0">
                <a:solidFill>
                  <a:schemeClr val="tx1"/>
                </a:solidFill>
              </a:rPr>
              <a:t>much</a:t>
            </a:r>
            <a:r>
              <a:rPr lang="ru-RU" sz="6200" b="1" i="1" dirty="0" smtClean="0">
                <a:solidFill>
                  <a:schemeClr val="tx1"/>
                </a:solidFill>
              </a:rPr>
              <a:t>,</a:t>
            </a:r>
            <a:r>
              <a:rPr lang="ru-RU" sz="6200" b="1" dirty="0" smtClean="0">
                <a:solidFill>
                  <a:schemeClr val="tx1"/>
                </a:solidFill>
              </a:rPr>
              <a:t> </a:t>
            </a:r>
            <a:r>
              <a:rPr lang="en-US" sz="6200" b="1" i="1" dirty="0" smtClean="0">
                <a:solidFill>
                  <a:schemeClr val="tx1"/>
                </a:solidFill>
                <a:latin typeface="Cambria" pitchFamily="18" charset="0"/>
              </a:rPr>
              <a:t>few/a few, little/a little)</a:t>
            </a:r>
            <a:endParaRPr lang="ru-RU" sz="6200" b="1" dirty="0" smtClean="0">
              <a:solidFill>
                <a:schemeClr val="tx1"/>
              </a:solidFill>
              <a:latin typeface="Cambria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260648"/>
            <a:ext cx="7772400" cy="1362075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chemeClr val="tx1"/>
                </a:solidFill>
              </a:rPr>
              <a:t>Проверяемые лексические навыки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23528" y="2547938"/>
            <a:ext cx="8496943" cy="3905398"/>
          </a:xfrm>
        </p:spPr>
        <p:txBody>
          <a:bodyPr>
            <a:normAutofit fontScale="70000" lnSpcReduction="20000"/>
          </a:bodyPr>
          <a:lstStyle/>
          <a:p>
            <a:pPr>
              <a:buFont typeface="Wingdings" pitchFamily="2" charset="2"/>
              <a:buChar char="v"/>
            </a:pPr>
            <a:r>
              <a:rPr lang="ru-RU" b="1" dirty="0" smtClean="0">
                <a:solidFill>
                  <a:schemeClr val="tx1"/>
                </a:solidFill>
              </a:rPr>
              <a:t>Лексические единицы, обслуживающие ситуации в рамках тематики начальной и основной школы</a:t>
            </a:r>
          </a:p>
          <a:p>
            <a:pPr>
              <a:buFont typeface="Wingdings" pitchFamily="2" charset="2"/>
              <a:buChar char="v"/>
            </a:pPr>
            <a:r>
              <a:rPr lang="ru-RU" b="1" dirty="0" smtClean="0">
                <a:solidFill>
                  <a:schemeClr val="tx1"/>
                </a:solidFill>
              </a:rPr>
              <a:t>Наиболее распространенные устойчивые словосочетания</a:t>
            </a:r>
          </a:p>
          <a:p>
            <a:pPr>
              <a:buFont typeface="Wingdings" pitchFamily="2" charset="2"/>
              <a:buChar char="v"/>
            </a:pPr>
            <a:r>
              <a:rPr lang="ru-RU" b="1" dirty="0" smtClean="0">
                <a:solidFill>
                  <a:schemeClr val="tx1"/>
                </a:solidFill>
              </a:rPr>
              <a:t>Реплики-клише речевого этикета, характерные для культуры англоязычных стран</a:t>
            </a:r>
          </a:p>
          <a:p>
            <a:pPr>
              <a:buFont typeface="Wingdings" pitchFamily="2" charset="2"/>
              <a:buChar char="v"/>
            </a:pPr>
            <a:r>
              <a:rPr lang="ru-RU" b="1" dirty="0" smtClean="0">
                <a:solidFill>
                  <a:schemeClr val="tx1"/>
                </a:solidFill>
              </a:rPr>
              <a:t>Многозначность лексических единиц. Синонимы. Антонимы</a:t>
            </a:r>
          </a:p>
          <a:p>
            <a:pPr>
              <a:buFont typeface="Wingdings" pitchFamily="2" charset="2"/>
              <a:buChar char="v"/>
            </a:pPr>
            <a:r>
              <a:rPr lang="ru-RU" b="1" dirty="0" smtClean="0">
                <a:solidFill>
                  <a:schemeClr val="tx1"/>
                </a:solidFill>
              </a:rPr>
              <a:t>Лексическая сочетаемость</a:t>
            </a:r>
          </a:p>
          <a:p>
            <a:pPr>
              <a:buFont typeface="Wingdings" pitchFamily="2" charset="2"/>
              <a:buChar char="v"/>
            </a:pPr>
            <a:r>
              <a:rPr lang="ru-RU" b="1" dirty="0" smtClean="0">
                <a:solidFill>
                  <a:schemeClr val="tx1"/>
                </a:solidFill>
              </a:rPr>
              <a:t>Аффиксы глаголов: </a:t>
            </a:r>
            <a:r>
              <a:rPr lang="ru-RU" b="1" i="1" dirty="0" err="1" smtClean="0">
                <a:solidFill>
                  <a:schemeClr val="tx1"/>
                </a:solidFill>
              </a:rPr>
              <a:t>re</a:t>
            </a:r>
            <a:r>
              <a:rPr lang="ru-RU" b="1" i="1" dirty="0" smtClean="0">
                <a:solidFill>
                  <a:schemeClr val="tx1"/>
                </a:solidFill>
              </a:rPr>
              <a:t>-, </a:t>
            </a:r>
            <a:r>
              <a:rPr lang="ru-RU" b="1" i="1" dirty="0" err="1" smtClean="0">
                <a:solidFill>
                  <a:schemeClr val="tx1"/>
                </a:solidFill>
              </a:rPr>
              <a:t>dis</a:t>
            </a:r>
            <a:r>
              <a:rPr lang="ru-RU" b="1" i="1" dirty="0" smtClean="0">
                <a:solidFill>
                  <a:schemeClr val="tx1"/>
                </a:solidFill>
              </a:rPr>
              <a:t>-, </a:t>
            </a:r>
            <a:r>
              <a:rPr lang="ru-RU" b="1" i="1" dirty="0" err="1" smtClean="0">
                <a:solidFill>
                  <a:schemeClr val="tx1"/>
                </a:solidFill>
              </a:rPr>
              <a:t>mis</a:t>
            </a:r>
            <a:r>
              <a:rPr lang="ru-RU" b="1" i="1" dirty="0" smtClean="0">
                <a:solidFill>
                  <a:schemeClr val="tx1"/>
                </a:solidFill>
              </a:rPr>
              <a:t>-; -</a:t>
            </a:r>
            <a:r>
              <a:rPr lang="ru-RU" b="1" i="1" dirty="0" err="1" smtClean="0">
                <a:solidFill>
                  <a:schemeClr val="tx1"/>
                </a:solidFill>
              </a:rPr>
              <a:t>ize</a:t>
            </a:r>
            <a:r>
              <a:rPr lang="ru-RU" b="1" i="1" dirty="0" smtClean="0">
                <a:solidFill>
                  <a:schemeClr val="tx1"/>
                </a:solidFill>
              </a:rPr>
              <a:t>/</a:t>
            </a:r>
            <a:r>
              <a:rPr lang="ru-RU" b="1" i="1" dirty="0" err="1" smtClean="0">
                <a:solidFill>
                  <a:schemeClr val="tx1"/>
                </a:solidFill>
              </a:rPr>
              <a:t>ise</a:t>
            </a:r>
            <a:endParaRPr lang="ru-RU" b="1" dirty="0" smtClean="0">
              <a:solidFill>
                <a:schemeClr val="tx1"/>
              </a:solidFill>
            </a:endParaRPr>
          </a:p>
          <a:p>
            <a:pPr>
              <a:buFont typeface="Wingdings" pitchFamily="2" charset="2"/>
              <a:buChar char="v"/>
            </a:pPr>
            <a:r>
              <a:rPr lang="ru-RU" b="1" dirty="0" smtClean="0">
                <a:solidFill>
                  <a:schemeClr val="tx1"/>
                </a:solidFill>
              </a:rPr>
              <a:t>Аффиксы существительных</a:t>
            </a:r>
            <a:r>
              <a:rPr lang="en-US" b="1" dirty="0" smtClean="0">
                <a:solidFill>
                  <a:schemeClr val="tx1"/>
                </a:solidFill>
              </a:rPr>
              <a:t>: </a:t>
            </a:r>
            <a:r>
              <a:rPr lang="en-US" b="1" i="1" dirty="0" smtClean="0">
                <a:solidFill>
                  <a:schemeClr val="tx1"/>
                </a:solidFill>
              </a:rPr>
              <a:t>-</a:t>
            </a:r>
            <a:r>
              <a:rPr lang="en-US" b="1" i="1" dirty="0" err="1" smtClean="0">
                <a:solidFill>
                  <a:schemeClr val="tx1"/>
                </a:solidFill>
                <a:latin typeface="Cambria" pitchFamily="18" charset="0"/>
              </a:rPr>
              <a:t>er</a:t>
            </a:r>
            <a:r>
              <a:rPr lang="en-US" b="1" i="1" dirty="0" smtClean="0">
                <a:solidFill>
                  <a:schemeClr val="tx1"/>
                </a:solidFill>
                <a:latin typeface="Cambria" pitchFamily="18" charset="0"/>
              </a:rPr>
              <a:t>/-or, -</a:t>
            </a:r>
            <a:r>
              <a:rPr lang="en-US" b="1" i="1" dirty="0" err="1" smtClean="0">
                <a:solidFill>
                  <a:schemeClr val="tx1"/>
                </a:solidFill>
                <a:latin typeface="Cambria" pitchFamily="18" charset="0"/>
              </a:rPr>
              <a:t>ness</a:t>
            </a:r>
            <a:r>
              <a:rPr lang="en-US" b="1" i="1" dirty="0" smtClean="0">
                <a:solidFill>
                  <a:schemeClr val="tx1"/>
                </a:solidFill>
                <a:latin typeface="Cambria" pitchFamily="18" charset="0"/>
              </a:rPr>
              <a:t>, -</a:t>
            </a:r>
            <a:r>
              <a:rPr lang="en-US" b="1" i="1" dirty="0" err="1" smtClean="0">
                <a:solidFill>
                  <a:schemeClr val="tx1"/>
                </a:solidFill>
                <a:latin typeface="Cambria" pitchFamily="18" charset="0"/>
              </a:rPr>
              <a:t>ist</a:t>
            </a:r>
            <a:r>
              <a:rPr lang="en-US" b="1" i="1" dirty="0" smtClean="0">
                <a:solidFill>
                  <a:schemeClr val="tx1"/>
                </a:solidFill>
                <a:latin typeface="Cambria" pitchFamily="18" charset="0"/>
              </a:rPr>
              <a:t>, -ship, -</a:t>
            </a:r>
            <a:r>
              <a:rPr lang="en-US" b="1" i="1" dirty="0" err="1" smtClean="0">
                <a:solidFill>
                  <a:schemeClr val="tx1"/>
                </a:solidFill>
                <a:latin typeface="Cambria" pitchFamily="18" charset="0"/>
              </a:rPr>
              <a:t>ing</a:t>
            </a:r>
            <a:r>
              <a:rPr lang="en-US" b="1" i="1" dirty="0" smtClean="0">
                <a:solidFill>
                  <a:schemeClr val="tx1"/>
                </a:solidFill>
                <a:latin typeface="Cambria" pitchFamily="18" charset="0"/>
              </a:rPr>
              <a:t>,</a:t>
            </a:r>
            <a:r>
              <a:rPr lang="ru-RU" b="1" dirty="0" smtClean="0">
                <a:solidFill>
                  <a:schemeClr val="tx1"/>
                </a:solidFill>
                <a:latin typeface="Cambria" pitchFamily="18" charset="0"/>
              </a:rPr>
              <a:t> </a:t>
            </a:r>
            <a:r>
              <a:rPr lang="en-US" b="1" i="1" dirty="0" smtClean="0">
                <a:solidFill>
                  <a:schemeClr val="tx1"/>
                </a:solidFill>
                <a:latin typeface="Cambria" pitchFamily="18" charset="0"/>
              </a:rPr>
              <a:t>-</a:t>
            </a:r>
            <a:r>
              <a:rPr lang="en-US" b="1" i="1" dirty="0" err="1" smtClean="0">
                <a:solidFill>
                  <a:schemeClr val="tx1"/>
                </a:solidFill>
                <a:latin typeface="Cambria" pitchFamily="18" charset="0"/>
              </a:rPr>
              <a:t>sion</a:t>
            </a:r>
            <a:r>
              <a:rPr lang="en-US" b="1" i="1" dirty="0" smtClean="0">
                <a:solidFill>
                  <a:schemeClr val="tx1"/>
                </a:solidFill>
                <a:latin typeface="Cambria" pitchFamily="18" charset="0"/>
              </a:rPr>
              <a:t>/</a:t>
            </a:r>
            <a:r>
              <a:rPr lang="en-US" b="1" i="1" dirty="0" err="1" smtClean="0">
                <a:solidFill>
                  <a:schemeClr val="tx1"/>
                </a:solidFill>
                <a:latin typeface="Cambria" pitchFamily="18" charset="0"/>
              </a:rPr>
              <a:t>tion</a:t>
            </a:r>
            <a:r>
              <a:rPr lang="en-US" b="1" i="1" dirty="0" smtClean="0">
                <a:solidFill>
                  <a:schemeClr val="tx1"/>
                </a:solidFill>
                <a:latin typeface="Cambria" pitchFamily="18" charset="0"/>
              </a:rPr>
              <a:t>, -</a:t>
            </a:r>
            <a:r>
              <a:rPr lang="en-US" b="1" i="1" dirty="0" err="1" smtClean="0">
                <a:solidFill>
                  <a:schemeClr val="tx1"/>
                </a:solidFill>
                <a:latin typeface="Cambria" pitchFamily="18" charset="0"/>
              </a:rPr>
              <a:t>ance</a:t>
            </a:r>
            <a:r>
              <a:rPr lang="en-US" b="1" i="1" dirty="0" smtClean="0">
                <a:solidFill>
                  <a:schemeClr val="tx1"/>
                </a:solidFill>
                <a:latin typeface="Cambria" pitchFamily="18" charset="0"/>
              </a:rPr>
              <a:t>/</a:t>
            </a:r>
            <a:r>
              <a:rPr lang="en-US" b="1" i="1" dirty="0" err="1" smtClean="0">
                <a:solidFill>
                  <a:schemeClr val="tx1"/>
                </a:solidFill>
                <a:latin typeface="Cambria" pitchFamily="18" charset="0"/>
              </a:rPr>
              <a:t>ence</a:t>
            </a:r>
            <a:r>
              <a:rPr lang="en-US" b="1" i="1" dirty="0" smtClean="0">
                <a:solidFill>
                  <a:schemeClr val="tx1"/>
                </a:solidFill>
                <a:latin typeface="Cambria" pitchFamily="18" charset="0"/>
              </a:rPr>
              <a:t>, </a:t>
            </a:r>
            <a:endParaRPr lang="ru-RU" b="1" i="1" dirty="0" smtClean="0">
              <a:solidFill>
                <a:schemeClr val="tx1"/>
              </a:solidFill>
              <a:latin typeface="Cambria" pitchFamily="18" charset="0"/>
            </a:endParaRPr>
          </a:p>
          <a:p>
            <a:r>
              <a:rPr lang="en-US" b="1" i="1" dirty="0" smtClean="0">
                <a:solidFill>
                  <a:schemeClr val="tx1"/>
                </a:solidFill>
                <a:latin typeface="Cambria" pitchFamily="18" charset="0"/>
              </a:rPr>
              <a:t>-</a:t>
            </a:r>
            <a:r>
              <a:rPr lang="en-US" b="1" i="1" dirty="0" err="1" smtClean="0">
                <a:solidFill>
                  <a:schemeClr val="tx1"/>
                </a:solidFill>
                <a:latin typeface="Cambria" pitchFamily="18" charset="0"/>
              </a:rPr>
              <a:t>ment</a:t>
            </a:r>
            <a:r>
              <a:rPr lang="en-US" b="1" i="1" dirty="0" smtClean="0">
                <a:solidFill>
                  <a:schemeClr val="tx1"/>
                </a:solidFill>
                <a:latin typeface="Cambria" pitchFamily="18" charset="0"/>
              </a:rPr>
              <a:t>, -</a:t>
            </a:r>
            <a:r>
              <a:rPr lang="en-US" b="1" i="1" dirty="0" err="1" smtClean="0">
                <a:solidFill>
                  <a:schemeClr val="tx1"/>
                </a:solidFill>
                <a:latin typeface="Cambria" pitchFamily="18" charset="0"/>
              </a:rPr>
              <a:t>ity</a:t>
            </a:r>
            <a:r>
              <a:rPr lang="en-US" b="1" i="1" dirty="0" smtClean="0">
                <a:solidFill>
                  <a:schemeClr val="tx1"/>
                </a:solidFill>
                <a:latin typeface="Cambria" pitchFamily="18" charset="0"/>
              </a:rPr>
              <a:t>/-</a:t>
            </a:r>
            <a:r>
              <a:rPr lang="en-US" b="1" i="1" dirty="0" err="1" smtClean="0">
                <a:solidFill>
                  <a:schemeClr val="tx1"/>
                </a:solidFill>
                <a:latin typeface="Cambria" pitchFamily="18" charset="0"/>
              </a:rPr>
              <a:t>ty</a:t>
            </a:r>
            <a:endParaRPr lang="ru-RU" b="1" dirty="0" smtClean="0">
              <a:solidFill>
                <a:schemeClr val="tx1"/>
              </a:solidFill>
              <a:latin typeface="Cambria" pitchFamily="18" charset="0"/>
            </a:endParaRPr>
          </a:p>
          <a:p>
            <a:pPr>
              <a:buFont typeface="Wingdings" pitchFamily="2" charset="2"/>
              <a:buChar char="v"/>
            </a:pPr>
            <a:r>
              <a:rPr lang="ru-RU" b="1" dirty="0" smtClean="0">
                <a:solidFill>
                  <a:schemeClr val="tx1"/>
                </a:solidFill>
              </a:rPr>
              <a:t>Аффиксы прилагательных</a:t>
            </a:r>
            <a:r>
              <a:rPr lang="en-US" b="1" dirty="0" smtClean="0">
                <a:solidFill>
                  <a:schemeClr val="tx1"/>
                </a:solidFill>
              </a:rPr>
              <a:t>: </a:t>
            </a:r>
            <a:r>
              <a:rPr lang="en-US" b="1" i="1" dirty="0" smtClean="0">
                <a:solidFill>
                  <a:schemeClr val="tx1"/>
                </a:solidFill>
              </a:rPr>
              <a:t>-</a:t>
            </a:r>
            <a:r>
              <a:rPr lang="en-US" b="1" i="1" dirty="0" smtClean="0">
                <a:solidFill>
                  <a:schemeClr val="tx1"/>
                </a:solidFill>
                <a:latin typeface="Cambria" pitchFamily="18" charset="0"/>
              </a:rPr>
              <a:t>y, -</a:t>
            </a:r>
            <a:r>
              <a:rPr lang="en-US" b="1" i="1" dirty="0" err="1" smtClean="0">
                <a:solidFill>
                  <a:schemeClr val="tx1"/>
                </a:solidFill>
                <a:latin typeface="Cambria" pitchFamily="18" charset="0"/>
              </a:rPr>
              <a:t>ic</a:t>
            </a:r>
            <a:r>
              <a:rPr lang="en-US" b="1" i="1" dirty="0" smtClean="0">
                <a:solidFill>
                  <a:schemeClr val="tx1"/>
                </a:solidFill>
                <a:latin typeface="Cambria" pitchFamily="18" charset="0"/>
              </a:rPr>
              <a:t>, -</a:t>
            </a:r>
            <a:r>
              <a:rPr lang="en-US" b="1" i="1" dirty="0" err="1" smtClean="0">
                <a:solidFill>
                  <a:schemeClr val="tx1"/>
                </a:solidFill>
                <a:latin typeface="Cambria" pitchFamily="18" charset="0"/>
              </a:rPr>
              <a:t>ful</a:t>
            </a:r>
            <a:r>
              <a:rPr lang="en-US" b="1" i="1" dirty="0" smtClean="0">
                <a:solidFill>
                  <a:schemeClr val="tx1"/>
                </a:solidFill>
                <a:latin typeface="Cambria" pitchFamily="18" charset="0"/>
              </a:rPr>
              <a:t>, -al, -</a:t>
            </a:r>
            <a:r>
              <a:rPr lang="en-US" b="1" i="1" dirty="0" err="1" smtClean="0">
                <a:solidFill>
                  <a:schemeClr val="tx1"/>
                </a:solidFill>
                <a:latin typeface="Cambria" pitchFamily="18" charset="0"/>
              </a:rPr>
              <a:t>ly</a:t>
            </a:r>
            <a:r>
              <a:rPr lang="en-US" b="1" i="1" dirty="0" smtClean="0">
                <a:solidFill>
                  <a:schemeClr val="tx1"/>
                </a:solidFill>
                <a:latin typeface="Cambria" pitchFamily="18" charset="0"/>
              </a:rPr>
              <a:t>, -</a:t>
            </a:r>
            <a:r>
              <a:rPr lang="en-US" b="1" i="1" dirty="0" err="1" smtClean="0">
                <a:solidFill>
                  <a:schemeClr val="tx1"/>
                </a:solidFill>
                <a:latin typeface="Cambria" pitchFamily="18" charset="0"/>
              </a:rPr>
              <a:t>ian</a:t>
            </a:r>
            <a:r>
              <a:rPr lang="en-US" b="1" i="1" dirty="0" smtClean="0">
                <a:solidFill>
                  <a:schemeClr val="tx1"/>
                </a:solidFill>
                <a:latin typeface="Cambria" pitchFamily="18" charset="0"/>
              </a:rPr>
              <a:t>/an, -</a:t>
            </a:r>
            <a:r>
              <a:rPr lang="ru-RU" b="1" dirty="0" smtClean="0">
                <a:solidFill>
                  <a:schemeClr val="tx1"/>
                </a:solidFill>
                <a:latin typeface="Cambria" pitchFamily="18" charset="0"/>
              </a:rPr>
              <a:t> </a:t>
            </a:r>
            <a:r>
              <a:rPr lang="en-US" b="1" i="1" dirty="0" err="1" smtClean="0">
                <a:solidFill>
                  <a:schemeClr val="tx1"/>
                </a:solidFill>
                <a:latin typeface="Cambria" pitchFamily="18" charset="0"/>
              </a:rPr>
              <a:t>ent</a:t>
            </a:r>
            <a:r>
              <a:rPr lang="en-US" b="1" i="1" dirty="0" smtClean="0">
                <a:solidFill>
                  <a:schemeClr val="tx1"/>
                </a:solidFill>
                <a:latin typeface="Cambria" pitchFamily="18" charset="0"/>
              </a:rPr>
              <a:t>, -</a:t>
            </a:r>
            <a:r>
              <a:rPr lang="en-US" b="1" i="1" dirty="0" err="1" smtClean="0">
                <a:solidFill>
                  <a:schemeClr val="tx1"/>
                </a:solidFill>
                <a:latin typeface="Cambria" pitchFamily="18" charset="0"/>
              </a:rPr>
              <a:t>ing</a:t>
            </a:r>
            <a:r>
              <a:rPr lang="en-US" b="1" i="1" dirty="0" smtClean="0">
                <a:solidFill>
                  <a:schemeClr val="tx1"/>
                </a:solidFill>
                <a:latin typeface="Cambria" pitchFamily="18" charset="0"/>
              </a:rPr>
              <a:t>, -</a:t>
            </a:r>
            <a:r>
              <a:rPr lang="en-US" b="1" i="1" dirty="0" err="1" smtClean="0">
                <a:solidFill>
                  <a:schemeClr val="tx1"/>
                </a:solidFill>
                <a:latin typeface="Cambria" pitchFamily="18" charset="0"/>
              </a:rPr>
              <a:t>ous</a:t>
            </a:r>
            <a:r>
              <a:rPr lang="en-US" b="1" i="1" dirty="0" smtClean="0">
                <a:solidFill>
                  <a:schemeClr val="tx1"/>
                </a:solidFill>
                <a:latin typeface="Cambria" pitchFamily="18" charset="0"/>
              </a:rPr>
              <a:t>, -</a:t>
            </a:r>
            <a:r>
              <a:rPr lang="en-US" b="1" i="1" dirty="0" err="1" smtClean="0">
                <a:solidFill>
                  <a:schemeClr val="tx1"/>
                </a:solidFill>
                <a:latin typeface="Cambria" pitchFamily="18" charset="0"/>
              </a:rPr>
              <a:t>ible</a:t>
            </a:r>
            <a:r>
              <a:rPr lang="en-US" b="1" i="1" dirty="0" smtClean="0">
                <a:solidFill>
                  <a:schemeClr val="tx1"/>
                </a:solidFill>
                <a:latin typeface="Cambria" pitchFamily="18" charset="0"/>
              </a:rPr>
              <a:t>/able, </a:t>
            </a:r>
            <a:endParaRPr lang="ru-RU" b="1" i="1" dirty="0" smtClean="0">
              <a:solidFill>
                <a:schemeClr val="tx1"/>
              </a:solidFill>
              <a:latin typeface="Cambria" pitchFamily="18" charset="0"/>
            </a:endParaRPr>
          </a:p>
          <a:p>
            <a:r>
              <a:rPr lang="en-US" b="1" i="1" dirty="0" smtClean="0">
                <a:solidFill>
                  <a:schemeClr val="tx1"/>
                </a:solidFill>
                <a:latin typeface="Cambria" pitchFamily="18" charset="0"/>
              </a:rPr>
              <a:t>-less, -</a:t>
            </a:r>
            <a:r>
              <a:rPr lang="en-US" b="1" i="1" dirty="0" err="1" smtClean="0">
                <a:solidFill>
                  <a:schemeClr val="tx1"/>
                </a:solidFill>
                <a:latin typeface="Cambria" pitchFamily="18" charset="0"/>
              </a:rPr>
              <a:t>ive</a:t>
            </a:r>
            <a:r>
              <a:rPr lang="en-US" b="1" i="1" dirty="0" smtClean="0">
                <a:solidFill>
                  <a:schemeClr val="tx1"/>
                </a:solidFill>
                <a:latin typeface="Cambria" pitchFamily="18" charset="0"/>
              </a:rPr>
              <a:t>, inter-, un-, in-/</a:t>
            </a:r>
            <a:r>
              <a:rPr lang="en-US" b="1" i="1" dirty="0" err="1" smtClean="0">
                <a:solidFill>
                  <a:schemeClr val="tx1"/>
                </a:solidFill>
                <a:latin typeface="Cambria" pitchFamily="18" charset="0"/>
              </a:rPr>
              <a:t>im</a:t>
            </a:r>
            <a:r>
              <a:rPr lang="en-US" b="1" i="1" dirty="0" smtClean="0">
                <a:solidFill>
                  <a:schemeClr val="tx1"/>
                </a:solidFill>
                <a:latin typeface="Cambria" pitchFamily="18" charset="0"/>
              </a:rPr>
              <a:t>-</a:t>
            </a:r>
            <a:endParaRPr lang="ru-RU" b="1" dirty="0" smtClean="0">
              <a:solidFill>
                <a:schemeClr val="tx1"/>
              </a:solidFill>
              <a:latin typeface="Cambria" pitchFamily="18" charset="0"/>
            </a:endParaRPr>
          </a:p>
          <a:p>
            <a:pPr>
              <a:buFont typeface="Wingdings" pitchFamily="2" charset="2"/>
              <a:buChar char="v"/>
            </a:pPr>
            <a:r>
              <a:rPr lang="ru-RU" b="1" dirty="0" smtClean="0">
                <a:solidFill>
                  <a:schemeClr val="tx1"/>
                </a:solidFill>
              </a:rPr>
              <a:t>Суффикс наречий </a:t>
            </a:r>
            <a:r>
              <a:rPr lang="ru-RU" b="1" i="1" dirty="0" smtClean="0">
                <a:solidFill>
                  <a:schemeClr val="tx1"/>
                </a:solidFill>
              </a:rPr>
              <a:t>-</a:t>
            </a:r>
            <a:r>
              <a:rPr lang="ru-RU" b="1" i="1" dirty="0" err="1" smtClean="0">
                <a:solidFill>
                  <a:schemeClr val="tx1"/>
                </a:solidFill>
              </a:rPr>
              <a:t>ly</a:t>
            </a:r>
            <a:endParaRPr lang="ru-RU" b="1" dirty="0" smtClean="0">
              <a:solidFill>
                <a:schemeClr val="tx1"/>
              </a:solidFill>
            </a:endParaRPr>
          </a:p>
          <a:p>
            <a:pPr>
              <a:buFont typeface="Wingdings" pitchFamily="2" charset="2"/>
              <a:buChar char="v"/>
            </a:pPr>
            <a:r>
              <a:rPr lang="ru-RU" b="1" dirty="0" smtClean="0">
                <a:solidFill>
                  <a:schemeClr val="tx1"/>
                </a:solidFill>
              </a:rPr>
              <a:t>Суффиксы числительных: -</a:t>
            </a:r>
            <a:r>
              <a:rPr lang="ru-RU" b="1" i="1" dirty="0" err="1" smtClean="0">
                <a:solidFill>
                  <a:schemeClr val="tx1"/>
                </a:solidFill>
              </a:rPr>
              <a:t>teen</a:t>
            </a:r>
            <a:r>
              <a:rPr lang="ru-RU" b="1" i="1" dirty="0" smtClean="0">
                <a:solidFill>
                  <a:schemeClr val="tx1"/>
                </a:solidFill>
              </a:rPr>
              <a:t>, -</a:t>
            </a:r>
            <a:r>
              <a:rPr lang="ru-RU" b="1" i="1" dirty="0" err="1" smtClean="0">
                <a:solidFill>
                  <a:schemeClr val="tx1"/>
                </a:solidFill>
              </a:rPr>
              <a:t>ty</a:t>
            </a:r>
            <a:r>
              <a:rPr lang="ru-RU" b="1" i="1" dirty="0" smtClean="0">
                <a:solidFill>
                  <a:schemeClr val="tx1"/>
                </a:solidFill>
              </a:rPr>
              <a:t>, -</a:t>
            </a:r>
            <a:r>
              <a:rPr lang="ru-RU" b="1" i="1" dirty="0" err="1" smtClean="0">
                <a:solidFill>
                  <a:schemeClr val="tx1"/>
                </a:solidFill>
              </a:rPr>
              <a:t>th</a:t>
            </a:r>
            <a:endParaRPr lang="ru-RU" b="1" dirty="0" smtClean="0">
              <a:solidFill>
                <a:schemeClr val="tx1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563662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chemeClr val="tx1"/>
                </a:solidFill>
              </a:rPr>
              <a:t>Задания 18-26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32040" y="260648"/>
            <a:ext cx="3733800" cy="762000"/>
          </a:xfrm>
        </p:spPr>
        <p:txBody>
          <a:bodyPr/>
          <a:lstStyle/>
          <a:p>
            <a:r>
              <a:rPr lang="ru-RU" dirty="0" smtClean="0"/>
              <a:t>Алгоритм работы с заданиями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4"/>
          </p:nvPr>
        </p:nvSpPr>
        <p:spPr>
          <a:xfrm>
            <a:off x="4953000" y="1196752"/>
            <a:ext cx="3733800" cy="5328592"/>
          </a:xfrm>
        </p:spPr>
        <p:txBody>
          <a:bodyPr/>
          <a:lstStyle/>
          <a:p>
            <a:r>
              <a:rPr lang="ru-RU" b="1" dirty="0" smtClean="0"/>
              <a:t>Определить часть речи данного слова</a:t>
            </a:r>
          </a:p>
          <a:p>
            <a:r>
              <a:rPr lang="ru-RU" b="1" dirty="0" smtClean="0"/>
              <a:t>Вспомнить, какими грамматическими категориями обладает эта часть речи</a:t>
            </a:r>
          </a:p>
          <a:p>
            <a:r>
              <a:rPr lang="ru-RU" b="1" dirty="0" smtClean="0"/>
              <a:t>Проанализировать предложение, подобрав нужную форму слова</a:t>
            </a:r>
            <a:endParaRPr lang="ru-RU" b="1" dirty="0"/>
          </a:p>
        </p:txBody>
      </p:sp>
      <p:pic>
        <p:nvPicPr>
          <p:cNvPr id="7" name="Содержимое 6"/>
          <p:cNvPicPr>
            <a:picLocks noGrp="1"/>
          </p:cNvPicPr>
          <p:nvPr>
            <p:ph sz="half" idx="2"/>
          </p:nvPr>
        </p:nvPicPr>
        <p:blipFill>
          <a:blip r:embed="rId2" cstate="print"/>
          <a:srcRect l="6393" t="15508" r="58033" b="19519"/>
          <a:stretch>
            <a:fillRect/>
          </a:stretch>
        </p:blipFill>
        <p:spPr bwMode="auto">
          <a:xfrm>
            <a:off x="251520" y="692696"/>
            <a:ext cx="4464496" cy="5832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1"/>
                </a:solidFill>
              </a:rPr>
              <a:t/>
            </a:r>
            <a:br>
              <a:rPr lang="ru-RU" b="1" dirty="0" smtClean="0">
                <a:solidFill>
                  <a:schemeClr val="accent1"/>
                </a:solidFill>
              </a:rPr>
            </a:br>
            <a:r>
              <a:rPr lang="ru-RU" b="1" dirty="0" smtClean="0">
                <a:solidFill>
                  <a:schemeClr val="accent1"/>
                </a:solidFill>
              </a:rPr>
              <a:t/>
            </a:r>
            <a:br>
              <a:rPr lang="ru-RU" b="1" dirty="0" smtClean="0">
                <a:solidFill>
                  <a:schemeClr val="accent1"/>
                </a:solidFill>
              </a:rPr>
            </a:br>
            <a:r>
              <a:rPr lang="ru-RU" b="1" dirty="0" smtClean="0">
                <a:solidFill>
                  <a:schemeClr val="accent1"/>
                </a:solidFill>
              </a:rPr>
              <a:t> Алгоритм работы с заданиями</a:t>
            </a:r>
            <a:br>
              <a:rPr lang="ru-RU" b="1" dirty="0" smtClean="0">
                <a:solidFill>
                  <a:schemeClr val="accent1"/>
                </a:solidFill>
              </a:rPr>
            </a:br>
            <a:r>
              <a:rPr lang="ru-RU" b="1" dirty="0" smtClean="0">
                <a:solidFill>
                  <a:schemeClr val="accent1"/>
                </a:solidFill>
              </a:rPr>
              <a:t>(пример)</a:t>
            </a:r>
            <a:endParaRPr lang="ru-RU" b="1" dirty="0">
              <a:solidFill>
                <a:schemeClr val="accent1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860032" y="908720"/>
            <a:ext cx="4102546" cy="5616624"/>
          </a:xfrm>
        </p:spPr>
        <p:txBody>
          <a:bodyPr/>
          <a:lstStyle/>
          <a:p>
            <a:r>
              <a:rPr lang="en-US" sz="2400" b="1" dirty="0" smtClean="0">
                <a:solidFill>
                  <a:schemeClr val="accent1"/>
                </a:solidFill>
                <a:latin typeface="Cambria" pitchFamily="18" charset="0"/>
              </a:rPr>
              <a:t>Send</a:t>
            </a:r>
            <a:r>
              <a:rPr lang="en-US" sz="2400" b="1" dirty="0" smtClean="0"/>
              <a:t> </a:t>
            </a:r>
            <a:r>
              <a:rPr lang="ru-RU" sz="2400" b="1" dirty="0" smtClean="0"/>
              <a:t>– глагол</a:t>
            </a:r>
          </a:p>
          <a:p>
            <a:r>
              <a:rPr lang="ru-RU" sz="2400" b="1" u="sng" dirty="0" smtClean="0">
                <a:solidFill>
                  <a:schemeClr val="accent1"/>
                </a:solidFill>
              </a:rPr>
              <a:t>Личная</a:t>
            </a:r>
            <a:r>
              <a:rPr lang="ru-RU" sz="2400" b="1" dirty="0" smtClean="0"/>
              <a:t> или неличная форма</a:t>
            </a:r>
          </a:p>
          <a:p>
            <a:r>
              <a:rPr lang="ru-RU" sz="2400" b="1" dirty="0" smtClean="0"/>
              <a:t>Залог </a:t>
            </a:r>
            <a:r>
              <a:rPr lang="en-US" sz="2400" b="1" dirty="0" smtClean="0">
                <a:latin typeface="Cambria" pitchFamily="18" charset="0"/>
              </a:rPr>
              <a:t>Active</a:t>
            </a:r>
            <a:r>
              <a:rPr lang="en-US" sz="2400" b="1" dirty="0" smtClean="0"/>
              <a:t> </a:t>
            </a:r>
            <a:r>
              <a:rPr lang="ru-RU" sz="2400" b="1" dirty="0" smtClean="0"/>
              <a:t>или </a:t>
            </a:r>
            <a:r>
              <a:rPr lang="en-US" sz="2400" b="1" u="sng" dirty="0" smtClean="0">
                <a:solidFill>
                  <a:schemeClr val="accent1"/>
                </a:solidFill>
                <a:latin typeface="Cambria" pitchFamily="18" charset="0"/>
              </a:rPr>
              <a:t>Passive</a:t>
            </a:r>
          </a:p>
          <a:p>
            <a:endParaRPr lang="ru-RU" sz="2400" b="1" dirty="0" smtClean="0"/>
          </a:p>
          <a:p>
            <a:r>
              <a:rPr lang="ru-RU" sz="2400" b="1" dirty="0" smtClean="0"/>
              <a:t>Время </a:t>
            </a:r>
            <a:r>
              <a:rPr lang="en-US" sz="2400" b="1" u="sng" dirty="0" smtClean="0">
                <a:solidFill>
                  <a:schemeClr val="accent1"/>
                </a:solidFill>
                <a:latin typeface="Cambria" pitchFamily="18" charset="0"/>
              </a:rPr>
              <a:t>Past Simple</a:t>
            </a:r>
          </a:p>
          <a:p>
            <a:r>
              <a:rPr lang="ru-RU" sz="2400" b="1" dirty="0" smtClean="0"/>
              <a:t>Согласование  </a:t>
            </a:r>
            <a:r>
              <a:rPr lang="en-US" sz="2400" b="1" dirty="0" smtClean="0">
                <a:solidFill>
                  <a:schemeClr val="accent1"/>
                </a:solidFill>
                <a:latin typeface="Cambria" pitchFamily="18" charset="0"/>
              </a:rPr>
              <a:t>to be</a:t>
            </a:r>
            <a:r>
              <a:rPr lang="en-US" sz="2400" b="1" dirty="0" smtClean="0"/>
              <a:t> </a:t>
            </a:r>
            <a:r>
              <a:rPr lang="ru-RU" sz="2400" b="1" dirty="0" smtClean="0"/>
              <a:t>с подлежащим </a:t>
            </a:r>
          </a:p>
          <a:p>
            <a:r>
              <a:rPr lang="ru-RU" sz="2400" b="1" dirty="0" smtClean="0"/>
              <a:t>Образование </a:t>
            </a:r>
            <a:r>
              <a:rPr lang="en-US" sz="2400" b="1" dirty="0" smtClean="0">
                <a:solidFill>
                  <a:schemeClr val="accent1"/>
                </a:solidFill>
                <a:latin typeface="Cambria" pitchFamily="18" charset="0"/>
              </a:rPr>
              <a:t>Participle II </a:t>
            </a:r>
            <a:endParaRPr lang="ru-RU" sz="2400" b="1" dirty="0" smtClean="0">
              <a:solidFill>
                <a:schemeClr val="accent1"/>
              </a:solidFill>
              <a:latin typeface="Cambria" pitchFamily="18" charset="0"/>
            </a:endParaRPr>
          </a:p>
          <a:p>
            <a:r>
              <a:rPr lang="ru-RU" sz="2400" b="1" dirty="0" smtClean="0"/>
              <a:t>Ответ </a:t>
            </a:r>
            <a:r>
              <a:rPr lang="en-US" sz="2400" b="1" u="sng" dirty="0" smtClean="0">
                <a:solidFill>
                  <a:schemeClr val="accent1"/>
                </a:solidFill>
                <a:latin typeface="Cambria" pitchFamily="18" charset="0"/>
              </a:rPr>
              <a:t>were sent</a:t>
            </a:r>
            <a:endParaRPr lang="ru-RU" sz="2400" b="1" dirty="0" smtClean="0">
              <a:latin typeface="Cambria" pitchFamily="18" charset="0"/>
            </a:endParaRPr>
          </a:p>
          <a:p>
            <a:endParaRPr lang="ru-RU" dirty="0"/>
          </a:p>
        </p:txBody>
      </p:sp>
      <p:pic>
        <p:nvPicPr>
          <p:cNvPr id="5" name="Содержимое 6"/>
          <p:cNvPicPr>
            <a:picLocks noGrp="1"/>
          </p:cNvPicPr>
          <p:nvPr>
            <p:ph sz="quarter" idx="1"/>
          </p:nvPr>
        </p:nvPicPr>
        <p:blipFill>
          <a:blip r:embed="rId2" cstate="print"/>
          <a:srcRect l="6393" t="15508" r="58033" b="19519"/>
          <a:stretch>
            <a:fillRect/>
          </a:stretch>
        </p:blipFill>
        <p:spPr bwMode="auto">
          <a:xfrm>
            <a:off x="467544" y="1340768"/>
            <a:ext cx="4196531" cy="5256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Стрелка углом 8"/>
          <p:cNvSpPr/>
          <p:nvPr/>
        </p:nvSpPr>
        <p:spPr>
          <a:xfrm>
            <a:off x="4067944" y="2780928"/>
            <a:ext cx="2088232" cy="360040"/>
          </a:xfrm>
          <a:prstGeom prst="ben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3563888" y="3212976"/>
            <a:ext cx="576064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1"/>
                </a:solidFill>
              </a:rPr>
              <a:t/>
            </a:r>
            <a:br>
              <a:rPr lang="ru-RU" b="1" dirty="0" smtClean="0">
                <a:solidFill>
                  <a:schemeClr val="accent1"/>
                </a:solidFill>
              </a:rPr>
            </a:br>
            <a:r>
              <a:rPr lang="ru-RU" b="1" dirty="0" smtClean="0">
                <a:solidFill>
                  <a:schemeClr val="accent1"/>
                </a:solidFill>
              </a:rPr>
              <a:t/>
            </a:r>
            <a:br>
              <a:rPr lang="ru-RU" b="1" dirty="0" smtClean="0">
                <a:solidFill>
                  <a:schemeClr val="accent1"/>
                </a:solidFill>
              </a:rPr>
            </a:br>
            <a:r>
              <a:rPr lang="ru-RU" b="1" dirty="0" smtClean="0">
                <a:solidFill>
                  <a:schemeClr val="accent1"/>
                </a:solidFill>
              </a:rPr>
              <a:t> Алгоритм работы с заданиями</a:t>
            </a:r>
            <a:br>
              <a:rPr lang="ru-RU" b="1" dirty="0" smtClean="0">
                <a:solidFill>
                  <a:schemeClr val="accent1"/>
                </a:solidFill>
              </a:rPr>
            </a:br>
            <a:r>
              <a:rPr lang="ru-RU" b="1" dirty="0" smtClean="0">
                <a:solidFill>
                  <a:schemeClr val="accent1"/>
                </a:solidFill>
              </a:rPr>
              <a:t>(пример)</a:t>
            </a:r>
            <a:endParaRPr lang="ru-RU" b="1" dirty="0">
              <a:solidFill>
                <a:schemeClr val="accent1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860032" y="908720"/>
            <a:ext cx="4102546" cy="5616624"/>
          </a:xfrm>
        </p:spPr>
        <p:txBody>
          <a:bodyPr/>
          <a:lstStyle/>
          <a:p>
            <a:r>
              <a:rPr lang="en-US" b="1" dirty="0" smtClean="0">
                <a:latin typeface="Cambria" pitchFamily="18" charset="0"/>
              </a:rPr>
              <a:t>One</a:t>
            </a:r>
            <a:r>
              <a:rPr lang="en-US" b="1" dirty="0" smtClean="0"/>
              <a:t> </a:t>
            </a:r>
            <a:r>
              <a:rPr lang="ru-RU" b="1" dirty="0" smtClean="0"/>
              <a:t>– числительное</a:t>
            </a:r>
          </a:p>
          <a:p>
            <a:r>
              <a:rPr lang="ru-RU" b="1" u="sng" dirty="0" smtClean="0">
                <a:solidFill>
                  <a:schemeClr val="accent1"/>
                </a:solidFill>
              </a:rPr>
              <a:t>Порядковое</a:t>
            </a:r>
            <a:r>
              <a:rPr lang="ru-RU" b="1" dirty="0" smtClean="0"/>
              <a:t> или количественное</a:t>
            </a:r>
          </a:p>
          <a:p>
            <a:r>
              <a:rPr lang="ru-RU" b="1" dirty="0" smtClean="0"/>
              <a:t>Ответ </a:t>
            </a:r>
            <a:r>
              <a:rPr lang="en-US" b="1" u="sng" dirty="0" smtClean="0">
                <a:solidFill>
                  <a:schemeClr val="accent1"/>
                </a:solidFill>
                <a:latin typeface="Cambria" pitchFamily="18" charset="0"/>
              </a:rPr>
              <a:t>first</a:t>
            </a:r>
            <a:endParaRPr lang="ru-RU" b="1" u="sng" dirty="0">
              <a:solidFill>
                <a:schemeClr val="accent1"/>
              </a:solidFill>
              <a:latin typeface="Cambria" pitchFamily="18" charset="0"/>
            </a:endParaRPr>
          </a:p>
        </p:txBody>
      </p:sp>
      <p:pic>
        <p:nvPicPr>
          <p:cNvPr id="5" name="Содержимое 6"/>
          <p:cNvPicPr>
            <a:picLocks noGrp="1"/>
          </p:cNvPicPr>
          <p:nvPr>
            <p:ph sz="quarter" idx="1"/>
          </p:nvPr>
        </p:nvPicPr>
        <p:blipFill>
          <a:blip r:embed="rId2" cstate="print"/>
          <a:srcRect l="6393" t="15508" r="58033" b="19519"/>
          <a:stretch>
            <a:fillRect/>
          </a:stretch>
        </p:blipFill>
        <p:spPr bwMode="auto">
          <a:xfrm>
            <a:off x="467544" y="1340768"/>
            <a:ext cx="4196531" cy="5256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Стрелка углом 7"/>
          <p:cNvSpPr/>
          <p:nvPr/>
        </p:nvSpPr>
        <p:spPr>
          <a:xfrm>
            <a:off x="4139952" y="4149080"/>
            <a:ext cx="1800200" cy="360040"/>
          </a:xfrm>
          <a:prstGeom prst="ben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cxnSp>
        <p:nvCxnSpPr>
          <p:cNvPr id="12" name="Прямая соединительная линия 11"/>
          <p:cNvCxnSpPr/>
          <p:nvPr/>
        </p:nvCxnSpPr>
        <p:spPr>
          <a:xfrm>
            <a:off x="3635896" y="4581128"/>
            <a:ext cx="648072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раведливость">
  <a:themeElements>
    <a:clrScheme name="Справедливость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76</TotalTime>
  <Words>617</Words>
  <Application>Microsoft Office PowerPoint</Application>
  <PresentationFormat>Экран (4:3)</PresentationFormat>
  <Paragraphs>75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Справедливость</vt:lpstr>
      <vt:lpstr>Подготовка учащихся к ОГЭ по английскому языку</vt:lpstr>
      <vt:lpstr>В экзаменационной работе предложены следующие разновидности заданий по грамматике и лексике с кратким ответом:</vt:lpstr>
      <vt:lpstr>      Раздел 3 (задания по грамматике и лексике)</vt:lpstr>
      <vt:lpstr>Проверяемые виды деятельности, умения, навыки</vt:lpstr>
      <vt:lpstr>Проверяемые грамматические навыки  (полный перечень в кодификаторе)</vt:lpstr>
      <vt:lpstr>Проверяемые лексические навыки</vt:lpstr>
      <vt:lpstr>Задания 18-26</vt:lpstr>
      <vt:lpstr>   Алгоритм работы с заданиями (пример)</vt:lpstr>
      <vt:lpstr>   Алгоритм работы с заданиями (пример)</vt:lpstr>
      <vt:lpstr>Задания 27-32</vt:lpstr>
      <vt:lpstr>   Алгоритм работы с заданиями (пример)</vt:lpstr>
    </vt:vector>
  </TitlesOfParts>
  <Company>Computer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Подготовка учащихся к ОГЭ по английскому языку</dc:title>
  <dc:creator>User</dc:creator>
  <cp:lastModifiedBy>User</cp:lastModifiedBy>
  <cp:revision>9</cp:revision>
  <dcterms:created xsi:type="dcterms:W3CDTF">2018-03-24T19:17:54Z</dcterms:created>
  <dcterms:modified xsi:type="dcterms:W3CDTF">2018-03-25T13:34:03Z</dcterms:modified>
</cp:coreProperties>
</file>