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7" r:id="rId9"/>
    <p:sldId id="263" r:id="rId10"/>
    <p:sldId id="262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6" r:id="rId29"/>
    <p:sldId id="285" r:id="rId30"/>
    <p:sldId id="28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1643050"/>
            <a:ext cx="9144000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Использование комплексных заданий 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для формирования естественнонаучной грамотности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во внеурочной деятельности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/>
          <p:nvPr/>
        </p:nvPicPr>
        <p:blipFill>
          <a:blip r:embed="rId3"/>
          <a:srcRect b="38485"/>
          <a:stretch>
            <a:fillRect/>
          </a:stretch>
        </p:blipFill>
        <p:spPr bwMode="auto">
          <a:xfrm>
            <a:off x="1285852" y="142852"/>
            <a:ext cx="6570345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/>
          <a:srcRect t="21303"/>
          <a:stretch>
            <a:fillRect/>
          </a:stretch>
        </p:blipFill>
        <p:spPr bwMode="auto">
          <a:xfrm>
            <a:off x="1285852" y="4071942"/>
            <a:ext cx="6570345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5"/>
          <a:srcRect l="14135" t="-30082"/>
          <a:stretch>
            <a:fillRect/>
          </a:stretch>
        </p:blipFill>
        <p:spPr bwMode="auto">
          <a:xfrm>
            <a:off x="1643042" y="3643314"/>
            <a:ext cx="5641651" cy="308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1357298"/>
            <a:ext cx="91440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Данное задание входит в состав 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компетентностной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 области «ИНТЕРПРЕТАЦИЯ ДАННЫХ И ИСПОЛЬЗОВАНИЕ НАУЧНЫХ ДОКАЗАТЕЛЬСТВ ДЛЯ ПОЛУЧЕНИЯ ВЫВОДОВ» 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Для его выполнения необходимо применить УМЕНИЕ АНАЛИЗИРОВАТЬ И ДЕЛАТЬ СООТВЕТСТВУЮЩИЕ ВЫВОДЫ.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Уровень сложности НИЗКИЙ.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57158" y="785794"/>
            <a:ext cx="850112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Эритроциты содержат по 265 молекул гемоглобина, которые соединяются с кислородом в легких и переносят его к органам и тканям. В обратном направлении эритроциты переносят углекислый газ. Эритроциты человека имеют форму вогнутого диска (см. рис. 1)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 счет этого увеличивается отношение площади поверхности эритроцита к его внутреннему объему, а ведь именно через поверхность эритроцита гемоглобин захватывает кислород.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Человек и большинство млекопитающих имеют строение эритроцитов, отличное от остальных позвоночных животных. На рисунке 2 изображены эритроциты крови человека в сравнении с эритроцитами  крови лягушки (соотношение размеров клеток человека и лягушки  воспроизведено правильно).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C:\Users\Пользователь\Desktop\2022-03-27\инструктаж0006.JPG"/>
          <p:cNvPicPr/>
          <p:nvPr/>
        </p:nvPicPr>
        <p:blipFill>
          <a:blip r:embed="rId3"/>
          <a:srcRect l="11931" t="22755" r="13047" b="48395"/>
          <a:stretch>
            <a:fillRect/>
          </a:stretch>
        </p:blipFill>
        <p:spPr bwMode="auto">
          <a:xfrm rot="10800000">
            <a:off x="857224" y="428604"/>
            <a:ext cx="7572428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C:\Users\Пользователь\Desktop\2022-03-27\инструктаж0007.JPG"/>
          <p:cNvPicPr/>
          <p:nvPr/>
        </p:nvPicPr>
        <p:blipFill>
          <a:blip r:embed="rId3" cstate="print"/>
          <a:srcRect l="17596" t="24134" r="49409" b="72898"/>
          <a:stretch>
            <a:fillRect/>
          </a:stretch>
        </p:blipFill>
        <p:spPr bwMode="auto">
          <a:xfrm>
            <a:off x="2214546" y="4643446"/>
            <a:ext cx="414340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28596" y="928670"/>
            <a:ext cx="8358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русской народной сказке «Царевна-лягушка» лягушка превращается в прекрасную девушку Василису Премудрую.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285992"/>
            <a:ext cx="86439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Задание 5.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основании приведенной информации об эритроцитах и изображения клеток (рис. 1 и 2, с. 39) подумайте, могла бы Василиса Премудрая существовать в облике девушки с таким строением клеток крови, как у лягушки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Выберите «Да» или «Нет» и объясните свой выбор.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642918"/>
            <a:ext cx="9144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Данное задание входит в состав 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компетентностной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 области «ИНТЕРПРЕТАЦИЯ ДАННЫХ И ИСПОЛЬЗОВАНИЕ НАУЧНЫХ ДОКАЗАТЕЛЬСТВ ДЛЯ ПОЛУЧЕНИЯ ВЫВОДОВ» 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Для его выполнения необходимо применить ЗНАНИЯ О СТРОЕНИИ И ФУНКЦИЯХ КЛЕТОК КРОВИ ЗЕМНОВОДНЫХ И ЧЕЛОВЕКА, УМЕНИЕ ПРЕОБРАЗОВЫВАТЬ ОДНУ ФОРМУ ПРЕДСТАВЛЕНИЯ ИНФОРМАЦИИ В ДРУГУЮ.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Уровень сложности ВЫСОКИЙ.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58" y="1571612"/>
            <a:ext cx="81439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Аня знала, что в крови есть лейкоциты ( белые клетки крови), которые выполняют защитную функцию. Недавно Аня посадила занозу, поливая цветы на окне. Тонкая колючка кактуса вонзилась в ее указательный палец. Было больно, но дома никто не смог вынуть колючку. Через несколько дней Аня увидела, что оставшийся кусочек колючки исчез, а на его месте появилось белое пятнышко. Из ранки выделилась капля гноя.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C:\Users\Пользователь\Desktop\2022-03-27\инструктаж0007.JPG"/>
          <p:cNvPicPr/>
          <p:nvPr/>
        </p:nvPicPr>
        <p:blipFill>
          <a:blip r:embed="rId3" cstate="print"/>
          <a:srcRect l="13614" t="49173" r="13329" b="11603"/>
          <a:stretch>
            <a:fillRect/>
          </a:stretch>
        </p:blipFill>
        <p:spPr bwMode="auto">
          <a:xfrm>
            <a:off x="1428728" y="357166"/>
            <a:ext cx="650085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C:\Users\Пользователь\Desktop\2022-03-27\инструктаж0008.JPG"/>
          <p:cNvPicPr/>
          <p:nvPr/>
        </p:nvPicPr>
        <p:blipFill>
          <a:blip r:embed="rId3"/>
          <a:srcRect l="9756" t="59231" r="11960" b="33077"/>
          <a:stretch>
            <a:fillRect/>
          </a:stretch>
        </p:blipFill>
        <p:spPr bwMode="auto">
          <a:xfrm rot="10800000">
            <a:off x="1428728" y="3857628"/>
            <a:ext cx="635798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8597" y="142852"/>
            <a:ext cx="85011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Задание 6.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лейкоциты помогли устранить занозу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Определите последовательность этапов, обеспечивающих этот процесс (воспаление).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каждый квадратик слева направо вставьте нужную букву.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lphaU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Переваривание лейкоцитами части занозы и бактерий.</a:t>
            </a:r>
          </a:p>
          <a:p>
            <a:pPr marL="342900" indent="-342900">
              <a:buAutoNum type="alphaU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Проникновение вместе с занозой болезнетворных бактерий.</a:t>
            </a:r>
          </a:p>
          <a:p>
            <a:pPr marL="342900" indent="-342900">
              <a:buAutoNum type="alphaU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Нарушение целостности кожи колючкой кактуса (занозой).</a:t>
            </a:r>
          </a:p>
          <a:p>
            <a:pPr marL="342900" indent="-342900">
              <a:buAutoNum type="alphaU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Выделение бактериями веществ, воспринимаемых лейкоцитами.</a:t>
            </a:r>
          </a:p>
          <a:p>
            <a:pPr marL="342900" indent="-342900">
              <a:buAutoNum type="alphaU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Обволакивание и захват лейкоцитами инородного тела и бактерий.</a:t>
            </a:r>
          </a:p>
          <a:p>
            <a:pPr marL="342900" indent="-342900">
              <a:buAutoNum type="alphaU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Перемещение лейкоцитов к очагу повреждения с помощью ложноножек.</a:t>
            </a:r>
          </a:p>
          <a:p>
            <a:pPr marL="342900" indent="-342900">
              <a:buAutoNum type="alphaUcPeriod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07207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Явление пожирания лейкоцитами инородных тел русский ученый И.И. Мечников назвал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фагоцитозом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а клетки – пожиратели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фагоцитами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85720" y="642918"/>
            <a:ext cx="88582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Данное задание входит в состав 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компетентностной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 области «НАУЧНОЕ ОБЪЯСНЕНИЕ ЯВЛЕНИЙ» 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Для его выполнения необходимо применить УМЕНИЕ ДЕЛАТЬ И НАУЧНО ОБОСНОВЫВАТЬ ПРОГНОЗЫ О ПРОТЕКАНИИ ПРОЦЕССОВ И ЯВЛЕНИЙ.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Уровень сложности СРЕДНИЙ.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500042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Комплексное задание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«О чем расскажет анализ крови?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2143116"/>
            <a:ext cx="87154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Однажды Аня обнаружила на столе листок бумаги, на котором было написано: «Клинический анализ  крови». Она поняла, что это результаты анализа крови ее бабушки. В первых строчках стояли показатели эритроцитов и гемоглобина (таблица 1).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57158" y="1928802"/>
            <a:ext cx="87868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7.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Аня задумалась над вопросом: «Из чего образовался гной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Выберите один ответ.</a:t>
            </a:r>
          </a:p>
          <a:p>
            <a:pPr marL="342900" indent="-342900">
              <a:buAutoNum type="alphaU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плазмы крови  и эритроцитов.</a:t>
            </a:r>
          </a:p>
          <a:p>
            <a:pPr marL="342900" indent="-342900">
              <a:buAutoNum type="alphaU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антител, вырабатываемых лейкоцитами.</a:t>
            </a:r>
          </a:p>
          <a:p>
            <a:pPr marL="342900" indent="-342900">
              <a:buAutoNum type="alphaU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погибших лейкоцитов и бактерий.</a:t>
            </a:r>
          </a:p>
          <a:p>
            <a:pPr marL="342900" indent="-342900">
              <a:buAutoNum type="alphaU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питательных веществ, поступивших из кишечника в кровь.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57158" y="642918"/>
            <a:ext cx="87868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Данное задание входит в состав 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компетентностной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 области «НАУЧНОЕ ОБЪЯСНЕНИЕ ЯВЛЕНИЙ» 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Для его выполнения необходимо применить УМЕНИЕ ПРИМЕНЯТЬ СООТВЕТСТВУЮЩИЕ ЗНАНИЯ ДЛЯ ОБЪЯСНЕНИЯ ЯВЛЕНИЙ.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Уровень сложности НИЗКИЙ.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28596" y="1214422"/>
            <a:ext cx="8286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Каждой весной ( апрель – май) бабушка плохо себя чувствует. У нее наблюдается заложенность носа, слезоточивость, покраснение глаз, появляется чувство жжение и зуда в носу, полости рта, глазах, а иногда и приступы удушья. Вот и сейчас развивалась аналогичная ситуация.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Аня взяла результаты анализа крови и стала изучать другие показатели. Она увидела, что в целом лейкоцитов больше нормы. Их общее количество выходит за пределы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референтного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интервала (см. таблицу 3). Еще она поняла, что существует 5 типов лейкоцитов (см. рис. 4). Из них эозинофилов и базофилов у бабушки оказалось больше нормы.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3071810"/>
          <a:ext cx="857256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4976"/>
                <a:gridCol w="1781304"/>
                <a:gridCol w="2143140"/>
                <a:gridCol w="21431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Исследование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Результат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>
                          <a:solidFill>
                            <a:schemeClr val="tx1"/>
                          </a:solidFill>
                        </a:rPr>
                        <a:t>Референтный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 интервал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лейкоциты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10,26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4,0 – 9,0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*10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30000" dirty="0" smtClean="0"/>
                        <a:t>19/</a:t>
                      </a:r>
                      <a:r>
                        <a:rPr lang="en-US" sz="2400" baseline="30000" dirty="0" smtClean="0"/>
                        <a:t>n</a:t>
                      </a:r>
                      <a:endParaRPr lang="ru-RU" sz="2400" baseline="300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нейтрофилы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3,18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1,9 – 8,0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*10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30000" dirty="0" smtClean="0"/>
                        <a:t>9/</a:t>
                      </a:r>
                      <a:r>
                        <a:rPr lang="en-US" sz="2400" baseline="30000" dirty="0" smtClean="0"/>
                        <a:t>n</a:t>
                      </a:r>
                      <a:endParaRPr lang="ru-RU" sz="2400" baseline="30000" dirty="0" smtClean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лимфоциты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2,59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1,2</a:t>
                      </a:r>
                      <a:r>
                        <a:rPr lang="ru-RU" sz="2400" baseline="0" dirty="0" smtClean="0"/>
                        <a:t> – 3,0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*10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30000" dirty="0" smtClean="0"/>
                        <a:t>9/</a:t>
                      </a:r>
                      <a:r>
                        <a:rPr lang="en-US" sz="2400" baseline="30000" dirty="0" smtClean="0"/>
                        <a:t>n</a:t>
                      </a:r>
                      <a:endParaRPr lang="ru-RU" sz="2400" baseline="30000" dirty="0" smtClean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моноциты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0,34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0,2 – 0,66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*10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30000" dirty="0" smtClean="0"/>
                        <a:t>9/</a:t>
                      </a:r>
                      <a:r>
                        <a:rPr lang="en-US" sz="2400" baseline="30000" dirty="0" smtClean="0"/>
                        <a:t>n</a:t>
                      </a:r>
                      <a:endParaRPr lang="ru-RU" sz="2400" baseline="30000" dirty="0" smtClean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эозинофилы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3,95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0,02 – 0,30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*10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30000" dirty="0" smtClean="0"/>
                        <a:t>9/</a:t>
                      </a:r>
                      <a:r>
                        <a:rPr lang="en-US" sz="2400" baseline="30000" dirty="0" smtClean="0"/>
                        <a:t>n</a:t>
                      </a:r>
                      <a:endParaRPr lang="ru-RU" sz="2400" baseline="30000" dirty="0" smtClean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базофилы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0,2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˂0,065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*10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30000" dirty="0" smtClean="0"/>
                        <a:t>9/</a:t>
                      </a:r>
                      <a:r>
                        <a:rPr lang="en-US" sz="2400" baseline="30000" dirty="0" smtClean="0"/>
                        <a:t>n</a:t>
                      </a:r>
                      <a:endParaRPr lang="ru-RU" sz="2400" baseline="30000" dirty="0" smtClean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C:\Users\Пользователь\Desktop\2022-03-27\инструктаж0009.JPG"/>
          <p:cNvPicPr/>
          <p:nvPr/>
        </p:nvPicPr>
        <p:blipFill>
          <a:blip r:embed="rId3"/>
          <a:srcRect l="14135" t="16049" r="9756" b="67682"/>
          <a:stretch>
            <a:fillRect/>
          </a:stretch>
        </p:blipFill>
        <p:spPr bwMode="auto">
          <a:xfrm>
            <a:off x="1142976" y="214290"/>
            <a:ext cx="692948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85720" y="2528824"/>
            <a:ext cx="8715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Таблица 3. Показатели лейкоцитов в клиническом анализе крови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1071546"/>
          <a:ext cx="8501122" cy="524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206"/>
                <a:gridCol w="5857916"/>
              </a:tblGrid>
              <a:tr h="140968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Типы лейкоцитов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Роль в организме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нейтрофилы</a:t>
                      </a:r>
                      <a:endParaRPr lang="ru-RU" sz="22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200" dirty="0" smtClean="0"/>
                        <a:t>Активно участвуют в уничтожении инородных тел (фагоцитозе), защищают от проникновения микробов; их число увеличивается при аппендиците и других инфекциях</a:t>
                      </a:r>
                      <a:endParaRPr lang="ru-RU" sz="22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лимфоциты</a:t>
                      </a:r>
                      <a:endParaRPr lang="ru-RU" sz="22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200" dirty="0" smtClean="0"/>
                        <a:t>С помощью</a:t>
                      </a:r>
                      <a:r>
                        <a:rPr lang="ru-RU" sz="2200" baseline="0" dirty="0" smtClean="0"/>
                        <a:t> антител обеспечивают реакцию отторжения трансплантата (пересаженные ткани, органы); их число увеличивается при развитии туберкулеза</a:t>
                      </a:r>
                      <a:endParaRPr lang="ru-RU" sz="22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моноциты</a:t>
                      </a:r>
                      <a:endParaRPr lang="ru-RU" sz="22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200" dirty="0" smtClean="0"/>
                        <a:t>Уничтожают старые и поврежденные клетки</a:t>
                      </a:r>
                      <a:endParaRPr lang="ru-RU" sz="22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эозинофилы</a:t>
                      </a:r>
                      <a:endParaRPr lang="ru-RU" sz="22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200" dirty="0" smtClean="0"/>
                        <a:t>Участвуют в воспалительных процессах при паразитических червях, аллергиях</a:t>
                      </a:r>
                      <a:endParaRPr lang="ru-RU" sz="22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базофилы</a:t>
                      </a:r>
                      <a:endParaRPr lang="ru-RU" sz="22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200" dirty="0" smtClean="0"/>
                        <a:t>Поддерживают</a:t>
                      </a:r>
                      <a:r>
                        <a:rPr lang="ru-RU" sz="2200" baseline="0" dirty="0" smtClean="0"/>
                        <a:t> аллергические реакции, мигрируют в очаг аллергического воспаления</a:t>
                      </a:r>
                      <a:endParaRPr lang="ru-RU" sz="22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4282" y="357166"/>
            <a:ext cx="8715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Таблица 4. Роль различных типов лейкоцитов в организме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85720" y="642918"/>
            <a:ext cx="885828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Данное задание входит в состав 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компетентностной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 области «ИНТЕРПРЕТАЦИЯ ДАННЫХ И ИСПОЛЬЗОВАНИЕ НАУЧНЫХ ДОКАЗАТЕЛЬСТВ ДЛЯ ПОЛУЧЕНИЯ ВЫВОДОВ» 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Для его выполнения необходимо применить УМЕНИЕ АНАЛИЗИРОВАТЬ ДАННЫЕ И ДЕЛАТЬ СООТВЕТСТВУЮЩИЕ ВЫВОДЫ.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Уровень сложности ВЫСОКИЙ.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42844" y="357166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Кроме эритроцитов и лейкоцитов в клиническом анализе крови были данные клеток, которые называются тромбоцитами (см. рис. 5). Количество тромбоцитов у бабушки было в норме.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4000504"/>
            <a:ext cx="878684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Задание 9.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что означает, если количество тромбоцитов ниже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референтного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интервала (ниже нормы)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Выберите один ответ.</a:t>
            </a:r>
          </a:p>
          <a:p>
            <a:pPr marL="342900" indent="-342900">
              <a:buAutoNum type="alphaU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Ослабление иммунитета.</a:t>
            </a:r>
          </a:p>
          <a:p>
            <a:pPr marL="342900" indent="-342900">
              <a:buAutoNum type="alphaU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Замедление свертывания крови при кровотечениях.</a:t>
            </a:r>
          </a:p>
          <a:p>
            <a:pPr marL="342900" indent="-342900">
              <a:buAutoNum type="alphaU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Замедление транспорта газов в крови.</a:t>
            </a:r>
          </a:p>
          <a:p>
            <a:pPr marL="342900" indent="-342900">
              <a:buAutoNum type="alphaU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Нарушение транспорта питательных веществ в крови.</a:t>
            </a:r>
            <a:endParaRPr lang="ru-RU" sz="20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14282" y="2428868"/>
          <a:ext cx="857256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4976"/>
                <a:gridCol w="1781304"/>
                <a:gridCol w="2143140"/>
                <a:gridCol w="21431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Исследование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Результат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>
                          <a:solidFill>
                            <a:schemeClr val="tx1"/>
                          </a:solidFill>
                        </a:rPr>
                        <a:t>Референтный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 интервал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тромбоциты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290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180</a:t>
                      </a:r>
                      <a:r>
                        <a:rPr lang="ru-RU" sz="2400" baseline="0" dirty="0" smtClean="0"/>
                        <a:t> - 320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*10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30000" dirty="0" smtClean="0"/>
                        <a:t>19/</a:t>
                      </a:r>
                      <a:r>
                        <a:rPr lang="en-US" sz="2400" baseline="30000" dirty="0" smtClean="0"/>
                        <a:t>n</a:t>
                      </a:r>
                      <a:endParaRPr lang="ru-RU" sz="2400" baseline="300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14282" y="1928802"/>
            <a:ext cx="8715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Таблица 5. Показатели тромбоцитов в клиническом анализе крови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642918"/>
            <a:ext cx="91440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Данное задание входит в состав 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компетентностной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 области «ИНТЕРПРЕТАЦИЯ ДАННЫХ И ИСПОЛЬЗОВАНИЕ НАУЧНЫХ ДОКАЗАТЕЛЬСТВ ДЛЯ ПОЛУЧЕНИЯ ВЫВОДОВ» 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Для его выполнения необходимо применить УМЕНИЕ АНАЛИЗИРОВАТЬ ДАННЫЕ И ДЕЛАТЬ СООТВЕТСТВУЮЩИЕ ВЫВОДЫ.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Уровень сложности НИЗКИЙ.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14282" y="1714488"/>
            <a:ext cx="87154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рисунке 5 показано, как выглядит под микроскопом мазок крови человека. Мазок обработан красителями, так чтобы клетки крови были хорошо различимы.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10.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Определите, какие клетки видны на этом рисунке. Напишите названия клеток, которые обозначены цифрами 1,2,3.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C:\Users\Пользователь\Desktop\2022-03-27\инструктаж0011.JPG"/>
          <p:cNvPicPr/>
          <p:nvPr/>
        </p:nvPicPr>
        <p:blipFill>
          <a:blip r:embed="rId3"/>
          <a:srcRect l="17165" t="23003" r="10123" b="40068"/>
          <a:stretch>
            <a:fillRect/>
          </a:stretch>
        </p:blipFill>
        <p:spPr bwMode="auto">
          <a:xfrm>
            <a:off x="1285852" y="285728"/>
            <a:ext cx="685804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42844" y="142852"/>
            <a:ext cx="8715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Таблица 1. Показатели эритроцитов и гемоглобина в клиническом анализе крови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2714620"/>
            <a:ext cx="89297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Задание 1.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Чем опасно для организма человека пониженное содержание эритроцитов и гемоглобина в крови, которое называется малокровием? 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Выберите один ответ.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А. Из организма не будут выводиться вредные продукты обмена.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В. Уменьшится выработка антител, разрушающих токсичные вещества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С. Усилится процесс свертывания крови и образование тромбов в сосудах</a:t>
            </a:r>
          </a:p>
          <a:p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 Нарушится перенос кислорода и углекислого газа клетками крови.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484856"/>
              </p:ext>
            </p:extLst>
          </p:nvPr>
        </p:nvGraphicFramePr>
        <p:xfrm>
          <a:off x="357158" y="928670"/>
          <a:ext cx="857256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4976"/>
                <a:gridCol w="1781304"/>
                <a:gridCol w="2143140"/>
                <a:gridCol w="21431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Исследование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Результат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>
                          <a:solidFill>
                            <a:schemeClr val="tx1"/>
                          </a:solidFill>
                        </a:rPr>
                        <a:t>Референтный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 интервал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эритроциты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3,53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3,7 – 4,7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*10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30000" dirty="0" smtClean="0"/>
                        <a:t>12/</a:t>
                      </a:r>
                      <a:r>
                        <a:rPr lang="en-US" sz="2400" baseline="30000" dirty="0" smtClean="0"/>
                        <a:t>n</a:t>
                      </a:r>
                      <a:endParaRPr lang="ru-RU" sz="2400" baseline="300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гемоглобин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110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120-140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r</a:t>
                      </a:r>
                      <a:r>
                        <a:rPr lang="ru-RU" sz="2400" dirty="0" smtClean="0"/>
                        <a:t>/</a:t>
                      </a:r>
                      <a:r>
                        <a:rPr lang="en-US" sz="2400" dirty="0" smtClean="0"/>
                        <a:t>n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642918"/>
            <a:ext cx="91440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Данное задание входит в состав 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компетентностной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 области «ИНТЕРПРЕТАЦИЯ ДАННЫХ И ИСПОЛЬЗОВАНИЕ НАУЧНЫХ ДОКАЗАТЕЛЬСТВ ДЛЯ ПОЛУЧЕНИЯ ВЫВОДОВ» 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Для его выполнения необходимо применить УМЕНИЕ АНАЛИЗИРОВАТЬ ДАННЫЕ И ДЕЛАТЬ СООТВЕТСТВУЮЩИЕ ВЫВОДЫ.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Уровень сложности НИЗКИЙ.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1643050"/>
            <a:ext cx="9144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Данное задание входит в состав 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компетентностной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 области «ИНТЕРПРЕТАЦИЯ ДАННЫХ» 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Для его выполнения необходимо применить УМЕНИЕ АНАЛИЗИРОВАТЬ И ДЕЛАТЬ ВЫВОДЫ.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Уровень сложности НИЗКИЙ.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14282" y="3286124"/>
            <a:ext cx="89297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Объясните, что могло случиться, если бы бабушка пошла на прогулку в горы при ее малокровии.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20" y="1216398"/>
            <a:ext cx="86439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Аня вспомнила, что недавно на отдыхе бабушка не пошла с ней на прогулку в горы, сославшись на плохое самочувствие из-за малокровия. Теперь Аня поняла, почему та отказалась идти в горы.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1643050"/>
            <a:ext cx="9144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Данное задание входит в состав 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компетентностной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 области «НАУЧНОЕ ОБЪЯСНЕНИЕ ЯВЛЕНИЙ» 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Для его выполнения необходимо применить УМЕНИЕ ДЕЛАТЬ И НАУЧНО ОБОСНОВЫВАТЬ ПРОГНОЗЫ.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Уровень сложности ВЫСОКИЙ.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C:\Users\Пользователь\Desktop\2022-03-28\инструктаж0013.JPG"/>
          <p:cNvPicPr>
            <a:picLocks noChangeAspect="1" noChangeArrowheads="1"/>
          </p:cNvPicPr>
          <p:nvPr/>
        </p:nvPicPr>
        <p:blipFill>
          <a:blip r:embed="rId3"/>
          <a:srcRect l="35340" t="29081" r="14961" b="62623"/>
          <a:stretch>
            <a:fillRect/>
          </a:stretch>
        </p:blipFill>
        <p:spPr bwMode="auto">
          <a:xfrm rot="10800000">
            <a:off x="3643306" y="5357826"/>
            <a:ext cx="5143536" cy="121444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285728"/>
            <a:ext cx="892971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Тогда же Аня спросила у бабушки о возможной причине развития у нее малокровия. На что бабушка ответила: «Я думаю, причина в том, что я пила сильные антибиотики, когда болела воспалением легких». Когда Аня пыталась разобраться в этом вопросе, то узнала, что в образовании эритроцитов участвует витамин В</a:t>
            </a:r>
            <a:r>
              <a:rPr lang="ru-RU" sz="2200" baseline="-250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который синтезируется определенным видом бактерий.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2428868"/>
            <a:ext cx="8929718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Задание 3.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Почему прием антибиотиков мог стать причиной малокровия? Помогите Ане выстроить правильную последовательность факторов, которые привели к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заболевани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 каждый квадратик впишите нужную букву.</a:t>
            </a:r>
          </a:p>
          <a:p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А. Нарушение образования эритроцитов.</a:t>
            </a:r>
          </a:p>
          <a:p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В. Нарушение микрофлоры кишечника.</a:t>
            </a:r>
          </a:p>
          <a:p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С. Нарушение синтеза витамина В</a:t>
            </a:r>
            <a:r>
              <a:rPr lang="ru-RU" sz="2300" b="1" baseline="-250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3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. Прием антибиотиков.</a:t>
            </a:r>
            <a:endParaRPr lang="ru-RU" sz="23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14282" y="1357298"/>
            <a:ext cx="89297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Данное задание входит в состав 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компетентностной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 области «НАУЧНОЕ ОБЪЯСНЕНИЕ ЯВЛЕНИЙ» 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Для его выполнения необходимо применить УМЕНИЕ РАСПОЗНАВАТЬ , ИСПОЛЬЗОВАТЬ И СОЗДАВАТЬ ОБЪЯСНИТЕЛЬНЫЕ МОДЕЛИ И ПРЕДСТАВЛЕНИЯ.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Уровень сложности СРЕДНИЙ.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57158" y="357166"/>
            <a:ext cx="857256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Аня вспомнила, что для предупреждения и лечения многих болезней, в том числе малокровия, необходимо придерживаться сбалансированного питания. Она захотела подсказать бабушке, какие продукты питания ей следует включать в свой рацион, для  того чтобы повысить содержание гемоглобина в крови.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857496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4.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Согласно данным таблицы 2, какие продукты питания лучше употреблять, чтобы повысить гемоглобин а крови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Выберите 3-4 продукта питания.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1540</Words>
  <Application>Microsoft Office PowerPoint</Application>
  <PresentationFormat>Экран (4:3)</PresentationFormat>
  <Paragraphs>162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1</cp:lastModifiedBy>
  <cp:revision>19</cp:revision>
  <dcterms:created xsi:type="dcterms:W3CDTF">2022-03-28T14:00:12Z</dcterms:created>
  <dcterms:modified xsi:type="dcterms:W3CDTF">2022-04-03T08:14:17Z</dcterms:modified>
</cp:coreProperties>
</file>