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3"/>
    <p:sldId id="257" r:id="rId4"/>
    <p:sldId id="259" r:id="rId5"/>
    <p:sldId id="258" r:id="rId6"/>
    <p:sldId id="260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62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8" d="100"/>
          <a:sy n="78" d="100"/>
        </p:scale>
        <p:origin x="456" y="-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”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”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0965" indent="0">
              <a:buNone/>
              <a:defRPr sz="1000"/>
            </a:lvl4pPr>
            <a:lvl5pPr marL="1828165" indent="0">
              <a:buNone/>
              <a:defRPr sz="1000"/>
            </a:lvl5pPr>
            <a:lvl6pPr marL="2285365" indent="0">
              <a:buNone/>
              <a:defRPr sz="1000"/>
            </a:lvl6pPr>
            <a:lvl7pPr marL="2742565" indent="0">
              <a:buNone/>
              <a:defRPr sz="1000"/>
            </a:lvl7pPr>
            <a:lvl8pPr marL="3199130" indent="0">
              <a:buNone/>
              <a:defRPr sz="1000"/>
            </a:lvl8pPr>
            <a:lvl9pPr marL="365633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7.jpeg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https://yandex.ru/images/search?img_url=https%3A%2F%2Fprezentacii.org%2Fupload%2Fcloud%2F18%2F12%2F107787%2Fimages%2Fscreen2.jpg&amp;lr=47&amp;pos=0&amp;rpt=simage&amp;source=serp&amp;text=&#1082;&#1072;&#1088;&#1090;&#1080;&#1085;&#1082;&#1080;%20&#1089;&#1082;&#1072;&#1095;&#1072;&#1090;&#1100;%20&#1087;&#1077;&#1088;&#1074;&#1086;&#1073;&#1099;&#1090;&#1085;&#1099;&#1077;%20&#1083;&#1102;&#1076;&#1080;%20&#1076;&#1083;&#1103;%20&#1087;&#1088;&#1077;&#1079;&#1077;&#1085;&#1090;&#1072;&#1094;&#1080;&#1080;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940526"/>
            <a:ext cx="8596668" cy="1123405"/>
          </a:xfrm>
        </p:spPr>
        <p:txBody>
          <a:bodyPr/>
          <a:lstStyle/>
          <a:p>
            <a:pPr algn="ctr"/>
            <a:r>
              <a:rPr lang="ru-RU" dirty="0" smtClean="0"/>
              <a:t>Что надо знать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body" idx="1"/>
          </p:nvPr>
        </p:nvSpPr>
        <p:spPr>
          <a:xfrm>
            <a:off x="1016969" y="2730136"/>
            <a:ext cx="8596668" cy="3618413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Когда и как возникли физическая культура и спорт</a:t>
            </a:r>
            <a:endParaRPr lang="ru-RU" sz="3200" dirty="0" smtClean="0"/>
          </a:p>
          <a:p>
            <a:pPr algn="ctr"/>
            <a:endParaRPr lang="ru-RU" sz="3200" dirty="0"/>
          </a:p>
          <a:p>
            <a:pPr algn="ctr"/>
            <a:endParaRPr lang="ru-RU" sz="3200" dirty="0" smtClean="0"/>
          </a:p>
          <a:p>
            <a:pPr algn="r"/>
            <a:r>
              <a:rPr lang="ru-RU" dirty="0" smtClean="0"/>
              <a:t>Подготовила: учитель физической культуры</a:t>
            </a:r>
            <a:endParaRPr lang="ru-RU" dirty="0" smtClean="0"/>
          </a:p>
          <a:p>
            <a:pPr algn="r"/>
            <a:r>
              <a:rPr lang="ru-RU" dirty="0" smtClean="0"/>
              <a:t>Кузнецова И.В.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545" y="609600"/>
            <a:ext cx="8596630" cy="702945"/>
          </a:xfrm>
        </p:spPr>
        <p:txBody>
          <a:bodyPr/>
          <a:p>
            <a:pPr algn="ctr"/>
            <a:r>
              <a:rPr lang="ru-RU" altLang="en-US"/>
              <a:t>нормативы</a:t>
            </a:r>
            <a:endParaRPr lang="ru-RU" altLang="en-US"/>
          </a:p>
        </p:txBody>
      </p:sp>
      <p:pic>
        <p:nvPicPr>
          <p:cNvPr id="6146" name="Picture 2" descr="C:\Users\Ждановы\Desktop\05f00aa7b51e68bd14713a5c5a2f0984_cropped_6923777251fffd3b5049475339a60cd4_550x387.jpg"/>
          <p:cNvPicPr>
            <a:picLocks noChangeAspect="1" noChangeArrowheads="1"/>
          </p:cNvPicPr>
          <p:nvPr>
            <p:ph sz="half" idx="1"/>
          </p:nvPr>
        </p:nvPicPr>
        <p:blipFill>
          <a:blip r:embed="rId1"/>
          <a:srcRect/>
          <a:stretch>
            <a:fillRect/>
          </a:stretch>
        </p:blipFill>
        <p:spPr bwMode="auto">
          <a:xfrm>
            <a:off x="240030" y="1165225"/>
            <a:ext cx="3898265" cy="2943860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7125" y="2052320"/>
            <a:ext cx="3378200" cy="2964180"/>
          </a:xfrm>
          <a:prstGeom prst="rect">
            <a:avLst/>
          </a:prstGeom>
        </p:spPr>
      </p:pic>
      <p:pic>
        <p:nvPicPr>
          <p:cNvPr id="6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5840" y="3796665"/>
            <a:ext cx="3359150" cy="275526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b="1" dirty="0" smtClean="0">
                <a:ln w="1905"/>
                <a:solidFill>
                  <a:schemeClr val="accent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+mn-ea"/>
              </a:rPr>
              <a:t>От значков к олимпийским медалям</a:t>
            </a:r>
            <a:br>
              <a:rPr lang="ru-RU" b="1" cap="none" dirty="0">
                <a:ln w="1905"/>
                <a:solidFill>
                  <a:schemeClr val="accent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altLang="en-US" b="1" cap="none" dirty="0">
              <a:ln w="1905"/>
              <a:solidFill>
                <a:schemeClr val="accent3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Замещающее содержимое 5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ru-RU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Выполнившие нормативы комплекса будут отмечены золотыми, серебряными или бронзовыми знаками отличия.</a:t>
            </a:r>
            <a:endParaRPr lang="ru-RU" dirty="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  <a:p>
            <a:endParaRPr lang="ru-RU" altLang="en-US" dirty="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</p:txBody>
      </p:sp>
      <p:pic>
        <p:nvPicPr>
          <p:cNvPr id="7" name="Рисунок 3"/>
          <p:cNvPicPr>
            <a:picLocks noChangeAspect="1"/>
          </p:cNvPicPr>
          <p:nvPr>
            <p:ph sz="half" idx="2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220" y="2701290"/>
            <a:ext cx="5767070" cy="384048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/>
              <a:t>Проверь себя</a:t>
            </a:r>
            <a:endParaRPr lang="ru-RU" altLang="en-US"/>
          </a:p>
        </p:txBody>
      </p:sp>
      <p:sp>
        <p:nvSpPr>
          <p:cNvPr id="6" name="Замещающее содержимое 5"/>
          <p:cNvSpPr>
            <a:spLocks noGrp="1"/>
          </p:cNvSpPr>
          <p:nvPr>
            <p:ph idx="1"/>
          </p:nvPr>
        </p:nvSpPr>
        <p:spPr>
          <a:xfrm>
            <a:off x="677545" y="2567305"/>
            <a:ext cx="8596630" cy="3474085"/>
          </a:xfrm>
        </p:spPr>
        <p:txBody>
          <a:bodyPr/>
          <a:p>
            <a:r>
              <a:rPr lang="ru-RU" altLang="en-US" sz="2400"/>
              <a:t>Чему учили древние люди своих детей?</a:t>
            </a:r>
            <a:endParaRPr lang="ru-RU" altLang="en-US" sz="2400"/>
          </a:p>
          <a:p>
            <a:r>
              <a:rPr lang="ru-RU" altLang="en-US" sz="2400"/>
              <a:t>Что включает в себя спорт?</a:t>
            </a:r>
            <a:endParaRPr lang="ru-RU" altLang="en-US" sz="2400"/>
          </a:p>
          <a:p>
            <a:r>
              <a:rPr lang="ru-RU" altLang="en-US" sz="2400"/>
              <a:t>Что такое ГТО?</a:t>
            </a:r>
            <a:endParaRPr lang="ru-RU" altLang="en-US" sz="24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Физическая культура 1-4 классы: учеб. для общеобразовательных учреждений/</a:t>
            </a:r>
            <a:r>
              <a:rPr lang="ru-RU" dirty="0" err="1" smtClean="0"/>
              <a:t>В.И.Лях</a:t>
            </a:r>
            <a:endParaRPr lang="ru-RU" dirty="0" smtClean="0"/>
          </a:p>
          <a:p>
            <a:r>
              <a:rPr lang="en-US" dirty="0">
                <a:hlinkClick r:id="rId1"/>
              </a:rPr>
              <a:t>https://yandex.ru/images/search?img_url=https%3A%2F%2Fprezentacii.org%2Fupload%2Fcloud%2F18%2F12%2F107787%2Fimages%2Fscreen2.jpg&amp;lr=47&amp;pos=0&amp;rpt=simage&amp;source=serp&amp;text=</a:t>
            </a:r>
            <a:r>
              <a:rPr lang="ru-RU" dirty="0" smtClean="0">
                <a:hlinkClick r:id="rId1"/>
              </a:rPr>
              <a:t>картинки%20скачать%20первобытные%20люди%20для%20презентации</a:t>
            </a:r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Физические упражнения возникли в глубокой древности.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type="body" idx="1"/>
          </p:nvPr>
        </p:nvSpPr>
        <p:spPr>
          <a:xfrm>
            <a:off x="1062317" y="1779374"/>
            <a:ext cx="8210100" cy="704334"/>
          </a:xfrm>
        </p:spPr>
        <p:txBody>
          <a:bodyPr/>
          <a:lstStyle/>
          <a:p>
            <a:pPr algn="ctr"/>
            <a:r>
              <a:rPr lang="ru-RU" dirty="0" smtClean="0"/>
              <a:t>Элементы культуры движений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Первобытным людям день и ночь надо </a:t>
            </a:r>
            <a:r>
              <a:rPr lang="ru-RU" dirty="0" smtClean="0"/>
              <a:t>было защищаться от нападения хищников, противостоять силам природы, добывать пищу</a:t>
            </a:r>
            <a:r>
              <a:rPr lang="ru-RU" b="1" dirty="0" smtClean="0"/>
              <a:t>. </a:t>
            </a:r>
            <a:r>
              <a:rPr lang="ru-RU" b="1" dirty="0" smtClean="0">
                <a:solidFill>
                  <a:srgbClr val="FF0000"/>
                </a:solidFill>
              </a:rPr>
              <a:t>Выживали наиболее сильные, ловкие, выносливые, а значит самые здоровые.</a:t>
            </a:r>
            <a:endParaRPr lang="ru-RU" b="1" dirty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Добывая пищу и защищаясь от хищников, люди бросали камни, палки; убегая от зверей, перелизали или перепрыгивали через различные препятствия.</a:t>
            </a: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3153542" y="1930401"/>
            <a:ext cx="4185618" cy="806844"/>
          </a:xfrm>
        </p:spPr>
        <p:txBody>
          <a:bodyPr/>
          <a:lstStyle/>
          <a:p>
            <a:endParaRPr lang="ru-RU" sz="1600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10244777" y="8187645"/>
            <a:ext cx="1812720" cy="1652059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Люди стали замечать, что результат тех или иных движений зависит от определённых приемов.</a:t>
            </a:r>
            <a:endParaRPr lang="ru-RU" dirty="0"/>
          </a:p>
          <a:p>
            <a:endParaRPr lang="ru-RU" dirty="0"/>
          </a:p>
        </p:txBody>
      </p:sp>
      <p:pic>
        <p:nvPicPr>
          <p:cNvPr id="1026" name="Picture 2" descr="https://prezentacii.org/upload/cloud/18/12/107787/images/screen2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91" y="2743200"/>
            <a:ext cx="5103341" cy="3904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77335" y="613955"/>
            <a:ext cx="8596668" cy="101890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Какие движения выполняют первобытные люди ?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 flipH="1">
            <a:off x="10144896" y="6079525"/>
            <a:ext cx="247133" cy="302139"/>
          </a:xfrm>
        </p:spPr>
        <p:txBody>
          <a:bodyPr>
            <a:normAutofit fontScale="85000" lnSpcReduction="20000"/>
          </a:bodyPr>
          <a:lstStyle/>
          <a:p>
            <a:endParaRPr lang="ru-RU" dirty="0"/>
          </a:p>
        </p:txBody>
      </p:sp>
      <p:pic>
        <p:nvPicPr>
          <p:cNvPr id="2052" name="Picture 4" descr="https://fsd.kopilkaurokov.ru/up/html/2018/10/29/k_5bd69d79df98c/img_user_file_5bd69d7a919b9_2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6885" y="1632857"/>
            <a:ext cx="8526163" cy="5039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77334" y="514925"/>
            <a:ext cx="3854528" cy="582355"/>
          </a:xfrm>
        </p:spPr>
        <p:txBody>
          <a:bodyPr/>
          <a:lstStyle/>
          <a:p>
            <a:pPr algn="ctr"/>
            <a:r>
              <a:rPr lang="ru-RU" dirty="0" smtClean="0"/>
              <a:t>Виды упражнений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677334" y="1097279"/>
            <a:ext cx="3854528" cy="4833257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Прошло много – много лет со времени </a:t>
            </a:r>
            <a:r>
              <a:rPr lang="ru-RU" dirty="0"/>
              <a:t>п</a:t>
            </a:r>
            <a:r>
              <a:rPr lang="ru-RU" dirty="0" smtClean="0"/>
              <a:t>оявления людей. Поколения сменяли друг друга. И дети перенимали опыт своих отцов и дедов. </a:t>
            </a:r>
            <a:endParaRPr lang="ru-RU" dirty="0" smtClean="0"/>
          </a:p>
          <a:p>
            <a:r>
              <a:rPr lang="ru-RU" dirty="0" smtClean="0"/>
              <a:t>В свободное время люди не только отдыхали и развлекались, но готовились сами и своих детей к трудностям жизни, к защите от врагов. </a:t>
            </a:r>
            <a:r>
              <a:rPr lang="ru-RU" dirty="0" smtClean="0">
                <a:solidFill>
                  <a:srgbClr val="FF0000"/>
                </a:solidFill>
              </a:rPr>
              <a:t>Этим целям начали служить различные виды упражнений.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В древнегреческом городе Спарте юные граждане (7-20лет) весь день находились в специальных школах. Там они занимались маршировкой, бегом, прыжками, метанием копья и т.п.</a:t>
            </a:r>
            <a:endParaRPr lang="ru-RU" dirty="0" smtClean="0">
              <a:solidFill>
                <a:schemeClr val="tx1">
                  <a:lumMod val="95000"/>
                </a:schemeClr>
              </a:solidFill>
            </a:endParaRPr>
          </a:p>
          <a:p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А в древнегреческом городе Олимпия устраивались состязания </a:t>
            </a:r>
            <a:r>
              <a:rPr lang="ru-RU" dirty="0" smtClean="0">
                <a:solidFill>
                  <a:srgbClr val="FF0000"/>
                </a:solidFill>
              </a:rPr>
              <a:t>– Олимпийские игры. Они проводились один раз в четыре года. </a:t>
            </a:r>
            <a:endParaRPr lang="ru-RU" dirty="0" smtClean="0">
              <a:solidFill>
                <a:schemeClr val="tx1">
                  <a:lumMod val="95000"/>
                </a:schemeClr>
              </a:solidFill>
            </a:endParaRPr>
          </a:p>
          <a:p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На</a:t>
            </a:r>
            <a:r>
              <a:rPr lang="ru-RU" dirty="0" smtClean="0">
                <a:solidFill>
                  <a:srgbClr val="FF0000"/>
                </a:solidFill>
              </a:rPr>
              <a:t>  </a:t>
            </a:r>
            <a:r>
              <a:rPr lang="ru-RU" dirty="0" smtClean="0">
                <a:solidFill>
                  <a:schemeClr val="tx1"/>
                </a:solidFill>
              </a:rPr>
              <a:t>Олимпийских играх сильнейшие греческие атлеты состязались в беге, прыжках, метании копья, диска, борьбе, кулачном бою, гонках на колесницах.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Замещающее содержимое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5606415" y="934720"/>
            <a:ext cx="5645150" cy="5115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В каком виде соревнований участвуют эти атлеты?</a:t>
            </a:r>
            <a:endParaRPr lang="ru-RU" dirty="0"/>
          </a:p>
        </p:txBody>
      </p:sp>
      <p:pic>
        <p:nvPicPr>
          <p:cNvPr id="2" name="Замещающее содержимое 1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1085215" y="1930400"/>
            <a:ext cx="5119370" cy="4222115"/>
          </a:xfrm>
          <a:prstGeom prst="rect">
            <a:avLst/>
          </a:prstGeom>
        </p:spPr>
      </p:pic>
      <p:sp>
        <p:nvSpPr>
          <p:cNvPr id="3" name="Замещающее содержимое 2"/>
          <p:cNvSpPr>
            <a:spLocks noGrp="1"/>
          </p:cNvSpPr>
          <p:nvPr>
            <p:ph sz="half" idx="2"/>
          </p:nvPr>
        </p:nvSpPr>
        <p:spPr>
          <a:xfrm>
            <a:off x="7217410" y="2101215"/>
            <a:ext cx="4635500" cy="3940175"/>
          </a:xfrm>
        </p:spPr>
        <p:txBody>
          <a:bodyPr/>
          <a:p>
            <a:r>
              <a:rPr lang="ru-RU" altLang="en-US"/>
              <a:t>1.Гонки на колесницах</a:t>
            </a:r>
            <a:endParaRPr lang="ru-RU" altLang="en-US"/>
          </a:p>
          <a:p>
            <a:r>
              <a:rPr lang="ru-RU" altLang="en-US">
                <a:sym typeface="+mn-ea"/>
              </a:rPr>
              <a:t>2.Скачки</a:t>
            </a:r>
            <a:endParaRPr lang="ru-RU" altLang="en-US"/>
          </a:p>
          <a:p>
            <a:r>
              <a:rPr lang="ru-RU" altLang="en-US">
                <a:sym typeface="+mn-ea"/>
              </a:rPr>
              <a:t>3.Бег</a:t>
            </a:r>
            <a:endParaRPr lang="ru-RU" altLang="en-US"/>
          </a:p>
          <a:p>
            <a:r>
              <a:rPr lang="ru-RU" altLang="en-US"/>
              <a:t>4.Борьба</a:t>
            </a:r>
            <a:endParaRPr lang="ru-RU" altLang="en-US"/>
          </a:p>
          <a:p>
            <a:r>
              <a:rPr lang="ru-RU" altLang="en-US"/>
              <a:t>5.Пятиборье</a:t>
            </a:r>
            <a:endParaRPr lang="ru-RU" altLang="en-US"/>
          </a:p>
          <a:p>
            <a:r>
              <a:rPr lang="ru-RU" altLang="en-US"/>
              <a:t>6.Бокс</a:t>
            </a:r>
            <a:endParaRPr lang="ru-RU" altLang="en-US"/>
          </a:p>
          <a:p>
            <a:r>
              <a:rPr lang="ru-RU" altLang="en-US"/>
              <a:t>7.Панкратион</a:t>
            </a:r>
            <a:endParaRPr lang="ru-RU" altLang="en-US"/>
          </a:p>
          <a:p>
            <a:endParaRPr lang="ru-RU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4425" y="474345"/>
            <a:ext cx="9246235" cy="928370"/>
          </a:xfrm>
        </p:spPr>
        <p:txBody>
          <a:bodyPr>
            <a:normAutofit fontScale="90000"/>
          </a:bodyPr>
          <a:p>
            <a:pPr algn="ctr"/>
            <a:r>
              <a:rPr lang="ru-RU" altLang="en-US" sz="2220"/>
              <a:t>Соревнования не только помогают определить</a:t>
            </a:r>
            <a:br>
              <a:rPr lang="ru-RU" altLang="en-US" sz="2220"/>
            </a:br>
            <a:r>
              <a:rPr lang="ru-RU" altLang="en-US" sz="2220"/>
              <a:t>чемпионов (победителей), но и выявляют физические</a:t>
            </a:r>
            <a:br>
              <a:rPr lang="ru-RU" altLang="en-US" sz="2220"/>
            </a:br>
            <a:r>
              <a:rPr lang="ru-RU" altLang="en-US" sz="2220"/>
              <a:t>возможности людей.</a:t>
            </a:r>
            <a:endParaRPr lang="ru-RU" altLang="en-US" sz="2220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ru-RU" altLang="en-US"/>
              <a:t>Древние состязания</a:t>
            </a:r>
            <a:endParaRPr lang="ru-RU" altLang="en-US"/>
          </a:p>
          <a:p>
            <a:r>
              <a:rPr lang="ru-RU" altLang="en-US"/>
              <a:t>породили особый вид</a:t>
            </a:r>
            <a:endParaRPr lang="ru-RU" altLang="en-US"/>
          </a:p>
          <a:p>
            <a:r>
              <a:rPr lang="ru-RU" altLang="en-US"/>
              <a:t>деятельности – СПОРТ.</a:t>
            </a:r>
            <a:endParaRPr lang="ru-RU" altLang="en-US"/>
          </a:p>
          <a:p>
            <a:endParaRPr lang="ru-RU" altLang="en-US"/>
          </a:p>
          <a:p>
            <a:r>
              <a:rPr lang="ru-RU" altLang="en-US"/>
              <a:t>Он включает в себя</a:t>
            </a:r>
            <a:endParaRPr lang="ru-RU" altLang="en-US"/>
          </a:p>
          <a:p>
            <a:r>
              <a:rPr lang="ru-RU" altLang="en-US"/>
              <a:t>тренировки и</a:t>
            </a:r>
            <a:endParaRPr lang="ru-RU" altLang="en-US"/>
          </a:p>
          <a:p>
            <a:r>
              <a:rPr lang="ru-RU" altLang="en-US"/>
              <a:t>соревнования.</a:t>
            </a:r>
            <a:endParaRPr lang="ru-RU" altLang="en-US"/>
          </a:p>
        </p:txBody>
      </p:sp>
      <p:pic>
        <p:nvPicPr>
          <p:cNvPr id="5" name="Замещающее содержимое 4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5090160" y="1553845"/>
            <a:ext cx="6054090" cy="461454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7545" y="609600"/>
            <a:ext cx="8596630" cy="853440"/>
          </a:xfrm>
        </p:spPr>
        <p:txBody>
          <a:bodyPr/>
          <a:p>
            <a:pPr algn="ctr"/>
            <a:r>
              <a:rPr lang="ru-RU" altLang="en-US"/>
              <a:t>новый комплекс ГТО</a:t>
            </a:r>
            <a:endParaRPr lang="ru-RU" altLang="en-US"/>
          </a:p>
        </p:txBody>
      </p:sp>
      <p:sp>
        <p:nvSpPr>
          <p:cNvPr id="5" name="Замещающее содержимое 4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ru-RU" sz="2000" b="1" u="sng" dirty="0">
                <a:solidFill>
                  <a:schemeClr val="tx1">
                    <a:lumMod val="95000"/>
                  </a:schemeClr>
                </a:solidFill>
                <a:sym typeface="+mn-ea"/>
              </a:rPr>
              <a:t>По Указу Президента РФ с 1 сентября 2014 года </a:t>
            </a:r>
            <a:r>
              <a:rPr lang="ru-RU" sz="2000" b="1" dirty="0">
                <a:solidFill>
                  <a:schemeClr val="tx1">
                    <a:lumMod val="95000"/>
                  </a:schemeClr>
                </a:solidFill>
                <a:sym typeface="+mn-ea"/>
              </a:rPr>
              <a:t>в нашей стране вводится Всероссийский физкультурно-спортивный комплекс «Готов к труду и обороне» (ГТО) для решения проблемы продвижения ценностей здорового образа жизни и укрепления здоровья детей. </a:t>
            </a:r>
            <a:endParaRPr lang="ru-RU" sz="2000" b="1" dirty="0">
              <a:solidFill>
                <a:schemeClr val="tx1">
                  <a:lumMod val="95000"/>
                </a:schemeClr>
              </a:solidFill>
            </a:endParaRPr>
          </a:p>
          <a:p>
            <a:endParaRPr lang="ru-RU" altLang="en-US" sz="2000" b="1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7" name="Объект 3"/>
          <p:cNvPicPr>
            <a:picLocks noGrp="1" noChangeAspect="1"/>
          </p:cNvPicPr>
          <p:nvPr>
            <p:ph sz="half" idx="2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2590" y="1315720"/>
            <a:ext cx="6384925" cy="504761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545" y="609600"/>
            <a:ext cx="8596630" cy="974090"/>
          </a:xfrm>
        </p:spPr>
        <p:txBody>
          <a:bodyPr/>
          <a:p>
            <a:pPr algn="ctr"/>
            <a:r>
              <a:rPr lang="ru-RU" altLang="en-US"/>
              <a:t>Что такое ГТО</a:t>
            </a:r>
            <a:r>
              <a:rPr lang="en-US" altLang="en-US"/>
              <a:t>?</a:t>
            </a:r>
            <a:endParaRPr lang="en-US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ru-RU" dirty="0" smtClean="0">
                <a:sym typeface="+mn-ea"/>
              </a:rPr>
              <a:t>ГТО – это программа физкультурной подготовки в общеобразовательных школах.</a:t>
            </a:r>
            <a:endParaRPr lang="ru-RU" dirty="0" smtClean="0">
              <a:sym typeface="+mn-ea"/>
            </a:endParaRPr>
          </a:p>
          <a:p>
            <a:r>
              <a:rPr lang="ru-RU" dirty="0" smtClean="0">
                <a:sym typeface="+mn-ea"/>
              </a:rPr>
              <a:t> </a:t>
            </a:r>
            <a:endParaRPr lang="ru-RU" dirty="0" smtClean="0"/>
          </a:p>
          <a:p>
            <a:endParaRPr lang="ru-RU" altLang="en-US"/>
          </a:p>
        </p:txBody>
      </p:sp>
      <p:sp>
        <p:nvSpPr>
          <p:cNvPr id="4" name="Замещающее содержимое 3"/>
          <p:cNvSpPr>
            <a:spLocks noGrp="1"/>
          </p:cNvSpPr>
          <p:nvPr>
            <p:ph sz="half" idx="2"/>
          </p:nvPr>
        </p:nvSpPr>
        <p:spPr>
          <a:xfrm>
            <a:off x="7459345" y="1481455"/>
            <a:ext cx="4636770" cy="4766945"/>
          </a:xfrm>
        </p:spPr>
        <p:txBody>
          <a:bodyPr>
            <a:normAutofit lnSpcReduction="10000"/>
          </a:bodyPr>
          <a:p>
            <a:endParaRPr lang="ru-RU" altLang="en-US">
              <a:sym typeface="+mn-ea"/>
            </a:endParaRPr>
          </a:p>
          <a:p>
            <a:endParaRPr lang="ru-RU" altLang="en-US">
              <a:sym typeface="+mn-ea"/>
            </a:endParaRPr>
          </a:p>
          <a:p>
            <a:endParaRPr lang="ru-RU" altLang="en-US">
              <a:sym typeface="+mn-ea"/>
            </a:endParaRPr>
          </a:p>
          <a:p>
            <a:pPr algn="l"/>
            <a:endParaRPr lang="ru-RU" altLang="en-US"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scaled="0"/>
              </a:gradFill>
              <a:sym typeface="+mn-ea"/>
            </a:endParaRPr>
          </a:p>
          <a:p>
            <a:pPr algn="l"/>
            <a:endParaRPr lang="ru-RU" altLang="en-US"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scaled="0"/>
              </a:gradFill>
              <a:sym typeface="+mn-ea"/>
            </a:endParaRPr>
          </a:p>
          <a:p>
            <a:pPr algn="l"/>
            <a:r>
              <a:rPr lang="ru-RU" altLang="en-US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sym typeface="+mn-ea"/>
              </a:rPr>
              <a:t>СтупениГТО (школьники)</a:t>
            </a:r>
            <a:endParaRPr lang="ru-RU" altLang="en-US"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scaled="0"/>
              </a:gradFill>
            </a:endParaRPr>
          </a:p>
          <a:p>
            <a:pPr algn="l"/>
            <a:r>
              <a:rPr lang="ru-RU" altLang="en-US">
                <a:sym typeface="+mn-ea"/>
              </a:rPr>
              <a:t>1 ступень 6-7</a:t>
            </a:r>
            <a:endParaRPr lang="ru-RU" altLang="en-US"/>
          </a:p>
          <a:p>
            <a:pPr algn="l"/>
            <a:r>
              <a:rPr lang="ru-RU" altLang="en-US">
                <a:sym typeface="+mn-ea"/>
              </a:rPr>
              <a:t>2 ступень 8-9</a:t>
            </a:r>
            <a:endParaRPr lang="ru-RU" altLang="en-US"/>
          </a:p>
          <a:p>
            <a:pPr algn="l"/>
            <a:r>
              <a:rPr lang="ru-RU" altLang="en-US">
                <a:sym typeface="+mn-ea"/>
              </a:rPr>
              <a:t>3 ступень 10-11</a:t>
            </a:r>
            <a:endParaRPr lang="ru-RU" altLang="en-US"/>
          </a:p>
          <a:p>
            <a:pPr algn="l"/>
            <a:r>
              <a:rPr lang="ru-RU" altLang="en-US">
                <a:sym typeface="+mn-ea"/>
              </a:rPr>
              <a:t>4 ступень 12-13</a:t>
            </a:r>
            <a:endParaRPr lang="ru-RU" altLang="en-US"/>
          </a:p>
          <a:p>
            <a:pPr algn="l"/>
            <a:r>
              <a:rPr lang="ru-RU" altLang="en-US">
                <a:sym typeface="+mn-ea"/>
              </a:rPr>
              <a:t>5 ступень 14-15</a:t>
            </a:r>
            <a:endParaRPr lang="ru-RU" altLang="en-US"/>
          </a:p>
          <a:p>
            <a:pPr algn="l"/>
            <a:r>
              <a:rPr lang="ru-RU" altLang="en-US">
                <a:sym typeface="+mn-ea"/>
              </a:rPr>
              <a:t>6 ступень 16-17</a:t>
            </a:r>
            <a:endParaRPr lang="ru-RU" altLang="en-US"/>
          </a:p>
        </p:txBody>
      </p:sp>
      <p:pic>
        <p:nvPicPr>
          <p:cNvPr id="7" name="Рисунок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330" y="3509010"/>
            <a:ext cx="4128770" cy="2739390"/>
          </a:xfrm>
          <a:prstGeom prst="rect">
            <a:avLst/>
          </a:prstGeom>
        </p:spPr>
      </p:pic>
      <p:pic>
        <p:nvPicPr>
          <p:cNvPr id="8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4705" y="288925"/>
            <a:ext cx="3178175" cy="233934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/>
              <a:t>Нормативы</a:t>
            </a:r>
            <a:endParaRPr lang="ru-RU" altLang="en-US"/>
          </a:p>
        </p:txBody>
      </p:sp>
      <p:pic>
        <p:nvPicPr>
          <p:cNvPr id="9" name="Рисунок 8"/>
          <p:cNvPicPr>
            <a:picLocks noChangeAspect="1"/>
          </p:cNvPicPr>
          <p:nvPr>
            <p:ph sz="half"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010" y="1127760"/>
            <a:ext cx="3625215" cy="2718435"/>
          </a:xfrm>
          <a:prstGeom prst="rect">
            <a:avLst/>
          </a:prstGeom>
        </p:spPr>
      </p:pic>
      <p:pic>
        <p:nvPicPr>
          <p:cNvPr id="7" name="Рисунок 3"/>
          <p:cNvPicPr>
            <a:picLocks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4370" y="1127760"/>
            <a:ext cx="3448050" cy="2718435"/>
          </a:xfrm>
          <a:prstGeom prst="rect">
            <a:avLst/>
          </a:prstGeom>
        </p:spPr>
      </p:pic>
      <p:pic>
        <p:nvPicPr>
          <p:cNvPr id="8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3200" y="1127760"/>
            <a:ext cx="3889375" cy="2718435"/>
          </a:xfrm>
          <a:prstGeom prst="rect">
            <a:avLst/>
          </a:prstGeom>
        </p:spPr>
      </p:pic>
      <p:pic>
        <p:nvPicPr>
          <p:cNvPr id="10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010" y="4025900"/>
            <a:ext cx="3798570" cy="2532380"/>
          </a:xfrm>
          <a:prstGeom prst="rect">
            <a:avLst/>
          </a:prstGeom>
        </p:spPr>
      </p:pic>
      <p:pic>
        <p:nvPicPr>
          <p:cNvPr id="11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0370" y="4025265"/>
            <a:ext cx="3672205" cy="2532380"/>
          </a:xfrm>
          <a:prstGeom prst="rect">
            <a:avLst/>
          </a:prstGeom>
        </p:spPr>
      </p:pic>
      <p:pic>
        <p:nvPicPr>
          <p:cNvPr id="12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5005" y="4025265"/>
            <a:ext cx="3447415" cy="253238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2758</Words>
  <Application>WPS Presentation</Application>
  <PresentationFormat>Широкоэкранный</PresentationFormat>
  <Paragraphs>93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Arial</vt:lpstr>
      <vt:lpstr>SimSun</vt:lpstr>
      <vt:lpstr>Wingdings</vt:lpstr>
      <vt:lpstr>Wingdings 3</vt:lpstr>
      <vt:lpstr>Arial</vt:lpstr>
      <vt:lpstr>Trebuchet MS</vt:lpstr>
      <vt:lpstr>Microsoft YaHei</vt:lpstr>
      <vt:lpstr>Arial Unicode MS</vt:lpstr>
      <vt:lpstr>Calibri</vt:lpstr>
      <vt:lpstr>Аспект</vt:lpstr>
      <vt:lpstr>Что надо знать</vt:lpstr>
      <vt:lpstr>Физические упражнения возникли в глубокой древности.</vt:lpstr>
      <vt:lpstr>Какие движения выполняют первобытные люди ?</vt:lpstr>
      <vt:lpstr>Виды упражнений</vt:lpstr>
      <vt:lpstr>В каком виде соревнований участвуют эти атлеты?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надо знать</dc:title>
  <dc:creator>User</dc:creator>
  <cp:lastModifiedBy>User</cp:lastModifiedBy>
  <cp:revision>8</cp:revision>
  <dcterms:created xsi:type="dcterms:W3CDTF">2023-06-05T09:57:00Z</dcterms:created>
  <dcterms:modified xsi:type="dcterms:W3CDTF">2023-07-07T08:51:34Z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C2E09C485A394084B4CDBC104341D835</vt:lpwstr>
  </property>
  <property fmtid="{D5CDD505-2E9C-101B-9397-08002B2CF9AE}" pid="3" name="KSOProductBuildVer">
    <vt:lpwstr>1049-11.2.0.11537</vt:lpwstr>
  </property>
</Properties>
</file>