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50" d="100"/>
          <a:sy n="50" d="100"/>
        </p:scale>
        <p:origin x="4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85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9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5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6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4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03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26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12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2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97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2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FFBA5-A00C-4DB5-A5A3-48440834147A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6454D-A60A-493F-B915-711F55CEF8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75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Методы в биологии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5 класс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880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12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Теоретические методы исследования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76300"/>
            <a:ext cx="10515600" cy="53006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А</a:t>
            </a:r>
            <a:r>
              <a:rPr lang="ru-RU" sz="4800" dirty="0"/>
              <a:t>. разговор с дедушкой-лесником</a:t>
            </a:r>
          </a:p>
          <a:p>
            <a:pPr marL="0" indent="0" algn="ctr">
              <a:buNone/>
            </a:pPr>
            <a:r>
              <a:rPr lang="ru-RU" sz="4800" dirty="0"/>
              <a:t>Б. посещение контактного зоопарка</a:t>
            </a:r>
          </a:p>
          <a:p>
            <a:pPr marL="0" indent="0" algn="ctr">
              <a:buNone/>
            </a:pPr>
            <a:r>
              <a:rPr lang="ru-RU" sz="4800" dirty="0"/>
              <a:t>В. разведение аквариумных рыбок</a:t>
            </a:r>
          </a:p>
          <a:p>
            <a:pPr marL="0" indent="0" algn="ctr">
              <a:buNone/>
            </a:pPr>
            <a:r>
              <a:rPr lang="ru-RU" sz="4800" dirty="0"/>
              <a:t>Г. чтение биологической энциклопедии</a:t>
            </a:r>
          </a:p>
          <a:p>
            <a:pPr marL="0" indent="0" algn="ctr">
              <a:buNone/>
            </a:pPr>
            <a:r>
              <a:rPr lang="ru-RU" sz="4800" dirty="0"/>
              <a:t>Д. выбор породы собаки для брата</a:t>
            </a:r>
          </a:p>
          <a:p>
            <a:pPr marL="0" indent="0" algn="ctr">
              <a:buNone/>
            </a:pPr>
            <a:r>
              <a:rPr lang="ru-RU" sz="4800" dirty="0"/>
              <a:t>Е. кормление голубей на площади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535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Какие методы исследования потребуются для того, чтобы… Определить время прилива и отлива? Узнать скорость движения велосипедиста? Определить массу выращенного урожая картофеля? Выяснить содержание жира в молоке? Узнать расстояние от дома до школы? Определить качество бензина? Выяснить время прихода животных на водопой? Определить температуру тела у больного? Узнать время откладки яиц морскими черепахами?   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2" t="6553" r="12313" b="17094"/>
          <a:stretch/>
        </p:blipFill>
        <p:spPr bwMode="auto">
          <a:xfrm>
            <a:off x="438150" y="0"/>
            <a:ext cx="115824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20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4"/>
            <a:ext cx="10515600" cy="6226175"/>
          </a:xfrm>
        </p:spPr>
        <p:txBody>
          <a:bodyPr>
            <a:normAutofit fontScale="85000" lnSpcReduction="20000"/>
          </a:bodyPr>
          <a:lstStyle/>
          <a:p>
            <a:r>
              <a:rPr lang="ru-RU" sz="4300" dirty="0"/>
              <a:t>Проведем эксперимент: возьмем 3 стакана и горсть семян тыквы. В стакан №3 положим семена, в стакан №2 положим семена и нальём немного воды, в стакан №1 положим семена и нальём воды до самого верха. Поставим все три стакана рядом в тёплое место. Что мы увидим через несколько дней</a:t>
            </a:r>
            <a:r>
              <a:rPr lang="ru-RU" sz="4300" dirty="0" smtClean="0"/>
              <a:t>?                                                                </a:t>
            </a:r>
            <a:r>
              <a:rPr lang="ru-RU" sz="4300" dirty="0"/>
              <a:t>В стакане №3 – семена не изменились. </a:t>
            </a:r>
            <a:r>
              <a:rPr lang="ru-RU" sz="4300" dirty="0" smtClean="0"/>
              <a:t>                               В </a:t>
            </a:r>
            <a:r>
              <a:rPr lang="ru-RU" sz="4300" dirty="0"/>
              <a:t>стакане №2 – семена набухли и проросли. </a:t>
            </a:r>
            <a:r>
              <a:rPr lang="ru-RU" sz="4300" dirty="0" smtClean="0"/>
              <a:t>                        В </a:t>
            </a:r>
            <a:r>
              <a:rPr lang="ru-RU" sz="4300" dirty="0"/>
              <a:t>стакане №1 – семена набухли, но не проросли.</a:t>
            </a:r>
          </a:p>
          <a:p>
            <a:r>
              <a:rPr lang="ru-RU" sz="3900" dirty="0"/>
              <a:t>Как вы думаете, почему не проросли семена в стакане №</a:t>
            </a:r>
            <a:r>
              <a:rPr lang="ru-RU" sz="3900" dirty="0" smtClean="0"/>
              <a:t>1.</a:t>
            </a:r>
            <a:endParaRPr lang="ru-RU" sz="39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52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46253"/>
              </p:ext>
            </p:extLst>
          </p:nvPr>
        </p:nvGraphicFramePr>
        <p:xfrm>
          <a:off x="838200" y="457199"/>
          <a:ext cx="10515600" cy="6057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7595509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592948730"/>
                    </a:ext>
                  </a:extLst>
                </a:gridCol>
              </a:tblGrid>
              <a:tr h="12115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весы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Объём жидкости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367316"/>
                  </a:ext>
                </a:extLst>
              </a:tr>
              <a:tr h="12115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Линейка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температура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886492"/>
                  </a:ext>
                </a:extLst>
              </a:tr>
              <a:tr h="12115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Часы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Масса вещества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71062"/>
                  </a:ext>
                </a:extLst>
              </a:tr>
              <a:tr h="12115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Мерный цилиндр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Длина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278005"/>
                  </a:ext>
                </a:extLst>
              </a:tr>
              <a:tr h="12115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термометр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Время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731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031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400112"/>
              </p:ext>
            </p:extLst>
          </p:nvPr>
        </p:nvGraphicFramePr>
        <p:xfrm>
          <a:off x="838200" y="3488849"/>
          <a:ext cx="10515600" cy="102489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396109302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51431798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4178745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ru-RU" b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b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b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243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0" i="1">
                          <a:solidFill>
                            <a:srgbClr val="000000"/>
                          </a:solidFill>
                          <a:effectLst/>
                        </a:rPr>
                        <a:t>а</a:t>
                      </a:r>
                      <a:endParaRPr lang="ru-RU" b="0"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effectLst/>
                      </a:endParaRP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438367"/>
                  </a:ext>
                </a:extLst>
              </a:tr>
            </a:tbl>
          </a:graphicData>
        </a:graphic>
      </p:graphicFrame>
      <p:pic>
        <p:nvPicPr>
          <p:cNvPr id="1025" name="Picture 1" descr="https://u.foxford.ngcdn.ru/uploads/tinymce_file/file/46260/fffd3e5b2e92b6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89325"/>
            <a:ext cx="2381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.foxford.ngcdn.ru/uploads/tinymce_file/file/46261/612c36a68264f5f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89325"/>
            <a:ext cx="238125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u.foxford.ngcdn.ru/uploads/tinymce_file/file/46262/1e92321d2bea5a8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90" y="2463735"/>
            <a:ext cx="3910414" cy="254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u.foxford.ngcdn.ru/uploads/tinymce_file/file/46261/612c36a68264f5f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22" y="2463735"/>
            <a:ext cx="3924300" cy="25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u.foxford.ngcdn.ru/uploads/tinymce_file/file/46260/fffd3e5b2e92b68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236" y="2463735"/>
            <a:ext cx="4019550" cy="257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89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501"/>
            <a:ext cx="10515600" cy="5524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Область </a:t>
            </a:r>
            <a:r>
              <a:rPr lang="ru-RU" sz="3600" b="1" dirty="0"/>
              <a:t>применения методов </a:t>
            </a:r>
            <a:r>
              <a:rPr lang="ru-RU" sz="3600" b="1" dirty="0" smtClean="0"/>
              <a:t>исследования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359369"/>
              </p:ext>
            </p:extLst>
          </p:nvPr>
        </p:nvGraphicFramePr>
        <p:xfrm>
          <a:off x="838200" y="933448"/>
          <a:ext cx="10515600" cy="5829724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4027471197"/>
                    </a:ext>
                  </a:extLst>
                </a:gridCol>
                <a:gridCol w="9067800">
                  <a:extLst>
                    <a:ext uri="{9D8B030D-6E8A-4147-A177-3AD203B41FA5}">
                      <a16:colId xmlns:a16="http://schemas.microsoft.com/office/drawing/2014/main" val="2715431726"/>
                    </a:ext>
                  </a:extLst>
                </a:gridCol>
              </a:tblGrid>
              <a:tr h="798689">
                <a:tc>
                  <a:txBody>
                    <a:bodyPr/>
                    <a:lstStyle/>
                    <a:p>
                      <a:pPr algn="ctr"/>
                      <a:r>
                        <a:rPr lang="ru-RU" b="1" i="1"/>
                        <a:t>Метод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/>
                        <a:t>Применение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868345"/>
                  </a:ext>
                </a:extLst>
              </a:tr>
              <a:tr h="139770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Исследует внешние признаки, и видимые изменения на протяжении определенного времени.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530974"/>
                  </a:ext>
                </a:extLst>
              </a:tr>
              <a:tr h="7986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Помогает проверить достоверность выдвинутой научной гипотезы.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755311"/>
                  </a:ext>
                </a:extLst>
              </a:tr>
              <a:tr h="7986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Исследует сходства и различия в строении и поведении живых организмов.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62705"/>
                  </a:ext>
                </a:extLst>
              </a:tr>
              <a:tr h="7986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Сопоставляет новые факты с ранее известными данными.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083811"/>
                  </a:ext>
                </a:extLst>
              </a:tr>
              <a:tr h="7986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Прогнозирует возможные последствия путём моделирования ситуаций.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418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85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dirty="0">
                <a:solidFill>
                  <a:srgbClr val="000000"/>
                </a:solidFill>
                <a:latin typeface="PT Sans"/>
              </a:rPr>
              <a:t>Состав молока домашних животных</a:t>
            </a:r>
            <a:r>
              <a:rPr kumimoji="0" lang="ru-RU" alt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489784"/>
              </p:ext>
            </p:extLst>
          </p:nvPr>
        </p:nvGraphicFramePr>
        <p:xfrm>
          <a:off x="628650" y="1028698"/>
          <a:ext cx="10934701" cy="3619500"/>
        </p:xfrm>
        <a:graphic>
          <a:graphicData uri="http://schemas.openxmlformats.org/drawingml/2006/table">
            <a:tbl>
              <a:tblPr/>
              <a:tblGrid>
                <a:gridCol w="3044220">
                  <a:extLst>
                    <a:ext uri="{9D8B030D-6E8A-4147-A177-3AD203B41FA5}">
                      <a16:colId xmlns:a16="http://schemas.microsoft.com/office/drawing/2014/main" val="593056293"/>
                    </a:ext>
                  </a:extLst>
                </a:gridCol>
                <a:gridCol w="2466869">
                  <a:extLst>
                    <a:ext uri="{9D8B030D-6E8A-4147-A177-3AD203B41FA5}">
                      <a16:colId xmlns:a16="http://schemas.microsoft.com/office/drawing/2014/main" val="3580415716"/>
                    </a:ext>
                  </a:extLst>
                </a:gridCol>
                <a:gridCol w="2711806">
                  <a:extLst>
                    <a:ext uri="{9D8B030D-6E8A-4147-A177-3AD203B41FA5}">
                      <a16:colId xmlns:a16="http://schemas.microsoft.com/office/drawing/2014/main" val="1086708223"/>
                    </a:ext>
                  </a:extLst>
                </a:gridCol>
                <a:gridCol w="2711806">
                  <a:extLst>
                    <a:ext uri="{9D8B030D-6E8A-4147-A177-3AD203B41FA5}">
                      <a16:colId xmlns:a16="http://schemas.microsoft.com/office/drawing/2014/main" val="2711863473"/>
                    </a:ext>
                  </a:extLst>
                </a:gridCol>
              </a:tblGrid>
              <a:tr h="52173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</a:rPr>
                        <a:t>Животные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Содержание веществ, в %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930622"/>
                  </a:ext>
                </a:extLst>
              </a:tr>
              <a:tr h="619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</a:rPr>
                        <a:t>Вода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Белки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Жиры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748171"/>
                  </a:ext>
                </a:extLst>
              </a:tr>
              <a:tr h="619554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Корова</a:t>
                      </a: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87,3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3,4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3,6</a:t>
                      </a: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609012"/>
                  </a:ext>
                </a:extLst>
              </a:tr>
              <a:tr h="619554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Кобыла</a:t>
                      </a: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88,8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2,5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1,9</a:t>
                      </a: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616015"/>
                  </a:ext>
                </a:extLst>
              </a:tr>
              <a:tr h="619554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Коза</a:t>
                      </a: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87,0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3,7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4,0</a:t>
                      </a: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811261"/>
                  </a:ext>
                </a:extLst>
              </a:tr>
              <a:tr h="619554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Верблюдица</a:t>
                      </a:r>
                    </a:p>
                  </a:txBody>
                  <a:tcPr marL="36576" marR="9525" marT="36576" marB="36576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86,5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</a:rPr>
                        <a:t>4,0</a:t>
                      </a:r>
                    </a:p>
                  </a:txBody>
                  <a:tcPr marL="9144" marR="9525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</a:rPr>
                        <a:t>4-5,0</a:t>
                      </a:r>
                    </a:p>
                  </a:txBody>
                  <a:tcPr marL="9144" marR="9144" marT="9144" marB="914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18566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8650" y="5163539"/>
            <a:ext cx="10934701" cy="13176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8569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"/>
              </a:rPr>
              <a:t>В молоке какого животного содержится наибольшее количество воды?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PT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"/>
              </a:rPr>
              <a:t>В молоке какого из приведённых в таблице животных содержится больше всего белков и жиров?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PT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"/>
              </a:rPr>
              <a:t>Молоко каких животных имеет жирность больше 4%?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739603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 После первых заморозков листья березы начали интенсивно опадать.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На березе появилось три желтых листочка.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Листопад закончился.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Береза уже наполовину окрасилась ярко-желтым цветом, но листья еще не опадают.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Береза потеряла большую часть своих листьев.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Зеленых листьев становится все меньше . Они начинают понемногу опадать.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296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275</Words>
  <Application>Microsoft Office PowerPoint</Application>
  <PresentationFormat>Широкоэкранный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PT Sans</vt:lpstr>
      <vt:lpstr>Тема Office</vt:lpstr>
      <vt:lpstr>Методы в биологии</vt:lpstr>
      <vt:lpstr>Теоретические методы исследования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 Область применения методов исследования </vt:lpstr>
      <vt:lpstr>Состав молока домашних животных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6</cp:revision>
  <dcterms:created xsi:type="dcterms:W3CDTF">2022-10-29T16:57:48Z</dcterms:created>
  <dcterms:modified xsi:type="dcterms:W3CDTF">2022-10-29T17:40:15Z</dcterms:modified>
</cp:coreProperties>
</file>