
<file path=[Content_Types].xml><?xml version="1.0" encoding="utf-8"?>
<Types xmlns="http://schemas.openxmlformats.org/package/2006/content-types">
  <Default Extension="png" ContentType="image/png"/>
  <Default Extension="jfif" ContentType="image/jpe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4" r:id="rId1"/>
  </p:sldMasterIdLst>
  <p:notesMasterIdLst>
    <p:notesMasterId r:id="rId16"/>
  </p:notesMasterIdLst>
  <p:sldIdLst>
    <p:sldId id="256" r:id="rId2"/>
    <p:sldId id="260" r:id="rId3"/>
    <p:sldId id="259" r:id="rId4"/>
    <p:sldId id="257" r:id="rId5"/>
    <p:sldId id="258" r:id="rId6"/>
    <p:sldId id="262" r:id="rId7"/>
    <p:sldId id="263" r:id="rId8"/>
    <p:sldId id="271" r:id="rId9"/>
    <p:sldId id="261" r:id="rId10"/>
    <p:sldId id="264" r:id="rId11"/>
    <p:sldId id="266" r:id="rId12"/>
    <p:sldId id="267" r:id="rId13"/>
    <p:sldId id="270" r:id="rId14"/>
    <p:sldId id="268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cer" initials="A" lastIdx="1" clrIdx="0">
    <p:extLst>
      <p:ext uri="{19B8F6BF-5375-455C-9EA6-DF929625EA0E}">
        <p15:presenceInfo xmlns:p15="http://schemas.microsoft.com/office/powerpoint/2012/main" userId="52fc0b78b03e47e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11-12T13:01:39.340" idx="1">
    <p:pos x="10" y="10"/>
    <p:text/>
    <p:extLst>
      <p:ext uri="{C676402C-5697-4E1C-873F-D02D1690AC5C}">
        <p15:threadingInfo xmlns:p15="http://schemas.microsoft.com/office/powerpoint/2012/main" timeZoneBias="-42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DE1D89-04E7-4B45-AE92-01CB4231A906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3E93C4-0225-45F5-BE69-842135E8AE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85909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42157-C691-4900-A564-00E640E23FD6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888E-A542-4485-85DD-A8D869FFD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32952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42157-C691-4900-A564-00E640E23FD6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888E-A542-4485-85DD-A8D869FFD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16920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42157-C691-4900-A564-00E640E23FD6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888E-A542-4485-85DD-A8D869FFD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8889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42157-C691-4900-A564-00E640E23FD6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888E-A542-4485-85DD-A8D869FFD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63595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42157-C691-4900-A564-00E640E23FD6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888E-A542-4485-85DD-A8D869FFD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6826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42157-C691-4900-A564-00E640E23FD6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888E-A542-4485-85DD-A8D869FFD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9088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42157-C691-4900-A564-00E640E23FD6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888E-A542-4485-85DD-A8D869FFD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05302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42157-C691-4900-A564-00E640E23FD6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888E-A542-4485-85DD-A8D869FFD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7748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42157-C691-4900-A564-00E640E23FD6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888E-A542-4485-85DD-A8D869FFD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950673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42157-C691-4900-A564-00E640E23FD6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888E-A542-4485-85DD-A8D869FFD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960468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42157-C691-4900-A564-00E640E23FD6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888E-A542-4485-85DD-A8D869FFD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9473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42157-C691-4900-A564-00E640E23FD6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888E-A542-4485-85DD-A8D869FFD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8048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42157-C691-4900-A564-00E640E23FD6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888E-A542-4485-85DD-A8D869FFD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347278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34942157-C691-4900-A564-00E640E23FD6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39C1888E-A542-4485-85DD-A8D869FFD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5430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2000">
              <a:schemeClr val="accent1">
                <a:lumMod val="60000"/>
                <a:lumOff val="40000"/>
              </a:schemeClr>
            </a:gs>
            <a:gs pos="100000">
              <a:schemeClr val="bg1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34942157-C691-4900-A564-00E640E23FD6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39C1888E-A542-4485-85DD-A8D869FFD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6841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5" r:id="rId1"/>
    <p:sldLayoutId id="2147483896" r:id="rId2"/>
    <p:sldLayoutId id="2147483897" r:id="rId3"/>
    <p:sldLayoutId id="2147483898" r:id="rId4"/>
    <p:sldLayoutId id="2147483899" r:id="rId5"/>
    <p:sldLayoutId id="2147483900" r:id="rId6"/>
    <p:sldLayoutId id="2147483901" r:id="rId7"/>
    <p:sldLayoutId id="2147483902" r:id="rId8"/>
    <p:sldLayoutId id="2147483903" r:id="rId9"/>
    <p:sldLayoutId id="2147483904" r:id="rId10"/>
    <p:sldLayoutId id="2147483905" r:id="rId11"/>
    <p:sldLayoutId id="2147483906" r:id="rId12"/>
    <p:sldLayoutId id="2147483907" r:id="rId13"/>
    <p:sldLayoutId id="2147483908" r:id="rId14"/>
  </p:sldLayoutIdLst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f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31862" y="551708"/>
            <a:ext cx="11259127" cy="595600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</a:pPr>
            <a:r>
              <a:rPr lang="ru-RU" sz="30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«</a:t>
            </a:r>
            <a:r>
              <a:rPr lang="ru-RU" sz="3000" b="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Тюхтетская</a:t>
            </a:r>
            <a:r>
              <a:rPr lang="ru-RU" sz="30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средняя школа №1»</a:t>
            </a:r>
            <a:br>
              <a:rPr lang="ru-RU" sz="30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000" b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9148" y="1008908"/>
            <a:ext cx="11951854" cy="5768109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 algn="ctr"/>
            <a:r>
              <a:rPr lang="ru-RU" sz="35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русский язык</a:t>
            </a:r>
          </a:p>
          <a:p>
            <a:pPr algn="ctr"/>
            <a:endParaRPr lang="ru-RU" sz="3500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algn="ctr"/>
            <a:r>
              <a:rPr lang="ru-RU" sz="52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«Запоминаем соединительные гласные о, е »</a:t>
            </a:r>
            <a:br>
              <a:rPr lang="ru-RU" sz="52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52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lang="ru-RU" sz="52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35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3 класс</a:t>
            </a:r>
          </a:p>
          <a:p>
            <a:endParaRPr lang="ru-RU" sz="3500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endParaRPr lang="ru-RU" dirty="0"/>
          </a:p>
          <a:p>
            <a:r>
              <a:rPr lang="ru-RU" sz="3500" b="1" i="1" dirty="0" smtClean="0">
                <a:latin typeface="Monotype Corsiva" pitchFamily="66" charset="0"/>
                <a:ea typeface="+mj-ea"/>
                <a:cs typeface="+mj-cs"/>
              </a:rPr>
              <a:t>                                                                                  </a:t>
            </a:r>
            <a:r>
              <a:rPr lang="ru-RU" sz="35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Учитель</a:t>
            </a:r>
            <a:r>
              <a:rPr lang="ru-RU" sz="35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:  Титова Лариса Алексеевна  </a:t>
            </a:r>
          </a:p>
          <a:p>
            <a:endParaRPr lang="ru-RU" dirty="0" smtClean="0"/>
          </a:p>
          <a:p>
            <a:endParaRPr lang="ru-RU" dirty="0" smtClean="0"/>
          </a:p>
          <a:p>
            <a:pPr algn="ctr"/>
            <a:r>
              <a:rPr lang="ru-RU" sz="2100" b="1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с. Тюхтет</a:t>
            </a:r>
          </a:p>
          <a:p>
            <a:pPr algn="ctr"/>
            <a:r>
              <a:rPr lang="ru-RU" sz="2100" b="1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2022 г.</a:t>
            </a:r>
          </a:p>
        </p:txBody>
      </p:sp>
    </p:spTree>
    <p:extLst>
      <p:ext uri="{BB962C8B-B14F-4D97-AF65-F5344CB8AC3E}">
        <p14:creationId xmlns:p14="http://schemas.microsoft.com/office/powerpoint/2010/main" val="3575978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в группах</a:t>
            </a:r>
            <a:endParaRPr lang="ru-RU" sz="4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8633" y="2448127"/>
            <a:ext cx="4597404" cy="95946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– 2 группы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запиши слова, обозначь корни, подчеркни соединительные гласные .</a:t>
            </a:r>
          </a:p>
          <a:p>
            <a:pPr marL="0" indent="0" algn="ctr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Двойные круглые скобки 5"/>
          <p:cNvSpPr/>
          <p:nvPr/>
        </p:nvSpPr>
        <p:spPr>
          <a:xfrm>
            <a:off x="7624618" y="4368800"/>
            <a:ext cx="743528" cy="618346"/>
          </a:xfrm>
          <a:prstGeom prst="bracketPair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Арка 4"/>
          <p:cNvSpPr/>
          <p:nvPr/>
        </p:nvSpPr>
        <p:spPr>
          <a:xfrm>
            <a:off x="6188364" y="4368800"/>
            <a:ext cx="1330036" cy="1015510"/>
          </a:xfrm>
          <a:prstGeom prst="blockArc">
            <a:avLst>
              <a:gd name="adj1" fmla="val 10603768"/>
              <a:gd name="adj2" fmla="val 230018"/>
              <a:gd name="adj3" fmla="val 906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Арка 6"/>
          <p:cNvSpPr/>
          <p:nvPr/>
        </p:nvSpPr>
        <p:spPr>
          <a:xfrm>
            <a:off x="8474364" y="4368800"/>
            <a:ext cx="1330036" cy="1015510"/>
          </a:xfrm>
          <a:prstGeom prst="blockArc">
            <a:avLst>
              <a:gd name="adj1" fmla="val 10603768"/>
              <a:gd name="adj2" fmla="val 230018"/>
              <a:gd name="adj3" fmla="val 906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72727" y="2032491"/>
            <a:ext cx="6105237" cy="29084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группы</a:t>
            </a: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Выпиши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слова, которые соответствуют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схемам и разбери по составу.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Мясорубка,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барабанщик, картофель, мышеловка, макушка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китобойный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овощерезка, самолётный, пароходный, домище, пешеходная.</a:t>
            </a:r>
          </a:p>
          <a:p>
            <a:pPr algn="ctr"/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726216" y="4165332"/>
            <a:ext cx="4895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</a:p>
          <a:p>
            <a:endParaRPr lang="ru-RU" dirty="0"/>
          </a:p>
        </p:txBody>
      </p:sp>
      <p:sp>
        <p:nvSpPr>
          <p:cNvPr id="10" name="Арка 9"/>
          <p:cNvSpPr/>
          <p:nvPr/>
        </p:nvSpPr>
        <p:spPr>
          <a:xfrm>
            <a:off x="8140118" y="5498422"/>
            <a:ext cx="1330036" cy="1015510"/>
          </a:xfrm>
          <a:prstGeom prst="blockArc">
            <a:avLst>
              <a:gd name="adj1" fmla="val 10603768"/>
              <a:gd name="adj2" fmla="val 230018"/>
              <a:gd name="adj3" fmla="val 906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Двойные круглые скобки 10"/>
          <p:cNvSpPr/>
          <p:nvPr/>
        </p:nvSpPr>
        <p:spPr>
          <a:xfrm>
            <a:off x="9590807" y="5498422"/>
            <a:ext cx="743528" cy="618346"/>
          </a:xfrm>
          <a:prstGeom prst="bracketPair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9724154" y="5256626"/>
            <a:ext cx="4895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15" name="Арка 14"/>
          <p:cNvSpPr/>
          <p:nvPr/>
        </p:nvSpPr>
        <p:spPr>
          <a:xfrm>
            <a:off x="10427852" y="5516604"/>
            <a:ext cx="1330036" cy="1015510"/>
          </a:xfrm>
          <a:prstGeom prst="blockArc">
            <a:avLst>
              <a:gd name="adj1" fmla="val 10603768"/>
              <a:gd name="adj2" fmla="val 230018"/>
              <a:gd name="adj3" fmla="val 906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79" r="-735" b="5623"/>
          <a:stretch/>
        </p:blipFill>
        <p:spPr>
          <a:xfrm>
            <a:off x="510305" y="3407591"/>
            <a:ext cx="4304724" cy="3315738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865091" y="6326909"/>
            <a:ext cx="52462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 – 6 группы задания на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Учи.ру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5142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5382" y="2371624"/>
            <a:ext cx="2687782" cy="420977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6159" y="225516"/>
            <a:ext cx="10957127" cy="1280012"/>
          </a:xfrm>
        </p:spPr>
        <p:txBody>
          <a:bodyPr/>
          <a:lstStyle/>
          <a:p>
            <a:pPr algn="ctr"/>
            <a:r>
              <a:rPr lang="ru-RU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Проверяем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8427" y="2302302"/>
            <a:ext cx="2349474" cy="4348421"/>
          </a:xfrm>
          <a:prstGeom prst="rect">
            <a:avLst/>
          </a:prstGeom>
        </p:spPr>
      </p:pic>
      <p:sp>
        <p:nvSpPr>
          <p:cNvPr id="8" name="Арка 7"/>
          <p:cNvSpPr/>
          <p:nvPr/>
        </p:nvSpPr>
        <p:spPr>
          <a:xfrm>
            <a:off x="1713346" y="2371624"/>
            <a:ext cx="895927" cy="544945"/>
          </a:xfrm>
          <a:prstGeom prst="blockArc">
            <a:avLst>
              <a:gd name="adj1" fmla="val 10800000"/>
              <a:gd name="adj2" fmla="val 21319785"/>
              <a:gd name="adj3" fmla="val 3293"/>
            </a:avLst>
          </a:prstGeom>
          <a:ln w="3175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Арка 8"/>
          <p:cNvSpPr/>
          <p:nvPr/>
        </p:nvSpPr>
        <p:spPr>
          <a:xfrm>
            <a:off x="2833256" y="2371623"/>
            <a:ext cx="658090" cy="544945"/>
          </a:xfrm>
          <a:prstGeom prst="blockArc">
            <a:avLst>
              <a:gd name="adj1" fmla="val 10800000"/>
              <a:gd name="adj2" fmla="val 21319785"/>
              <a:gd name="adj3" fmla="val 3293"/>
            </a:avLst>
          </a:prstGeom>
          <a:ln w="3175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Арка 9"/>
          <p:cNvSpPr/>
          <p:nvPr/>
        </p:nvSpPr>
        <p:spPr>
          <a:xfrm>
            <a:off x="1828801" y="3065472"/>
            <a:ext cx="895927" cy="544945"/>
          </a:xfrm>
          <a:prstGeom prst="blockArc">
            <a:avLst>
              <a:gd name="adj1" fmla="val 10800000"/>
              <a:gd name="adj2" fmla="val 21319785"/>
              <a:gd name="adj3" fmla="val 3293"/>
            </a:avLst>
          </a:prstGeom>
          <a:ln w="3175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Арка 10"/>
          <p:cNvSpPr/>
          <p:nvPr/>
        </p:nvSpPr>
        <p:spPr>
          <a:xfrm>
            <a:off x="2964875" y="3049496"/>
            <a:ext cx="646544" cy="544945"/>
          </a:xfrm>
          <a:prstGeom prst="blockArc">
            <a:avLst>
              <a:gd name="adj1" fmla="val 10800000"/>
              <a:gd name="adj2" fmla="val 21319785"/>
              <a:gd name="adj3" fmla="val 3293"/>
            </a:avLst>
          </a:prstGeom>
          <a:ln w="3175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Арка 11"/>
          <p:cNvSpPr/>
          <p:nvPr/>
        </p:nvSpPr>
        <p:spPr>
          <a:xfrm>
            <a:off x="1771076" y="3772428"/>
            <a:ext cx="838197" cy="544945"/>
          </a:xfrm>
          <a:prstGeom prst="blockArc">
            <a:avLst>
              <a:gd name="adj1" fmla="val 10800000"/>
              <a:gd name="adj2" fmla="val 21319785"/>
              <a:gd name="adj3" fmla="val 3293"/>
            </a:avLst>
          </a:prstGeom>
          <a:ln w="3175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Арка 12"/>
          <p:cNvSpPr/>
          <p:nvPr/>
        </p:nvSpPr>
        <p:spPr>
          <a:xfrm>
            <a:off x="2833255" y="3851564"/>
            <a:ext cx="658091" cy="420749"/>
          </a:xfrm>
          <a:prstGeom prst="blockArc">
            <a:avLst>
              <a:gd name="adj1" fmla="val 10800000"/>
              <a:gd name="adj2" fmla="val 21319785"/>
              <a:gd name="adj3" fmla="val 3293"/>
            </a:avLst>
          </a:prstGeom>
          <a:ln w="3175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Арка 13"/>
          <p:cNvSpPr/>
          <p:nvPr/>
        </p:nvSpPr>
        <p:spPr>
          <a:xfrm>
            <a:off x="1771076" y="4466276"/>
            <a:ext cx="895927" cy="544945"/>
          </a:xfrm>
          <a:prstGeom prst="blockArc">
            <a:avLst>
              <a:gd name="adj1" fmla="val 10800000"/>
              <a:gd name="adj2" fmla="val 21319785"/>
              <a:gd name="adj3" fmla="val 3293"/>
            </a:avLst>
          </a:prstGeom>
          <a:ln w="3175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Арка 14"/>
          <p:cNvSpPr/>
          <p:nvPr/>
        </p:nvSpPr>
        <p:spPr>
          <a:xfrm>
            <a:off x="2862120" y="4452797"/>
            <a:ext cx="895927" cy="544945"/>
          </a:xfrm>
          <a:prstGeom prst="blockArc">
            <a:avLst>
              <a:gd name="adj1" fmla="val 10800000"/>
              <a:gd name="adj2" fmla="val 21319785"/>
              <a:gd name="adj3" fmla="val 3293"/>
            </a:avLst>
          </a:prstGeom>
          <a:ln w="3175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Арка 15"/>
          <p:cNvSpPr/>
          <p:nvPr/>
        </p:nvSpPr>
        <p:spPr>
          <a:xfrm>
            <a:off x="1771077" y="5161621"/>
            <a:ext cx="768924" cy="527980"/>
          </a:xfrm>
          <a:prstGeom prst="blockArc">
            <a:avLst>
              <a:gd name="adj1" fmla="val 10799975"/>
              <a:gd name="adj2" fmla="val 21319783"/>
              <a:gd name="adj3" fmla="val 3293"/>
            </a:avLst>
          </a:prstGeom>
          <a:ln w="3175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Арка 16"/>
          <p:cNvSpPr/>
          <p:nvPr/>
        </p:nvSpPr>
        <p:spPr>
          <a:xfrm>
            <a:off x="2747819" y="5207309"/>
            <a:ext cx="651163" cy="467304"/>
          </a:xfrm>
          <a:prstGeom prst="blockArc">
            <a:avLst>
              <a:gd name="adj1" fmla="val 10800000"/>
              <a:gd name="adj2" fmla="val 21319785"/>
              <a:gd name="adj3" fmla="val 3293"/>
            </a:avLst>
          </a:prstGeom>
          <a:ln w="3175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Арка 17"/>
          <p:cNvSpPr/>
          <p:nvPr/>
        </p:nvSpPr>
        <p:spPr>
          <a:xfrm>
            <a:off x="1745674" y="5947716"/>
            <a:ext cx="895927" cy="437162"/>
          </a:xfrm>
          <a:prstGeom prst="blockArc">
            <a:avLst>
              <a:gd name="adj1" fmla="val 10800000"/>
              <a:gd name="adj2" fmla="val 21319785"/>
              <a:gd name="adj3" fmla="val 3293"/>
            </a:avLst>
          </a:prstGeom>
          <a:ln w="3175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Арка 18"/>
          <p:cNvSpPr/>
          <p:nvPr/>
        </p:nvSpPr>
        <p:spPr>
          <a:xfrm>
            <a:off x="2866738" y="5947716"/>
            <a:ext cx="624608" cy="420748"/>
          </a:xfrm>
          <a:prstGeom prst="blockArc">
            <a:avLst>
              <a:gd name="adj1" fmla="val 10800000"/>
              <a:gd name="adj2" fmla="val 21319785"/>
              <a:gd name="adj3" fmla="val 3293"/>
            </a:avLst>
          </a:prstGeom>
          <a:ln w="3175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 flipV="1">
            <a:off x="2609273" y="2890728"/>
            <a:ext cx="277091" cy="923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2742047" y="3602675"/>
            <a:ext cx="240146" cy="567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V="1">
            <a:off x="2664691" y="4336841"/>
            <a:ext cx="166254" cy="461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V="1">
            <a:off x="2671618" y="5021579"/>
            <a:ext cx="190502" cy="786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2540001" y="5760487"/>
            <a:ext cx="263235" cy="76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flipV="1">
            <a:off x="2627746" y="6442671"/>
            <a:ext cx="277091" cy="923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8859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24779" y="927480"/>
            <a:ext cx="4851367" cy="970450"/>
          </a:xfrm>
        </p:spPr>
        <p:txBody>
          <a:bodyPr/>
          <a:lstStyle/>
          <a:p>
            <a:pPr algn="ctr"/>
            <a:r>
              <a:rPr lang="ru-RU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 урока</a:t>
            </a:r>
            <a:br>
              <a:rPr lang="ru-RU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2509" y="2222287"/>
            <a:ext cx="11040777" cy="44463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сложные слова?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Петя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ответил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этот вопрос так: «Все непонятные слова называются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сложными». </a:t>
            </a:r>
          </a:p>
          <a:p>
            <a:pPr marL="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сказал: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«Все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длинные слова – это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сложные». </a:t>
            </a:r>
          </a:p>
          <a:p>
            <a:pPr marL="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Вася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ответил: 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Кто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них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прав?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соединяются основы в сложных словах?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пишется соединительная гласная о, а когда соединительная гласная е?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211356" y="4029972"/>
            <a:ext cx="87801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«Слова, в которых два корня, называются сложными».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1213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33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33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424" y="2693342"/>
            <a:ext cx="10554574" cy="3636511"/>
          </a:xfrm>
        </p:spPr>
        <p:txBody>
          <a:bodyPr>
            <a:norm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Оцените свою работу по оценочному листу.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получилось хорошо?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Над чем следует поработать?</a:t>
            </a:r>
          </a:p>
          <a:p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5662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уровень :</a:t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102, упр.1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(повторить алгоритм)</a:t>
            </a:r>
          </a:p>
          <a:p>
            <a:pPr marL="0" indent="0" algn="ctr">
              <a:buNone/>
            </a:pPr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Второй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уровень: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Стр.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103, упр.3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8014289" y="2445614"/>
            <a:ext cx="1054360" cy="97971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8052318" y="4018771"/>
            <a:ext cx="1054360" cy="979715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8052318" y="5073424"/>
            <a:ext cx="1054360" cy="97971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5700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Соединительными гласными в сложных словах могут быть только гласные буквы…</a:t>
            </a: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8044873" y="2013527"/>
            <a:ext cx="1145309" cy="1413163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H="1">
            <a:off x="3278909" y="2013527"/>
            <a:ext cx="846450" cy="1510146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691077" y="3034379"/>
            <a:ext cx="5878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endParaRPr lang="ru-RU" sz="9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986980" y="2951159"/>
            <a:ext cx="5878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96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ru-RU" dirty="0"/>
              <a:t>е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200900" y="4091997"/>
            <a:ext cx="24106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8617527" y="4091996"/>
            <a:ext cx="175775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877628" y="4581291"/>
            <a:ext cx="234660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твердых</a:t>
            </a:r>
            <a:endParaRPr lang="ru-RU" sz="4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471922" y="4567527"/>
            <a:ext cx="20489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мягких</a:t>
            </a:r>
            <a:endParaRPr lang="ru-RU" sz="4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539341" y="5140414"/>
            <a:ext cx="289130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согласных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044873" y="5043058"/>
            <a:ext cx="304519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согласных,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542110" y="5588298"/>
            <a:ext cx="271580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шипящих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0245796" y="5588299"/>
            <a:ext cx="5148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0707128" y="5578621"/>
            <a:ext cx="3694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</a:t>
            </a:r>
          </a:p>
        </p:txBody>
      </p:sp>
    </p:spTree>
    <p:extLst>
      <p:ext uri="{BB962C8B-B14F-4D97-AF65-F5344CB8AC3E}">
        <p14:creationId xmlns:p14="http://schemas.microsoft.com/office/powerpoint/2010/main" val="2461683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2509" y="447188"/>
            <a:ext cx="11434618" cy="970450"/>
          </a:xfrm>
        </p:spPr>
        <p:txBody>
          <a:bodyPr/>
          <a:lstStyle/>
          <a:p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Послушайте стихотворение из передачи «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Радионяня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и скажите, о каком способе словообразования в нем говорится.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94691" y="2041237"/>
            <a:ext cx="10797309" cy="4627418"/>
          </a:xfrm>
        </p:spPr>
        <p:txBody>
          <a:bodyPr numCol="2">
            <a:normAutofit fontScale="25000" lnSpcReduction="20000"/>
          </a:bodyPr>
          <a:lstStyle/>
          <a:p>
            <a:pPr marL="0" indent="0">
              <a:buNone/>
            </a:pPr>
            <a:endParaRPr lang="ru-RU" sz="9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9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Самолет </a:t>
            </a: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летит вперед,</a:t>
            </a:r>
          </a:p>
          <a:p>
            <a:pPr marL="0" indent="0">
              <a:buNone/>
            </a:pP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Паровоз не отстает,</a:t>
            </a:r>
          </a:p>
          <a:p>
            <a:pPr marL="0" indent="0">
              <a:buNone/>
            </a:pP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Даже в море пароход</a:t>
            </a:r>
          </a:p>
          <a:p>
            <a:pPr marL="0" indent="0">
              <a:buNone/>
            </a:pP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Тоже прибавляет ход.</a:t>
            </a:r>
          </a:p>
          <a:p>
            <a:pPr marL="0" indent="0">
              <a:buNone/>
            </a:pP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торопятся узнать,</a:t>
            </a:r>
          </a:p>
          <a:p>
            <a:pPr marL="0" indent="0">
              <a:buNone/>
            </a:pP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их правильно писать,</a:t>
            </a:r>
          </a:p>
          <a:p>
            <a:pPr marL="0" indent="0">
              <a:buNone/>
            </a:pP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Эти сложные слова</a:t>
            </a:r>
          </a:p>
          <a:p>
            <a:pPr marL="0" indent="0">
              <a:buNone/>
            </a:pP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выносят буквы А.</a:t>
            </a:r>
          </a:p>
          <a:p>
            <a:pPr marL="0" indent="0">
              <a:buNone/>
            </a:pP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поставишь букву О -</a:t>
            </a:r>
          </a:p>
          <a:p>
            <a:pPr marL="0" indent="0">
              <a:buNone/>
            </a:pP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Скорость будет – ого - </a:t>
            </a:r>
            <a:r>
              <a:rPr lang="ru-RU" sz="9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</a:t>
            </a: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pPr marL="0" indent="0">
              <a:buNone/>
            </a:pPr>
            <a:endParaRPr lang="ru-RU" sz="9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9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9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9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Кашу </a:t>
            </a: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варит кашевар,</a:t>
            </a:r>
          </a:p>
          <a:p>
            <a:pPr marL="0" indent="0">
              <a:buNone/>
            </a:pP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Сталь нам варит сталевар,</a:t>
            </a:r>
          </a:p>
          <a:p>
            <a:pPr marL="0" indent="0">
              <a:buNone/>
            </a:pP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Лошадь водит коневод,</a:t>
            </a:r>
          </a:p>
          <a:p>
            <a:pPr marL="0" indent="0">
              <a:buNone/>
            </a:pP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море - мореход плывет.</a:t>
            </a:r>
          </a:p>
          <a:p>
            <a:pPr marL="0" indent="0">
              <a:buNone/>
            </a:pP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названья хороши,</a:t>
            </a:r>
          </a:p>
          <a:p>
            <a:pPr marL="0" indent="0">
              <a:buNone/>
            </a:pP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правильно пиши.</a:t>
            </a:r>
          </a:p>
          <a:p>
            <a:pPr marL="0" indent="0">
              <a:buNone/>
            </a:pP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у этих слов внутри</a:t>
            </a:r>
          </a:p>
          <a:p>
            <a:pPr marL="0" indent="0">
              <a:buNone/>
            </a:pP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поставим букву И,</a:t>
            </a:r>
          </a:p>
          <a:p>
            <a:pPr marL="0" indent="0">
              <a:buNone/>
            </a:pP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напишем Е - тогда</a:t>
            </a:r>
          </a:p>
          <a:p>
            <a:pPr marL="0" indent="0">
              <a:buNone/>
            </a:pP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скажет: «Это - да!»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0494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ТЕМА УРОКА: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308" y="1953491"/>
            <a:ext cx="11933382" cy="4904509"/>
          </a:xfrm>
        </p:spPr>
        <p:txBody>
          <a:bodyPr/>
          <a:lstStyle/>
          <a:p>
            <a:pPr marL="0" indent="0" algn="ctr">
              <a:buNone/>
            </a:pP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ЗАПОМИНАЕМ СОЕДИНИТЕЛЬНЫЕ ГЛАСНЫЕ</a:t>
            </a:r>
            <a:b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–О-,-Е- 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СЛОЖНЫХ СЛОВАХ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2927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0000" y="659625"/>
            <a:ext cx="10571998" cy="97045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6473" y="2222287"/>
            <a:ext cx="11813309" cy="438171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читься составлять сложные слова с помощью соединительных гласных О и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Е;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писать слова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соединительными гласными и  графически обозначать выбор правильного написания.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949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Минутка чистописания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591" r="257" b="48514"/>
          <a:stretch/>
        </p:blipFill>
        <p:spPr>
          <a:xfrm>
            <a:off x="1079691" y="2235199"/>
            <a:ext cx="10032616" cy="218901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19288" r="2263" b="49087"/>
          <a:stretch/>
        </p:blipFill>
        <p:spPr>
          <a:xfrm>
            <a:off x="1079691" y="4603598"/>
            <a:ext cx="10032616" cy="2102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9138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58835" y="271697"/>
            <a:ext cx="5874327" cy="1224593"/>
          </a:xfrm>
        </p:spPr>
        <p:txBody>
          <a:bodyPr/>
          <a:lstStyle/>
          <a:p>
            <a:pPr algn="ctr"/>
            <a:r>
              <a:rPr lang="ru-RU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Словарная работа</a:t>
            </a:r>
            <a:endParaRPr lang="ru-RU" sz="4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982142"/>
            <a:ext cx="12312073" cy="36365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Р___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т_яние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пр_вет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_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г_род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шел_ст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медл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___о, _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сина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ябл_ко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5098" y="3446454"/>
            <a:ext cx="8955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асс</a:t>
            </a:r>
            <a:endParaRPr lang="ru-RU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0644" y="3446454"/>
            <a:ext cx="9521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988297" y="3446454"/>
            <a:ext cx="6504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044099" y="3452388"/>
            <a:ext cx="11877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392891" y="3460726"/>
            <a:ext cx="11877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334812" y="3446454"/>
            <a:ext cx="8578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759777" y="5618653"/>
            <a:ext cx="1432874" cy="706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8081056" y="3446454"/>
            <a:ext cx="13763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енн</a:t>
            </a:r>
            <a:endParaRPr lang="ru-RU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9236797" y="3460726"/>
            <a:ext cx="44114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1293767" y="3477231"/>
            <a:ext cx="4154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7910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2" grpId="0"/>
      <p:bldP spid="13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8763" y="1961952"/>
            <a:ext cx="10994071" cy="2961030"/>
          </a:xfrm>
        </p:spPr>
        <p:txBody>
          <a:bodyPr/>
          <a:lstStyle/>
          <a:p>
            <a:pPr algn="ctr"/>
            <a:r>
              <a:rPr lang="ru-RU" sz="6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в парах</a:t>
            </a:r>
            <a:br>
              <a:rPr lang="ru-RU" sz="6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страница 103, упражнение №2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1969845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Проверяем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5709" y="2443960"/>
            <a:ext cx="12265891" cy="36365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Мышеловка, ледокол, зверолов, книголюб,</a:t>
            </a:r>
          </a:p>
          <a:p>
            <a:pPr marL="0" indent="0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пешеход, огнетушитель, вездеход.</a:t>
            </a:r>
          </a:p>
        </p:txBody>
      </p:sp>
      <p:sp>
        <p:nvSpPr>
          <p:cNvPr id="4" name="Арка 3"/>
          <p:cNvSpPr/>
          <p:nvPr/>
        </p:nvSpPr>
        <p:spPr>
          <a:xfrm>
            <a:off x="655784" y="3209270"/>
            <a:ext cx="1357745" cy="1006763"/>
          </a:xfrm>
          <a:prstGeom prst="blockArc">
            <a:avLst>
              <a:gd name="adj1" fmla="val 10800000"/>
              <a:gd name="adj2" fmla="val 21357021"/>
              <a:gd name="adj3" fmla="val 3573"/>
            </a:avLst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Арка 4"/>
          <p:cNvSpPr/>
          <p:nvPr/>
        </p:nvSpPr>
        <p:spPr>
          <a:xfrm>
            <a:off x="2341421" y="3285652"/>
            <a:ext cx="882071" cy="853997"/>
          </a:xfrm>
          <a:prstGeom prst="blockArc">
            <a:avLst>
              <a:gd name="adj1" fmla="val 10800000"/>
              <a:gd name="adj2" fmla="val 21357021"/>
              <a:gd name="adj3" fmla="val 3573"/>
            </a:avLst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2013529" y="4192575"/>
            <a:ext cx="327892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Арка 7"/>
          <p:cNvSpPr/>
          <p:nvPr/>
        </p:nvSpPr>
        <p:spPr>
          <a:xfrm>
            <a:off x="4073239" y="3362036"/>
            <a:ext cx="882071" cy="853997"/>
          </a:xfrm>
          <a:prstGeom prst="blockArc">
            <a:avLst>
              <a:gd name="adj1" fmla="val 10800000"/>
              <a:gd name="adj2" fmla="val 21357021"/>
              <a:gd name="adj3" fmla="val 3573"/>
            </a:avLst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Арка 8"/>
          <p:cNvSpPr/>
          <p:nvPr/>
        </p:nvSpPr>
        <p:spPr>
          <a:xfrm>
            <a:off x="5283202" y="3306617"/>
            <a:ext cx="882071" cy="853997"/>
          </a:xfrm>
          <a:prstGeom prst="blockArc">
            <a:avLst>
              <a:gd name="adj1" fmla="val 10800000"/>
              <a:gd name="adj2" fmla="val 21357021"/>
              <a:gd name="adj3" fmla="val 3573"/>
            </a:avLst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4955310" y="4201811"/>
            <a:ext cx="327892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7495310" y="4183338"/>
            <a:ext cx="327892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Арка 11"/>
          <p:cNvSpPr/>
          <p:nvPr/>
        </p:nvSpPr>
        <p:spPr>
          <a:xfrm>
            <a:off x="6474694" y="3306617"/>
            <a:ext cx="1020616" cy="853997"/>
          </a:xfrm>
          <a:prstGeom prst="blockArc">
            <a:avLst>
              <a:gd name="adj1" fmla="val 10800000"/>
              <a:gd name="adj2" fmla="val 21357021"/>
              <a:gd name="adj3" fmla="val 3573"/>
            </a:avLst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Арка 12"/>
          <p:cNvSpPr/>
          <p:nvPr/>
        </p:nvSpPr>
        <p:spPr>
          <a:xfrm>
            <a:off x="7832438" y="3306617"/>
            <a:ext cx="882071" cy="853997"/>
          </a:xfrm>
          <a:prstGeom prst="blockArc">
            <a:avLst>
              <a:gd name="adj1" fmla="val 10800000"/>
              <a:gd name="adj2" fmla="val 21357021"/>
              <a:gd name="adj3" fmla="val 3573"/>
            </a:avLst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Арка 13"/>
          <p:cNvSpPr/>
          <p:nvPr/>
        </p:nvSpPr>
        <p:spPr>
          <a:xfrm>
            <a:off x="9033163" y="3306617"/>
            <a:ext cx="1154546" cy="853997"/>
          </a:xfrm>
          <a:prstGeom prst="blockArc">
            <a:avLst>
              <a:gd name="adj1" fmla="val 10800000"/>
              <a:gd name="adj2" fmla="val 21357021"/>
              <a:gd name="adj3" fmla="val 3573"/>
            </a:avLst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Арка 14"/>
          <p:cNvSpPr/>
          <p:nvPr/>
        </p:nvSpPr>
        <p:spPr>
          <a:xfrm>
            <a:off x="10506363" y="3285651"/>
            <a:ext cx="1094510" cy="853997"/>
          </a:xfrm>
          <a:prstGeom prst="blockArc">
            <a:avLst>
              <a:gd name="adj1" fmla="val 10800000"/>
              <a:gd name="adj2" fmla="val 21357021"/>
              <a:gd name="adj3" fmla="val 3573"/>
            </a:avLst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10270838" y="4192574"/>
            <a:ext cx="327892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8386617" y="5125815"/>
            <a:ext cx="327892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4186382" y="5125815"/>
            <a:ext cx="327892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1935024" y="5208575"/>
            <a:ext cx="327892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Арка 19"/>
          <p:cNvSpPr/>
          <p:nvPr/>
        </p:nvSpPr>
        <p:spPr>
          <a:xfrm>
            <a:off x="807032" y="4289672"/>
            <a:ext cx="1020616" cy="695666"/>
          </a:xfrm>
          <a:prstGeom prst="blockArc">
            <a:avLst>
              <a:gd name="adj1" fmla="val 10800000"/>
              <a:gd name="adj2" fmla="val 21357021"/>
              <a:gd name="adj3" fmla="val 3573"/>
            </a:avLst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1" name="Арка 20"/>
          <p:cNvSpPr/>
          <p:nvPr/>
        </p:nvSpPr>
        <p:spPr>
          <a:xfrm>
            <a:off x="2098970" y="4323653"/>
            <a:ext cx="882071" cy="627705"/>
          </a:xfrm>
          <a:prstGeom prst="blockArc">
            <a:avLst>
              <a:gd name="adj1" fmla="val 10800000"/>
              <a:gd name="adj2" fmla="val 21357021"/>
              <a:gd name="adj3" fmla="val 3573"/>
            </a:avLst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2" name="Арка 21"/>
          <p:cNvSpPr/>
          <p:nvPr/>
        </p:nvSpPr>
        <p:spPr>
          <a:xfrm>
            <a:off x="3268531" y="4323652"/>
            <a:ext cx="882071" cy="627705"/>
          </a:xfrm>
          <a:prstGeom prst="blockArc">
            <a:avLst>
              <a:gd name="adj1" fmla="val 10800000"/>
              <a:gd name="adj2" fmla="val 21357021"/>
              <a:gd name="adj3" fmla="val 3573"/>
            </a:avLst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3" name="Арка 22"/>
          <p:cNvSpPr/>
          <p:nvPr/>
        </p:nvSpPr>
        <p:spPr>
          <a:xfrm>
            <a:off x="4463481" y="4289672"/>
            <a:ext cx="995210" cy="627705"/>
          </a:xfrm>
          <a:prstGeom prst="blockArc">
            <a:avLst>
              <a:gd name="adj1" fmla="val 10800000"/>
              <a:gd name="adj2" fmla="val 21357021"/>
              <a:gd name="adj3" fmla="val 3573"/>
            </a:avLst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4" name="Арка 23"/>
          <p:cNvSpPr/>
          <p:nvPr/>
        </p:nvSpPr>
        <p:spPr>
          <a:xfrm>
            <a:off x="7218220" y="4323651"/>
            <a:ext cx="1076035" cy="627705"/>
          </a:xfrm>
          <a:prstGeom prst="blockArc">
            <a:avLst>
              <a:gd name="adj1" fmla="val 10800000"/>
              <a:gd name="adj2" fmla="val 21357021"/>
              <a:gd name="adj3" fmla="val 3573"/>
            </a:avLst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5" name="Арка 24"/>
          <p:cNvSpPr/>
          <p:nvPr/>
        </p:nvSpPr>
        <p:spPr>
          <a:xfrm>
            <a:off x="8592127" y="4302617"/>
            <a:ext cx="882071" cy="627705"/>
          </a:xfrm>
          <a:prstGeom prst="blockArc">
            <a:avLst>
              <a:gd name="adj1" fmla="val 10800000"/>
              <a:gd name="adj2" fmla="val 21357021"/>
              <a:gd name="adj3" fmla="val 3573"/>
            </a:avLst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5344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Цитаты">
  <a:themeElements>
    <a:clrScheme name="Цитаты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9ECD33"/>
      </a:accent1>
      <a:accent2>
        <a:srgbClr val="E19933"/>
      </a:accent2>
      <a:accent3>
        <a:srgbClr val="DC5D3D"/>
      </a:accent3>
      <a:accent4>
        <a:srgbClr val="A967CB"/>
      </a:accent4>
      <a:accent5>
        <a:srgbClr val="5EA5DD"/>
      </a:accent5>
      <a:accent6>
        <a:srgbClr val="44BEA9"/>
      </a:accent6>
      <a:hlink>
        <a:srgbClr val="8F8F8F"/>
      </a:hlink>
      <a:folHlink>
        <a:srgbClr val="A5A5A5"/>
      </a:folHlink>
    </a:clrScheme>
    <a:fontScheme name="Цитаты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Цитаты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98D1675B-7325-48AD-994B-0DEF3379A98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TM03457503[[fn=Цитаты]]</Template>
  <TotalTime>190</TotalTime>
  <Words>363</Words>
  <Application>Microsoft Office PowerPoint</Application>
  <PresentationFormat>Широкоэкранный</PresentationFormat>
  <Paragraphs>103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Calibri</vt:lpstr>
      <vt:lpstr>Century Gothic</vt:lpstr>
      <vt:lpstr>Monotype Corsiva</vt:lpstr>
      <vt:lpstr>Times New Roman</vt:lpstr>
      <vt:lpstr>Wingdings 2</vt:lpstr>
      <vt:lpstr>Цитаты</vt:lpstr>
      <vt:lpstr>МБОУ «Тюхтетская средняя школа №1» </vt:lpstr>
      <vt:lpstr>Соединительными гласными в сложных словах могут быть только гласные буквы…</vt:lpstr>
      <vt:lpstr>Послушайте стихотворение из передачи «Радионяня» и скажите, о каком способе словообразования в нем говорится.</vt:lpstr>
      <vt:lpstr>ТЕМА УРОКА:</vt:lpstr>
      <vt:lpstr>Задачи: </vt:lpstr>
      <vt:lpstr>Минутка чистописания</vt:lpstr>
      <vt:lpstr>Словарная работа</vt:lpstr>
      <vt:lpstr>Работа в парах страница 103, упражнение №2</vt:lpstr>
      <vt:lpstr> Проверяем</vt:lpstr>
      <vt:lpstr>Работа в группах</vt:lpstr>
      <vt:lpstr>Проверяем</vt:lpstr>
      <vt:lpstr>Итог урока </vt:lpstr>
      <vt:lpstr>Рефлексия</vt:lpstr>
      <vt:lpstr>Домашнее задание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МБОУ «Тюхтетская средняя школа №1» </dc:title>
  <dc:creator>Acer</dc:creator>
  <cp:lastModifiedBy>Acer</cp:lastModifiedBy>
  <cp:revision>22</cp:revision>
  <dcterms:created xsi:type="dcterms:W3CDTF">2022-11-12T05:27:37Z</dcterms:created>
  <dcterms:modified xsi:type="dcterms:W3CDTF">2022-11-17T01:14:54Z</dcterms:modified>
</cp:coreProperties>
</file>