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7" r:id="rId5"/>
    <p:sldId id="261" r:id="rId6"/>
    <p:sldId id="260" r:id="rId7"/>
    <p:sldId id="263" r:id="rId8"/>
    <p:sldId id="262" r:id="rId9"/>
    <p:sldId id="264" r:id="rId10"/>
    <p:sldId id="265" r:id="rId11"/>
    <p:sldId id="25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44" autoAdjust="0"/>
  </p:normalViewPr>
  <p:slideViewPr>
    <p:cSldViewPr snapToGrid="0">
      <p:cViewPr varScale="1">
        <p:scale>
          <a:sx n="80" d="100"/>
          <a:sy n="80" d="100"/>
        </p:scale>
        <p:origin x="152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9D5B9D-6CC4-4765-9F27-AB2BFD1F41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0C54605-F5CD-44F0-B063-12A2AD405A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4BA11D-68C2-47F8-9891-8F323BA22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08EC4-7A4D-422D-A8BA-A6A7C035D84C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0093C7-FE67-4791-A1EE-23E4002BA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259C09-503B-4212-BFDD-293C34973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9907-97EA-4BE0-A1A6-CE8119643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235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2F8961-6A4C-4891-AD22-2BD6944B6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5617575-2A91-4F90-B3BD-4498E1C4FB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9A55B0-F6AC-486F-AF6A-41DFCF958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08EC4-7A4D-422D-A8BA-A6A7C035D84C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A1CD5A-6144-4F1E-B1F4-2F908FC03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14B059-6859-4529-877B-2074FE18F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9907-97EA-4BE0-A1A6-CE8119643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540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CD23F8E-36EC-4CC6-A6AF-99C9A8CC03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CF2D209-C7F7-4C13-AB04-B0830C64C7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E56666-4505-42E6-81DE-D85C67A08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08EC4-7A4D-422D-A8BA-A6A7C035D84C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ACAFFE-3074-4527-8187-B65B5BBDA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FB5A34-DBE1-4E05-89B1-F96AC4144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9907-97EA-4BE0-A1A6-CE8119643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166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1B290F-130D-4A00-BEAC-CD67DB48D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6EB2A3-17F1-4D75-B379-79288EC536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1EFFB8-C989-448F-8AF7-C26479998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08EC4-7A4D-422D-A8BA-A6A7C035D84C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9F4F668-93C3-4832-A2FC-866FF2436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C3ED96-2EA9-4D59-9CED-70EE24139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9907-97EA-4BE0-A1A6-CE8119643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144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7243AB-9C65-43AB-83CB-894508306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13B2B01-B314-4856-899A-6151616249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57D2E5-92C5-4789-9867-20B64B7D4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08EC4-7A4D-422D-A8BA-A6A7C035D84C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471F02-2990-4A2A-9E17-C84453853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F86698-02B2-468F-9084-7FC3645C4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9907-97EA-4BE0-A1A6-CE8119643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82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411342-E00D-45E2-9019-BA8F16A52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A4CBFA-55D3-4FEC-ACE9-0C3E545323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E66D953-161B-4276-8F19-B8CA5177CD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20FC34A-79A3-455E-883F-A1451091B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08EC4-7A4D-422D-A8BA-A6A7C035D84C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B3A05F4-0D17-4697-9CA2-FBF2D2CB1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FB058C8-F008-483A-B829-795D5C46F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9907-97EA-4BE0-A1A6-CE8119643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151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DEE9A8-3D4B-4CEE-93B9-4CB01C992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C55DD8B-55A9-44DB-8870-840524B0AC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722720D-B224-42D3-9F39-806B6DE6C5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86C2333-223D-4469-9A9E-0C208CFFF3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88E0E68-B858-4F36-9290-80585D9C08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5735A8D-B191-420C-B3DE-0BE428720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08EC4-7A4D-422D-A8BA-A6A7C035D84C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08359FB-A454-4126-A2D7-3F62B33BE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F4AB160-641C-48C4-8A26-BFBC28E57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9907-97EA-4BE0-A1A6-CE8119643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97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07CE7E-CA7D-452A-AFC7-2A588FF61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2A79B3B-D0A2-47A9-A702-C26627256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08EC4-7A4D-422D-A8BA-A6A7C035D84C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D1267DF-F7AA-407F-B019-B724E7C57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A65A390-6888-42BD-AA37-01BF44332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9907-97EA-4BE0-A1A6-CE8119643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844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30740C1-8013-4705-A6E6-952D60114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08EC4-7A4D-422D-A8BA-A6A7C035D84C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5E12B3B-0B03-4A8B-B853-56E96F6D3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ABDAC5F-A2C5-4E50-BB2C-6BADE4F70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9907-97EA-4BE0-A1A6-CE8119643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943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BC4579-7837-4CA2-A3F1-393F4F281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22FE91-30C3-443A-AE31-88E92D622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6A4AD65-DD7F-42A9-BFD0-D8B8F76DE5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8F42DF-096D-4D9F-B525-534FCF827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08EC4-7A4D-422D-A8BA-A6A7C035D84C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847063A-F485-4F7E-9F43-F025F074C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8049F30-E04A-48D7-ADEB-207B3287C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9907-97EA-4BE0-A1A6-CE8119643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256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75BB2A-9BA3-4E9E-B3B8-AF402532D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5CF6E66-2A56-438B-B080-BE1BE3C426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B83179-3A31-49D9-8254-CCF80F7B0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763123F-B227-40F1-9A7F-73174FE11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08EC4-7A4D-422D-A8BA-A6A7C035D84C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FBF7EA3-E0E4-4652-B774-F81A7BEEE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51E7127-2CBC-4C4C-BDC3-E2F97F64D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9907-97EA-4BE0-A1A6-CE8119643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915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F2818D-69A4-4108-A470-A78DDDF30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510FE4E-3588-42A6-B0E6-6ADB49B492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0A8470-2772-491A-90E5-C9B8E4DA3F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08EC4-7A4D-422D-A8BA-A6A7C035D84C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5F445F-8A56-49E1-83C0-61F6A56DE4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760491-3D51-45AC-9237-967B651FE7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C9907-97EA-4BE0-A1A6-CE8119643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765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openxmlformats.org/officeDocument/2006/relationships/image" Target="../media/image21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10.wdp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D4427942-1258-4BF8-9B91-074E3A4EAF75}"/>
              </a:ext>
            </a:extLst>
          </p:cNvPr>
          <p:cNvSpPr txBox="1"/>
          <p:nvPr/>
        </p:nvSpPr>
        <p:spPr>
          <a:xfrm>
            <a:off x="1814732" y="125381"/>
            <a:ext cx="526131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Arial Black" panose="020B0A04020102020204" pitchFamily="34" charset="0"/>
              </a:rPr>
              <a:t>Кейс «Маша и Медведь»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FFFAE26-E562-4897-B6ED-6D46E15E72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64" b="94822" l="10000" r="90000">
                        <a14:foregroundMark x1="46744" y1="9036" x2="54767" y2="8020"/>
                        <a14:foregroundMark x1="54767" y1="8020" x2="55465" y2="8020"/>
                        <a14:foregroundMark x1="51395" y1="4772" x2="49767" y2="4365"/>
                        <a14:foregroundMark x1="36860" y1="88832" x2="39651" y2="92081"/>
                        <a14:foregroundMark x1="40233" y1="52690" x2="41163" y2="60305"/>
                        <a14:foregroundMark x1="48372" y1="66497" x2="46744" y2="66294"/>
                        <a14:foregroundMark x1="54070" y1="55025" x2="50930" y2="68528"/>
                        <a14:foregroundMark x1="64884" y1="94822" x2="55465" y2="8578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252024" y="1448972"/>
            <a:ext cx="4905767" cy="5618815"/>
          </a:xfrm>
          <a:prstGeom prst="rect">
            <a:avLst/>
          </a:prstGeom>
        </p:spPr>
      </p:pic>
      <p:sp>
        <p:nvSpPr>
          <p:cNvPr id="18" name="Выноска: изогнутая линия 17">
            <a:extLst>
              <a:ext uri="{FF2B5EF4-FFF2-40B4-BE49-F238E27FC236}">
                <a16:creationId xmlns:a16="http://schemas.microsoft.com/office/drawing/2014/main" id="{7EC83E1B-C227-4ED3-84F5-1E548AE1EDAC}"/>
              </a:ext>
            </a:extLst>
          </p:cNvPr>
          <p:cNvSpPr/>
          <p:nvPr/>
        </p:nvSpPr>
        <p:spPr>
          <a:xfrm>
            <a:off x="3099998" y="771104"/>
            <a:ext cx="5387926" cy="942536"/>
          </a:xfrm>
          <a:prstGeom prst="borderCallout2">
            <a:avLst>
              <a:gd name="adj1" fmla="val 47108"/>
              <a:gd name="adj2" fmla="val -2067"/>
              <a:gd name="adj3" fmla="val 48601"/>
              <a:gd name="adj4" fmla="val -10922"/>
              <a:gd name="adj5" fmla="val 173694"/>
              <a:gd name="adj6" fmla="val -15074"/>
            </a:avLst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</a:rPr>
              <a:t>Как вы думаете, почему Медведь каждый раз шил для меня новое платье? </a:t>
            </a:r>
          </a:p>
        </p:txBody>
      </p:sp>
      <p:sp>
        <p:nvSpPr>
          <p:cNvPr id="19" name="Выноска: изогнутая линия 18">
            <a:extLst>
              <a:ext uri="{FF2B5EF4-FFF2-40B4-BE49-F238E27FC236}">
                <a16:creationId xmlns:a16="http://schemas.microsoft.com/office/drawing/2014/main" id="{9C9480A8-2EB9-493B-8DBF-FF341F907F1C}"/>
              </a:ext>
            </a:extLst>
          </p:cNvPr>
          <p:cNvSpPr/>
          <p:nvPr/>
        </p:nvSpPr>
        <p:spPr>
          <a:xfrm>
            <a:off x="3099998" y="3448177"/>
            <a:ext cx="5387926" cy="942536"/>
          </a:xfrm>
          <a:prstGeom prst="borderCallout2">
            <a:avLst>
              <a:gd name="adj1" fmla="val 47108"/>
              <a:gd name="adj2" fmla="val -2067"/>
              <a:gd name="adj3" fmla="val 36661"/>
              <a:gd name="adj4" fmla="val -4917"/>
              <a:gd name="adj5" fmla="val 34888"/>
              <a:gd name="adj6" fmla="val -15596"/>
            </a:avLst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</a:rPr>
              <a:t>От чего зависит срок носки одежды?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C2667D-EA10-4807-8733-F992460C3DAC}"/>
              </a:ext>
            </a:extLst>
          </p:cNvPr>
          <p:cNvSpPr txBox="1"/>
          <p:nvPr/>
        </p:nvSpPr>
        <p:spPr>
          <a:xfrm>
            <a:off x="2907189" y="4701294"/>
            <a:ext cx="55807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Segoe Print" panose="02000600000000000000" pitchFamily="2" charset="0"/>
              </a:rPr>
              <a:t>Характера деятельности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Segoe Print" panose="02000600000000000000" pitchFamily="2" charset="0"/>
              </a:rPr>
              <a:t>Наличия рисков физических повреждений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Segoe Print" panose="02000600000000000000" pitchFamily="2" charset="0"/>
              </a:rPr>
              <a:t>Угрозы воздействия вредных соединений и веществ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Segoe Print" panose="02000600000000000000" pitchFamily="2" charset="0"/>
              </a:rPr>
              <a:t>Особенностей климата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Segoe Print" panose="02000600000000000000" pitchFamily="2" charset="0"/>
              </a:rPr>
              <a:t>Текущего времени года</a:t>
            </a:r>
          </a:p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71BF45-C747-4303-B5B3-ACE316992895}"/>
              </a:ext>
            </a:extLst>
          </p:cNvPr>
          <p:cNvSpPr txBox="1"/>
          <p:nvPr/>
        </p:nvSpPr>
        <p:spPr>
          <a:xfrm>
            <a:off x="3099998" y="1984882"/>
            <a:ext cx="53879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Segoe Print" panose="02000600000000000000" pitchFamily="2" charset="0"/>
              </a:rPr>
              <a:t>Из за того, что я - Маша непослушный ребенок и постоянно пачкаю свои вещи, Мишке приходиться каждый раз стирать и шить для меня новые наряды.</a:t>
            </a:r>
          </a:p>
        </p:txBody>
      </p:sp>
    </p:spTree>
    <p:extLst>
      <p:ext uri="{BB962C8B-B14F-4D97-AF65-F5344CB8AC3E}">
        <p14:creationId xmlns:p14="http://schemas.microsoft.com/office/powerpoint/2010/main" val="2254839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936E16-86B7-4D61-A404-2F5B092CD36B}"/>
              </a:ext>
            </a:extLst>
          </p:cNvPr>
          <p:cNvSpPr txBox="1"/>
          <p:nvPr/>
        </p:nvSpPr>
        <p:spPr>
          <a:xfrm>
            <a:off x="263477" y="247063"/>
            <a:ext cx="540580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i="0" dirty="0">
                <a:solidFill>
                  <a:srgbClr val="00B050"/>
                </a:solidFill>
                <a:effectLst/>
                <a:latin typeface="Segoe Print" panose="02000600000000000000" pitchFamily="2" charset="0"/>
              </a:rPr>
              <a:t>Шерсть и шелк.</a:t>
            </a:r>
            <a:endParaRPr lang="ru-RU" b="1" i="0" dirty="0">
              <a:solidFill>
                <a:srgbClr val="00B050"/>
              </a:solidFill>
              <a:effectLst/>
              <a:latin typeface="Segoe Print" panose="02000600000000000000" pitchFamily="2" charset="0"/>
            </a:endParaRPr>
          </a:p>
          <a:p>
            <a:pPr algn="just"/>
            <a:r>
              <a:rPr lang="ru-RU" sz="1800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	Шерсть производят из волосяного покрова животных, а при производстве шелка используют нити, выработанные тутовым шелкопрядом. При горении эти волокна ведут себя одинаково. Горят медленно, волокна как бы свертываются. </a:t>
            </a:r>
            <a:r>
              <a:rPr lang="ru-RU" sz="1800" b="1" i="0" u="sng" dirty="0">
                <a:solidFill>
                  <a:srgbClr val="242A33"/>
                </a:solidFill>
                <a:effectLst/>
                <a:latin typeface="Segoe Print" panose="02000600000000000000" pitchFamily="2" charset="0"/>
              </a:rPr>
              <a:t>Шелк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 без пламени сразу гаснет. </a:t>
            </a:r>
            <a:r>
              <a:rPr lang="ru-RU" sz="1800" b="1" i="0" u="sng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Шерсть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, после затухания, не тлеет. Образовавшийся уголек, легко можно раздавить пальцами. Запах при горении шерсти - паленый волос или перо, при горении шелка – жженый рог.</a:t>
            </a:r>
            <a:endParaRPr lang="ru-RU" b="0" i="0" dirty="0"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  <a:p>
            <a:endParaRPr lang="ru-RU" dirty="0"/>
          </a:p>
        </p:txBody>
      </p:sp>
      <p:pic>
        <p:nvPicPr>
          <p:cNvPr id="4" name="Picture 3" descr="A picture containing nature&#10;&#10;Description automatically generated">
            <a:extLst>
              <a:ext uri="{FF2B5EF4-FFF2-40B4-BE49-F238E27FC236}">
                <a16:creationId xmlns:a16="http://schemas.microsoft.com/office/drawing/2014/main" id="{A4BB6CE4-CF80-4C5E-B00A-C42739531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964" y="758483"/>
            <a:ext cx="2957559" cy="27865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5C8AEE-8B4F-4288-AC4F-5E11F87ABD7B}"/>
              </a:ext>
            </a:extLst>
          </p:cNvPr>
          <p:cNvSpPr txBox="1"/>
          <p:nvPr/>
        </p:nvSpPr>
        <p:spPr>
          <a:xfrm>
            <a:off x="159829" y="3965712"/>
            <a:ext cx="543591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solidFill>
                  <a:srgbClr val="00B050"/>
                </a:solidFill>
                <a:effectLst/>
                <a:latin typeface="Segoe Print" panose="02000600000000000000" pitchFamily="2" charset="0"/>
              </a:rPr>
              <a:t>Синтетические материалы.</a:t>
            </a:r>
            <a:endParaRPr lang="ru-RU" b="0" dirty="0">
              <a:solidFill>
                <a:srgbClr val="00B050"/>
              </a:solidFill>
              <a:effectLst/>
              <a:latin typeface="Segoe Print" panose="02000600000000000000" pitchFamily="2" charset="0"/>
            </a:endParaRPr>
          </a:p>
          <a:p>
            <a:pPr algn="just"/>
            <a:r>
              <a:rPr lang="ru-RU" sz="1800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	Исходным сырьем для производства служат материалы переработки нефти и газа. Получают химическим путем. При горении плавятся, образуя черный дым и наплыв, спекаясь в комок, который невозможно раздавить пальцами после затухания. Распространяют кислый запах синтетики.</a:t>
            </a:r>
            <a:endParaRPr lang="ru-RU" b="0" i="0" dirty="0"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24DCED1-7C56-4E1A-A3E4-CA466EE6A2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1139" y="4217381"/>
            <a:ext cx="3061207" cy="229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2960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>
            <a:extLst>
              <a:ext uri="{FF2B5EF4-FFF2-40B4-BE49-F238E27FC236}">
                <a16:creationId xmlns:a16="http://schemas.microsoft.com/office/drawing/2014/main" id="{DC11C157-B9DE-48EA-AC29-AFF2FD9FD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310" b="98874" l="10000" r="90435">
                        <a14:foregroundMark x1="16630" y1="95012" x2="47065" y2="95012"/>
                        <a14:foregroundMark x1="47065" y1="95012" x2="84130" y2="94690"/>
                        <a14:foregroundMark x1="84130" y1="94690" x2="85652" y2="94690"/>
                        <a14:foregroundMark x1="90543" y1="98874" x2="15870" y2="98632"/>
                        <a14:foregroundMark x1="38370" y1="9735" x2="52174" y2="2977"/>
                        <a14:foregroundMark x1="52174" y1="2977" x2="61304" y2="5310"/>
                        <a14:foregroundMark x1="61304" y1="5310" x2="62065" y2="53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006" y="1180514"/>
            <a:ext cx="4066262" cy="5494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F944EEC0-E68D-4959-821F-829F8911B2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143" b="97643" l="10000" r="90000">
                        <a14:foregroundMark x1="46714" y1="23571" x2="65000" y2="30143"/>
                        <a14:foregroundMark x1="64357" y1="8214" x2="53429" y2="4214"/>
                        <a14:foregroundMark x1="53429" y1="4214" x2="49786" y2="8643"/>
                        <a14:foregroundMark x1="37929" y1="91071" x2="58643" y2="91500"/>
                        <a14:foregroundMark x1="58643" y1="91500" x2="63357" y2="87786"/>
                        <a14:foregroundMark x1="46071" y1="97643" x2="34000" y2="93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15794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: линия 3">
            <a:extLst>
              <a:ext uri="{FF2B5EF4-FFF2-40B4-BE49-F238E27FC236}">
                <a16:creationId xmlns:a16="http://schemas.microsoft.com/office/drawing/2014/main" id="{232E69D5-E8DB-4045-92AA-363DA86BCB42}"/>
              </a:ext>
            </a:extLst>
          </p:cNvPr>
          <p:cNvSpPr/>
          <p:nvPr/>
        </p:nvSpPr>
        <p:spPr>
          <a:xfrm>
            <a:off x="4909624" y="182880"/>
            <a:ext cx="4107766" cy="1195754"/>
          </a:xfrm>
          <a:prstGeom prst="borderCallout1">
            <a:avLst>
              <a:gd name="adj1" fmla="val 18750"/>
              <a:gd name="adj2" fmla="val -8333"/>
              <a:gd name="adj3" fmla="val 58382"/>
              <a:gd name="adj4" fmla="val -29771"/>
            </a:avLst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Segoe Print" panose="02000600000000000000" pitchFamily="2" charset="0"/>
              </a:rPr>
              <a:t>Создадим ярлычок к моему новому платью? Кажется, оно из хлопка.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4A309D-96F8-488C-880A-C0ADFD885DDC}"/>
              </a:ext>
            </a:extLst>
          </p:cNvPr>
          <p:cNvSpPr txBox="1"/>
          <p:nvPr/>
        </p:nvSpPr>
        <p:spPr>
          <a:xfrm>
            <a:off x="5781389" y="3587223"/>
            <a:ext cx="2647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Arial Black" panose="020B0A04020102020204" pitchFamily="34" charset="0"/>
              </a:rPr>
              <a:t>Хлопок 100 %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732C698-DFE7-4F5D-B9E2-E8E62ED0CA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7" t="400" r="74155" b="81877"/>
          <a:stretch/>
        </p:blipFill>
        <p:spPr bwMode="auto">
          <a:xfrm>
            <a:off x="5781389" y="4303012"/>
            <a:ext cx="918063" cy="675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740D74B0-B6AD-4D07-BFEC-190D2C732F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1" t="41385" r="72963" b="37939"/>
          <a:stretch/>
        </p:blipFill>
        <p:spPr bwMode="auto">
          <a:xfrm>
            <a:off x="6929202" y="4299726"/>
            <a:ext cx="932419" cy="675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EA070B47-E8D5-4907-B755-50AABA2868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67" t="60762" r="48725" b="20406"/>
          <a:stretch/>
        </p:blipFill>
        <p:spPr bwMode="auto">
          <a:xfrm>
            <a:off x="5781389" y="5157448"/>
            <a:ext cx="918063" cy="717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9F498F2B-C15B-4420-9FC8-FF4070CC90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76" t="41794" r="11810" b="40483"/>
          <a:stretch/>
        </p:blipFill>
        <p:spPr bwMode="auto">
          <a:xfrm>
            <a:off x="6914805" y="5199651"/>
            <a:ext cx="961211" cy="675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2734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Выноска: изогнутая линия 17">
            <a:extLst>
              <a:ext uri="{FF2B5EF4-FFF2-40B4-BE49-F238E27FC236}">
                <a16:creationId xmlns:a16="http://schemas.microsoft.com/office/drawing/2014/main" id="{7EC83E1B-C227-4ED3-84F5-1E548AE1EDAC}"/>
              </a:ext>
            </a:extLst>
          </p:cNvPr>
          <p:cNvSpPr/>
          <p:nvPr/>
        </p:nvSpPr>
        <p:spPr>
          <a:xfrm>
            <a:off x="3311013" y="285768"/>
            <a:ext cx="5387926" cy="942536"/>
          </a:xfrm>
          <a:prstGeom prst="borderCallout2">
            <a:avLst>
              <a:gd name="adj1" fmla="val 47108"/>
              <a:gd name="adj2" fmla="val -2067"/>
              <a:gd name="adj3" fmla="val 48601"/>
              <a:gd name="adj4" fmla="val -10922"/>
              <a:gd name="adj5" fmla="val 242351"/>
              <a:gd name="adj6" fmla="val -21601"/>
            </a:avLst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</a:rPr>
              <a:t>Что включает в себя уход за одеждой?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169DBD-25F1-40E3-B90F-24EF30F7D2F8}"/>
              </a:ext>
            </a:extLst>
          </p:cNvPr>
          <p:cNvSpPr txBox="1"/>
          <p:nvPr/>
        </p:nvSpPr>
        <p:spPr>
          <a:xfrm>
            <a:off x="3691491" y="1609559"/>
            <a:ext cx="489251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Segoe Print" panose="02000600000000000000" pitchFamily="2" charset="0"/>
              </a:rPr>
              <a:t>Ваша одежда должна быть аккуратной, чистой и отутюженной.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Segoe Print" panose="02000600000000000000" pitchFamily="2" charset="0"/>
              </a:rPr>
              <a:t>После прихода с улицы следует переодеться в домашнюю одежду.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Segoe Print" panose="02000600000000000000" pitchFamily="2" charset="0"/>
              </a:rPr>
              <a:t>Снятую одежду надо убрать в шкаф, а если она промокла под дождем или снегом, ее сначала необходимо просушить, а уже потом убрать.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B3D2AF-66E9-4376-ADC1-055D270214BC}"/>
              </a:ext>
            </a:extLst>
          </p:cNvPr>
          <p:cNvSpPr txBox="1"/>
          <p:nvPr/>
        </p:nvSpPr>
        <p:spPr>
          <a:xfrm>
            <a:off x="3750423" y="5468690"/>
            <a:ext cx="4948516" cy="92333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ПОМНИ! 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По одежке встречают по уму провожают!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B3DAAAC8-79A4-4489-83A1-D2A2C30F2202}"/>
              </a:ext>
            </a:extLst>
          </p:cNvPr>
          <p:cNvCxnSpPr>
            <a:cxnSpLocks/>
            <a:stCxn id="6" idx="1"/>
          </p:cNvCxnSpPr>
          <p:nvPr/>
        </p:nvCxnSpPr>
        <p:spPr>
          <a:xfrm flipH="1" flipV="1">
            <a:off x="2096086" y="5087434"/>
            <a:ext cx="1654337" cy="84292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>
            <a:extLst>
              <a:ext uri="{FF2B5EF4-FFF2-40B4-BE49-F238E27FC236}">
                <a16:creationId xmlns:a16="http://schemas.microsoft.com/office/drawing/2014/main" id="{2F9F740E-9BA1-4774-A75B-288B6DFEE7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904" b="96348" l="9950" r="89673">
                        <a14:foregroundMark x1="41814" y1="8564" x2="50756" y2="6297"/>
                        <a14:foregroundMark x1="50756" y1="6297" x2="66247" y2="8060"/>
                        <a14:foregroundMark x1="66247" y1="8060" x2="69270" y2="10076"/>
                        <a14:foregroundMark x1="62091" y1="5164" x2="45844" y2="4156"/>
                        <a14:foregroundMark x1="32746" y1="84131" x2="50756" y2="99118"/>
                        <a14:foregroundMark x1="50756" y1="99118" x2="64736" y2="91310"/>
                        <a14:foregroundMark x1="64736" y1="91310" x2="64106" y2="87154"/>
                        <a14:foregroundMark x1="36020" y1="86146" x2="40554" y2="96348"/>
                        <a14:foregroundMark x1="48741" y1="93073" x2="67632" y2="93703"/>
                        <a14:foregroundMark x1="58438" y1="94207" x2="54660" y2="923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46"/>
          <a:stretch/>
        </p:blipFill>
        <p:spPr bwMode="auto">
          <a:xfrm>
            <a:off x="-1225818" y="2342271"/>
            <a:ext cx="4536831" cy="4403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5753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>
            <a:extLst>
              <a:ext uri="{FF2B5EF4-FFF2-40B4-BE49-F238E27FC236}">
                <a16:creationId xmlns:a16="http://schemas.microsoft.com/office/drawing/2014/main" id="{CC2EC7FE-EB18-41A9-A09F-2C895C6107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84318"/>
            <a:ext cx="9144000" cy="3058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1818BB-B818-4700-8AB8-2DFCDA44A3FA}"/>
              </a:ext>
            </a:extLst>
          </p:cNvPr>
          <p:cNvSpPr txBox="1"/>
          <p:nvPr/>
        </p:nvSpPr>
        <p:spPr>
          <a:xfrm>
            <a:off x="1941341" y="125381"/>
            <a:ext cx="526131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Arial Black" panose="020B0A04020102020204" pitchFamily="34" charset="0"/>
              </a:rPr>
              <a:t>Правила ухода за одеждой из различных тканей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309671-2275-4899-9DAA-36D6655A3D0A}"/>
              </a:ext>
            </a:extLst>
          </p:cNvPr>
          <p:cNvSpPr txBox="1"/>
          <p:nvPr/>
        </p:nvSpPr>
        <p:spPr>
          <a:xfrm>
            <a:off x="335990" y="3136657"/>
            <a:ext cx="84720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endParaRPr lang="ru-RU" b="1" i="0" dirty="0">
              <a:solidFill>
                <a:srgbClr val="00B050"/>
              </a:solidFill>
              <a:effectLst/>
              <a:latin typeface="Segoe Print" panose="02000600000000000000" pitchFamily="2" charset="0"/>
            </a:endParaRPr>
          </a:p>
          <a:p>
            <a:pPr algn="ctr" fontAlgn="base"/>
            <a:r>
              <a:rPr lang="ru-RU" b="1" i="0" dirty="0">
                <a:solidFill>
                  <a:srgbClr val="00B050"/>
                </a:solidFill>
                <a:effectLst/>
                <a:latin typeface="Segoe Print" panose="02000600000000000000" pitchFamily="2" charset="0"/>
              </a:rPr>
              <a:t>Уход за одеждой из шелка</a:t>
            </a:r>
          </a:p>
          <a:p>
            <a:pPr algn="l" fontAlgn="base"/>
            <a:endParaRPr lang="ru-RU" b="1" i="0" dirty="0"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Натуральный шелк можно стирать только руками, в теплой (но не горячей) воде. Так он не потеряет своих чудесных свойств.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После стирки шелковую вещь нужно сначала прополоскать в теплой, а затем в прохладной воде.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Не выжимайте шелковые вещи, а лишь аккуратно сжимайте ладонями, дав воде стечь.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Сушить шелковые вещи лучше на горизонтальной поверхности подальше от прямых солнечных лучей и отопительных приборов.</a:t>
            </a:r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2AFD99-0F7D-4B52-8EAA-529BDA51FA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19190" y="540879"/>
            <a:ext cx="3672794" cy="342794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09DAE7C-07D3-452D-AE60-96FD80398973}"/>
              </a:ext>
            </a:extLst>
          </p:cNvPr>
          <p:cNvSpPr txBox="1"/>
          <p:nvPr/>
        </p:nvSpPr>
        <p:spPr>
          <a:xfrm>
            <a:off x="335990" y="1125528"/>
            <a:ext cx="697274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  <a:t>               Уход за одеждой из хлопка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Print" panose="020006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  <a:t> Белые хлопковые вещи можно стирать при высокой температуре, а цветные — только при 30-40 °С.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  <a:t> Цветные хлопковые вещи необходимо перед стиркой вывернуть наизнанку.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  <a:t> Сушить вещи лучше на вешалках, чтобы не оставлять следов от веревки.</a:t>
            </a:r>
          </a:p>
        </p:txBody>
      </p:sp>
    </p:spTree>
    <p:extLst>
      <p:ext uri="{BB962C8B-B14F-4D97-AF65-F5344CB8AC3E}">
        <p14:creationId xmlns:p14="http://schemas.microsoft.com/office/powerpoint/2010/main" val="4279046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FD20AE92-8864-4AB4-948B-BBA720B563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888" b="91145" l="5375" r="94500">
                        <a14:foregroundMark x1="31125" y1="10151" x2="25500" y2="3888"/>
                        <a14:foregroundMark x1="8500" y1="20734" x2="8625" y2="34989"/>
                        <a14:foregroundMark x1="5375" y1="52700" x2="5375" y2="71058"/>
                        <a14:foregroundMark x1="34125" y1="91145" x2="38750" y2="89849"/>
                        <a14:foregroundMark x1="94500" y1="79050" x2="90625" y2="790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88890" y="-127086"/>
            <a:ext cx="5298804" cy="3066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3C0F37A-36E5-4A6E-AE13-661C233BAA5D}"/>
              </a:ext>
            </a:extLst>
          </p:cNvPr>
          <p:cNvSpPr txBox="1"/>
          <p:nvPr/>
        </p:nvSpPr>
        <p:spPr>
          <a:xfrm>
            <a:off x="300638" y="225084"/>
            <a:ext cx="63551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b="1" i="0" dirty="0">
                <a:solidFill>
                  <a:srgbClr val="00B050"/>
                </a:solidFill>
                <a:effectLst/>
                <a:latin typeface="Segoe Print" panose="02000600000000000000" pitchFamily="2" charset="0"/>
              </a:rPr>
              <a:t>Уход за одеждой из льна</a:t>
            </a:r>
          </a:p>
          <a:p>
            <a:pPr algn="l" fontAlgn="base"/>
            <a:endParaRPr lang="ru-RU" b="1" i="0" dirty="0">
              <a:solidFill>
                <a:srgbClr val="00B050"/>
              </a:solidFill>
              <a:effectLst/>
              <a:latin typeface="Segoe Print" panose="02000600000000000000" pitchFamily="2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Льняную одежду следует стирать при 30-40 °С вместе с вещами похожей цветовой гаммы.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Чистую мокрую одежду лучше сразу достать из стиральной машины, чтобы она не полиняла.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Сушить лен, как и хлопок, лучше на вешалке, так его будет легче гладить.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2F8E20-3C1B-4891-9533-D1367F2B7770}"/>
              </a:ext>
            </a:extLst>
          </p:cNvPr>
          <p:cNvSpPr txBox="1"/>
          <p:nvPr/>
        </p:nvSpPr>
        <p:spPr>
          <a:xfrm>
            <a:off x="300638" y="2885578"/>
            <a:ext cx="6043891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Print" panose="02000600000000000000" pitchFamily="2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  <a:t>Уход за одеждой из шерсти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Segoe Print" panose="02000600000000000000" pitchFamily="2" charset="0"/>
              <a:ea typeface="+mn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  <a:t> Стирать шерстяные вещи лучше руками в прохладной воде или установив специальный режим на стиральной машине.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  <a:t> Не выжимайте шерстяные вещи слишком тщательно и сушите на горизонтальной поверхности вдали от источников тепла. Уход за одеждой из шерсти требуется особенный.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  <a:t> Если после стирки вещь села, слегка намочите ее и прогладьте через марлю, одновременно растягивая ткань. Будьте очень осторожны!</a:t>
            </a: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102D0068-D639-4B3A-9187-7BED43F395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236" b="89994" l="10000" r="90000">
                        <a14:foregroundMark x1="12937" y1="50444" x2="7187" y2="40142"/>
                        <a14:foregroundMark x1="7187" y1="40142" x2="5625" y2="22795"/>
                        <a14:foregroundMark x1="5625" y1="22795" x2="12937" y2="14210"/>
                        <a14:foregroundMark x1="12937" y1="14210" x2="24563" y2="9828"/>
                        <a14:foregroundMark x1="24563" y1="9828" x2="40438" y2="9236"/>
                        <a14:foregroundMark x1="40438" y1="9236" x2="44563" y2="96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8994" b="9129"/>
          <a:stretch/>
        </p:blipFill>
        <p:spPr bwMode="auto">
          <a:xfrm>
            <a:off x="6349072" y="2885577"/>
            <a:ext cx="2938622" cy="397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5633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31818BB-B818-4700-8AB8-2DFCDA44A3FA}"/>
              </a:ext>
            </a:extLst>
          </p:cNvPr>
          <p:cNvSpPr txBox="1"/>
          <p:nvPr/>
        </p:nvSpPr>
        <p:spPr>
          <a:xfrm>
            <a:off x="1941341" y="125381"/>
            <a:ext cx="526131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Arial Black" panose="020B0A04020102020204" pitchFamily="34" charset="0"/>
              </a:rPr>
              <a:t>Что влияет на правила ухода за одеждой?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04F71B-3DC7-4CB6-B936-8CDAA54986F4}"/>
              </a:ext>
            </a:extLst>
          </p:cNvPr>
          <p:cNvSpPr txBox="1"/>
          <p:nvPr/>
        </p:nvSpPr>
        <p:spPr>
          <a:xfrm>
            <a:off x="485775" y="1533525"/>
            <a:ext cx="847141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0" i="0" dirty="0">
                <a:solidFill>
                  <a:srgbClr val="05244F"/>
                </a:solidFill>
                <a:effectLst/>
                <a:latin typeface="Segoe Print" panose="02000600000000000000" pitchFamily="2" charset="0"/>
              </a:rPr>
              <a:t>	Если для большинства одежды предпочтительна стирка с наружной стороны, то нежные блузки, хлопчатобумажные вещи, свитера, а особенно джинсы перед стиркой необходимо выворачивать.</a:t>
            </a:r>
          </a:p>
          <a:p>
            <a:pPr algn="just"/>
            <a:r>
              <a:rPr lang="ru-RU" b="0" i="0" dirty="0">
                <a:solidFill>
                  <a:srgbClr val="05244F"/>
                </a:solidFill>
                <a:effectLst/>
                <a:latin typeface="Segoe Print" panose="02000600000000000000" pitchFamily="2" charset="0"/>
              </a:rPr>
              <a:t>	На этикетке каждой вещи четко указано, каким образом ее следует приводить в порядок. Но часто, проигнорировав знак «химчистка», мы бросаем одежду в машинку, тем самым практически гарантированно подвергая ее порче.</a:t>
            </a:r>
          </a:p>
          <a:p>
            <a:pPr algn="just"/>
            <a:r>
              <a:rPr lang="ru-RU" b="0" i="0" dirty="0">
                <a:solidFill>
                  <a:srgbClr val="05244F"/>
                </a:solidFill>
                <a:effectLst/>
                <a:latin typeface="Segoe Print" panose="02000600000000000000" pitchFamily="2" charset="0"/>
              </a:rPr>
              <a:t>Уж лучше попытаться простирать вещь с подобной этикеткой вручную, чем в машинке, даже используя деликатный режим.</a:t>
            </a:r>
          </a:p>
          <a:p>
            <a:endParaRPr lang="ru-RU"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53E3CD93-716A-4A65-BFC5-6B3E7A3050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28167"/>
            <a:ext cx="3139322" cy="313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8C8ED11B-CA84-470B-8958-6D0F1B914D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" t="4523" r="3960" b="34185"/>
          <a:stretch/>
        </p:blipFill>
        <p:spPr bwMode="auto">
          <a:xfrm>
            <a:off x="3412527" y="4546677"/>
            <a:ext cx="2093860" cy="2102302"/>
          </a:xfrm>
          <a:prstGeom prst="rect">
            <a:avLst/>
          </a:prstGeom>
          <a:noFill/>
          <a:ln w="571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7F88D35-20A3-4A91-934B-B4A4EE33A5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34708" y="4337781"/>
            <a:ext cx="5607977" cy="264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408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31818BB-B818-4700-8AB8-2DFCDA44A3FA}"/>
              </a:ext>
            </a:extLst>
          </p:cNvPr>
          <p:cNvSpPr txBox="1"/>
          <p:nvPr/>
        </p:nvSpPr>
        <p:spPr>
          <a:xfrm>
            <a:off x="1941341" y="125381"/>
            <a:ext cx="526131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Arial Black" panose="020B0A04020102020204" pitchFamily="34" charset="0"/>
              </a:rPr>
              <a:t>Каким образом влияет вид ткани на уход за изделием?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E6F215-BC34-496E-8549-3F5155B73259}"/>
              </a:ext>
            </a:extLst>
          </p:cNvPr>
          <p:cNvSpPr txBox="1"/>
          <p:nvPr/>
        </p:nvSpPr>
        <p:spPr>
          <a:xfrm>
            <a:off x="351502" y="1214879"/>
            <a:ext cx="8440994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0" i="0" dirty="0">
                <a:solidFill>
                  <a:srgbClr val="171718"/>
                </a:solidFill>
                <a:effectLst/>
                <a:latin typeface="Segoe Print" panose="02000600000000000000" pitchFamily="2" charset="0"/>
              </a:rPr>
              <a:t>	</a:t>
            </a:r>
            <a:r>
              <a:rPr lang="ru-RU" sz="2000" b="0" i="0" dirty="0">
                <a:effectLst/>
                <a:latin typeface="Segoe Print" panose="02000600000000000000" pitchFamily="2" charset="0"/>
              </a:rPr>
              <a:t>У всех видов тканей есть свои плюсы, минусы, и различная стоимость. Также все виды тканей нуждаются в определенном уходе.</a:t>
            </a:r>
          </a:p>
          <a:p>
            <a:pPr algn="just"/>
            <a:r>
              <a:rPr lang="ru-RU" sz="2000" b="0" i="0" dirty="0">
                <a:effectLst/>
                <a:latin typeface="Segoe Print" panose="02000600000000000000" pitchFamily="2" charset="0"/>
              </a:rPr>
              <a:t>	Перед тем, как совершить какие-либо манипуляции с одеждой, необходимо посмотреть на ярлык. В основном, самая главная информация по уходу содержится на ней. Ниже можно ознакомиться с условными обозначениями.</a:t>
            </a:r>
          </a:p>
          <a:p>
            <a:endParaRPr lang="ru-RU" dirty="0">
              <a:latin typeface="Segoe Print" panose="020006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14C1F0-9089-4145-9681-A42E3309D877}"/>
              </a:ext>
            </a:extLst>
          </p:cNvPr>
          <p:cNvSpPr txBox="1"/>
          <p:nvPr/>
        </p:nvSpPr>
        <p:spPr>
          <a:xfrm>
            <a:off x="2412271" y="4491311"/>
            <a:ext cx="6513342" cy="175432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b="1" i="0" dirty="0">
                <a:effectLst/>
                <a:latin typeface="Arial Black" panose="020B0A04020102020204" pitchFamily="34" charset="0"/>
              </a:rPr>
              <a:t>Важно:</a:t>
            </a:r>
            <a:r>
              <a:rPr lang="ru-RU" b="1" i="0" dirty="0">
                <a:effectLst/>
                <a:latin typeface="Myriad Pro Regular"/>
              </a:rPr>
              <a:t> Натуральные ткани бывают растительного происхождения (например, лен) и животного происхождения (шерсть). Искусственные ткани создаются путем переработки целлюлозы (например, вискозы). Синтетические ткани имеют сложный процесс изготовления.</a:t>
            </a:r>
            <a:endParaRPr lang="ru-RU" b="1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E132727-0E30-4C3F-8F8C-9B56D6B64A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472" b="92917" l="31641" r="64922">
                        <a14:foregroundMark x1="40625" y1="90833" x2="57109" y2="92917"/>
                        <a14:foregroundMark x1="57109" y1="92917" x2="59531" y2="89722"/>
                        <a14:foregroundMark x1="52891" y1="9306" x2="45156" y2="3472"/>
                        <a14:foregroundMark x1="45156" y1="3472" x2="43828" y2="3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538" r="30923"/>
          <a:stretch/>
        </p:blipFill>
        <p:spPr bwMode="auto">
          <a:xfrm>
            <a:off x="-140677" y="3360924"/>
            <a:ext cx="2686064" cy="3637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6719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8A8B939F-473F-4769-AAEA-D38EF6AFEE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410" y="89370"/>
            <a:ext cx="5328915" cy="669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839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31818BB-B818-4700-8AB8-2DFCDA44A3FA}"/>
              </a:ext>
            </a:extLst>
          </p:cNvPr>
          <p:cNvSpPr txBox="1"/>
          <p:nvPr/>
        </p:nvSpPr>
        <p:spPr>
          <a:xfrm>
            <a:off x="1941341" y="125381"/>
            <a:ext cx="526131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Arial Black" panose="020B0A04020102020204" pitchFamily="34" charset="0"/>
              </a:rPr>
              <a:t>Как научиться определять сырьевой состав ткани?</a:t>
            </a:r>
          </a:p>
        </p:txBody>
      </p:sp>
      <p:pic>
        <p:nvPicPr>
          <p:cNvPr id="2050" name="Picture 2" descr="Таблица">
            <a:extLst>
              <a:ext uri="{FF2B5EF4-FFF2-40B4-BE49-F238E27FC236}">
                <a16:creationId xmlns:a16="http://schemas.microsoft.com/office/drawing/2014/main" id="{AEE4759A-C6D0-4296-B3E2-87C7BA3FDB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2" r="5302"/>
          <a:stretch/>
        </p:blipFill>
        <p:spPr bwMode="auto">
          <a:xfrm>
            <a:off x="295292" y="1527884"/>
            <a:ext cx="8553415" cy="483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6692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F57E96-14B4-4164-B9A4-43F2C63B1A32}"/>
              </a:ext>
            </a:extLst>
          </p:cNvPr>
          <p:cNvSpPr txBox="1"/>
          <p:nvPr/>
        </p:nvSpPr>
        <p:spPr>
          <a:xfrm>
            <a:off x="0" y="3268762"/>
            <a:ext cx="63849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i="0" dirty="0">
                <a:solidFill>
                  <a:srgbClr val="00B050"/>
                </a:solidFill>
                <a:effectLst/>
                <a:latin typeface="Segoe Print" panose="02000600000000000000" pitchFamily="2" charset="0"/>
              </a:rPr>
              <a:t>Натуральная вискоза.</a:t>
            </a:r>
          </a:p>
          <a:p>
            <a:pPr algn="ctr"/>
            <a:endParaRPr lang="ru-RU" b="0" i="0" dirty="0">
              <a:solidFill>
                <a:srgbClr val="00B050"/>
              </a:solidFill>
              <a:effectLst/>
              <a:latin typeface="Segoe Print" panose="02000600000000000000" pitchFamily="2" charset="0"/>
            </a:endParaRPr>
          </a:p>
          <a:p>
            <a:pPr algn="just"/>
            <a:r>
              <a:rPr lang="ru-RU" sz="1800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	Вырабатывают из древесины, а точнее из целлюлозы, а уже из нее получают </a:t>
            </a:r>
            <a:r>
              <a:rPr lang="ru-RU" sz="1800" b="1" i="0" u="sng" dirty="0">
                <a:solidFill>
                  <a:srgbClr val="242A33"/>
                </a:solidFill>
                <a:effectLst/>
                <a:latin typeface="Segoe Print" panose="02000600000000000000" pitchFamily="2" charset="0"/>
              </a:rPr>
              <a:t>вискозу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.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Это волокно имеет все свойства хлопка, хотя и производят её химическим путем, вискозу смело можно отнести к натуральным тканям. 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Segoe Print" panose="02000600000000000000" pitchFamily="2" charset="0"/>
              </a:rPr>
              <a:t>	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Итак, горит она очень быстро. При затухании пламени очень долго тлеет, образуя едкий густой запах жженой ваты, оставляя серый дым и пепел, который легко рассыпается в руках.</a:t>
            </a:r>
            <a:endParaRPr lang="ru-RU" b="0" i="0" dirty="0"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  <a:p>
            <a:endParaRPr lang="ru-RU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53A6F7-D919-440F-BE14-E1ECD3FDD0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785" y="4065508"/>
            <a:ext cx="2515112" cy="188633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933F729-78DB-404F-B6DB-5F0BB50113FA}"/>
              </a:ext>
            </a:extLst>
          </p:cNvPr>
          <p:cNvSpPr txBox="1"/>
          <p:nvPr/>
        </p:nvSpPr>
        <p:spPr>
          <a:xfrm>
            <a:off x="218103" y="-147558"/>
            <a:ext cx="55299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800" b="1" i="0" dirty="0">
              <a:solidFill>
                <a:srgbClr val="00B050"/>
              </a:solidFill>
              <a:effectLst/>
              <a:latin typeface="Segoe Print" panose="02000600000000000000" pitchFamily="2" charset="0"/>
            </a:endParaRPr>
          </a:p>
          <a:p>
            <a:pPr algn="ctr"/>
            <a:r>
              <a:rPr lang="ru-RU" sz="1800" b="1" i="0" dirty="0">
                <a:solidFill>
                  <a:srgbClr val="00B050"/>
                </a:solidFill>
                <a:effectLst/>
                <a:latin typeface="Segoe Print" panose="02000600000000000000" pitchFamily="2" charset="0"/>
              </a:rPr>
              <a:t>Хлопок и лён.</a:t>
            </a:r>
          </a:p>
          <a:p>
            <a:pPr algn="ctr"/>
            <a:endParaRPr lang="ru-RU" b="1" i="0" dirty="0">
              <a:solidFill>
                <a:srgbClr val="00B050"/>
              </a:solidFill>
              <a:effectLst/>
              <a:latin typeface="Segoe Print" panose="02000600000000000000" pitchFamily="2" charset="0"/>
            </a:endParaRPr>
          </a:p>
          <a:p>
            <a:pPr algn="just"/>
            <a:r>
              <a:rPr lang="ru-RU" sz="1800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	Волокна горят быстро, ярким пламенем с последующим свечением и с небольшим количеством белого дыма. После затухания пламени долго тлеют, с образованием темно-серого пепла и запахом жжёной бумаги. Лён тлеет хуже и быстрее затухает, практически не оставляя пепла и резкого запаха.</a:t>
            </a:r>
            <a:endParaRPr lang="ru-RU" b="0" i="0" dirty="0"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897B903-F29C-4CB8-ACEE-5CC3A1412B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295" y="508292"/>
            <a:ext cx="3045602" cy="2284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9156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867</Words>
  <Application>Microsoft Office PowerPoint</Application>
  <PresentationFormat>On-screen Show (4:3)</PresentationFormat>
  <Paragraphs>62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Myriad Pro Regular</vt:lpstr>
      <vt:lpstr>Segoe Print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Anna Anna</dc:creator>
  <cp:lastModifiedBy>Владислав Котькин</cp:lastModifiedBy>
  <cp:revision>15</cp:revision>
  <dcterms:created xsi:type="dcterms:W3CDTF">2022-01-15T05:57:30Z</dcterms:created>
  <dcterms:modified xsi:type="dcterms:W3CDTF">2023-07-07T08:44:53Z</dcterms:modified>
</cp:coreProperties>
</file>