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822" r:id="rId1"/>
  </p:sldMasterIdLst>
  <p:notesMasterIdLst>
    <p:notesMasterId r:id="rId17"/>
  </p:notesMasterIdLst>
  <p:sldIdLst>
    <p:sldId id="268" r:id="rId2"/>
    <p:sldId id="274" r:id="rId3"/>
    <p:sldId id="275" r:id="rId4"/>
    <p:sldId id="283" r:id="rId5"/>
    <p:sldId id="282" r:id="rId6"/>
    <p:sldId id="262" r:id="rId7"/>
    <p:sldId id="284" r:id="rId8"/>
    <p:sldId id="261" r:id="rId9"/>
    <p:sldId id="265" r:id="rId10"/>
    <p:sldId id="285" r:id="rId11"/>
    <p:sldId id="276" r:id="rId12"/>
    <p:sldId id="286" r:id="rId13"/>
    <p:sldId id="288" r:id="rId14"/>
    <p:sldId id="279" r:id="rId15"/>
    <p:sldId id="287"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660"/>
  </p:normalViewPr>
  <p:slideViewPr>
    <p:cSldViewPr snapToGrid="0">
      <p:cViewPr>
        <p:scale>
          <a:sx n="80" d="100"/>
          <a:sy n="80" d="100"/>
        </p:scale>
        <p:origin x="797"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C1BF5C-BDF8-4D9F-A027-0CA2EEB14A5B}" type="datetimeFigureOut">
              <a:rPr lang="ru-RU" smtClean="0"/>
              <a:t>07.07.2023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9A0E5-066F-4EA6-BB62-A6C00F3D9B14}" type="slidenum">
              <a:rPr lang="ru-RU" smtClean="0"/>
              <a:t>‹#›</a:t>
            </a:fld>
            <a:endParaRPr lang="ru-RU"/>
          </a:p>
        </p:txBody>
      </p:sp>
    </p:spTree>
    <p:extLst>
      <p:ext uri="{BB962C8B-B14F-4D97-AF65-F5344CB8AC3E}">
        <p14:creationId xmlns:p14="http://schemas.microsoft.com/office/powerpoint/2010/main" val="3524091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9A0E5-066F-4EA6-BB62-A6C00F3D9B14}" type="slidenum">
              <a:rPr lang="ru-RU" smtClean="0"/>
              <a:t>15</a:t>
            </a:fld>
            <a:endParaRPr lang="ru-RU"/>
          </a:p>
        </p:txBody>
      </p:sp>
    </p:spTree>
    <p:extLst>
      <p:ext uri="{BB962C8B-B14F-4D97-AF65-F5344CB8AC3E}">
        <p14:creationId xmlns:p14="http://schemas.microsoft.com/office/powerpoint/2010/main" val="1072114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0DA61CA-9465-4810-86B2-9363E5F4BD74}" type="datetimeFigureOut">
              <a:rPr lang="ru-RU" smtClean="0"/>
              <a:t>07.07.2023</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7FC9EE7-4F22-4EFC-A010-381BEFF219AD}" type="slidenum">
              <a:rPr lang="ru-RU" smtClean="0"/>
              <a:t>‹#›</a:t>
            </a:fld>
            <a:endParaRPr lang="ru-RU"/>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7020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DA61CA-9465-4810-86B2-9363E5F4BD74}" type="datetimeFigureOut">
              <a:rPr lang="ru-RU" smtClean="0"/>
              <a:t>07.07.2023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1202061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DA61CA-9465-4810-86B2-9363E5F4BD74}" type="datetimeFigureOut">
              <a:rPr lang="ru-RU" smtClean="0"/>
              <a:t>07.07.2023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1915389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DA61CA-9465-4810-86B2-9363E5F4BD74}" type="datetimeFigureOut">
              <a:rPr lang="ru-RU" smtClean="0"/>
              <a:t>07.07.2023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518432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DA61CA-9465-4810-86B2-9363E5F4BD74}" type="datetimeFigureOut">
              <a:rPr lang="ru-RU" smtClean="0"/>
              <a:t>07.07.2023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FC9EE7-4F22-4EFC-A010-381BEFF219AD}" type="slidenum">
              <a:rPr lang="ru-RU" smtClean="0"/>
              <a:t>‹#›</a:t>
            </a:fld>
            <a:endParaRPr lang="ru-RU"/>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141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0DA61CA-9465-4810-86B2-9363E5F4BD74}" type="datetimeFigureOut">
              <a:rPr lang="ru-RU" smtClean="0"/>
              <a:t>07.07.2023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40797604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0DA61CA-9465-4810-86B2-9363E5F4BD74}" type="datetimeFigureOut">
              <a:rPr lang="ru-RU" smtClean="0"/>
              <a:t>07.07.2023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345810414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0DA61CA-9465-4810-86B2-9363E5F4BD74}" type="datetimeFigureOut">
              <a:rPr lang="ru-RU" smtClean="0"/>
              <a:t>07.07.2023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2698108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A61CA-9465-4810-86B2-9363E5F4BD74}" type="datetimeFigureOut">
              <a:rPr lang="ru-RU" smtClean="0"/>
              <a:t>07.07.2023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3135624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DA61CA-9465-4810-86B2-9363E5F4BD74}" type="datetimeFigureOut">
              <a:rPr lang="ru-RU" smtClean="0"/>
              <a:t>07.07.2023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412625443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DA61CA-9465-4810-86B2-9363E5F4BD74}" type="datetimeFigureOut">
              <a:rPr lang="ru-RU" smtClean="0"/>
              <a:t>07.07.2023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FC9EE7-4F22-4EFC-A010-381BEFF219AD}" type="slidenum">
              <a:rPr lang="ru-RU" smtClean="0"/>
              <a:t>‹#›</a:t>
            </a:fld>
            <a:endParaRPr lang="ru-RU"/>
          </a:p>
        </p:txBody>
      </p:sp>
    </p:spTree>
    <p:extLst>
      <p:ext uri="{BB962C8B-B14F-4D97-AF65-F5344CB8AC3E}">
        <p14:creationId xmlns:p14="http://schemas.microsoft.com/office/powerpoint/2010/main" val="27001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0DA61CA-9465-4810-86B2-9363E5F4BD74}" type="datetimeFigureOut">
              <a:rPr lang="ru-RU" smtClean="0"/>
              <a:t>07.07.2023</a:t>
            </a:fld>
            <a:endParaRPr lang="ru-RU"/>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E7FC9EE7-4F22-4EFC-A010-381BEFF219AD}" type="slidenum">
              <a:rPr lang="ru-RU" smtClean="0"/>
              <a:t>‹#›</a:t>
            </a:fld>
            <a:endParaRPr lang="ru-RU"/>
          </a:p>
        </p:txBody>
      </p:sp>
    </p:spTree>
    <p:extLst>
      <p:ext uri="{BB962C8B-B14F-4D97-AF65-F5344CB8AC3E}">
        <p14:creationId xmlns:p14="http://schemas.microsoft.com/office/powerpoint/2010/main" val="4177794076"/>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legalbet.ru/prosport/zhesti-sudej-v-futbole-foto-i-obyasneniya/"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13155" y="3053308"/>
            <a:ext cx="5059976" cy="523220"/>
          </a:xfrm>
          <a:prstGeom prst="rect">
            <a:avLst/>
          </a:prstGeom>
          <a:noFill/>
        </p:spPr>
        <p:txBody>
          <a:bodyPr wrap="none" lIns="91440" tIns="45720" rIns="91440" bIns="45720">
            <a:spAutoFit/>
          </a:bodyPr>
          <a:lstStyle/>
          <a:p>
            <a:pPr algn="ctr"/>
            <a:r>
              <a:rPr lang="ru-RU" sz="2800" b="1" cap="none" spc="0" dirty="0" smtClean="0">
                <a:ln w="0"/>
                <a:solidFill>
                  <a:schemeClr val="tx1">
                    <a:lumMod val="95000"/>
                  </a:schemeClr>
                </a:solidFill>
                <a:effectLst>
                  <a:outerShdw blurRad="38100" dist="19050" dir="2700000" algn="tl" rotWithShape="0">
                    <a:schemeClr val="dk1">
                      <a:alpha val="40000"/>
                    </a:schemeClr>
                  </a:outerShdw>
                </a:effectLst>
              </a:rPr>
              <a:t>для самостоятельной работы</a:t>
            </a:r>
            <a:endParaRPr lang="ru-RU" sz="2800" b="1" cap="none" spc="0" dirty="0">
              <a:ln w="0"/>
              <a:solidFill>
                <a:schemeClr val="tx1">
                  <a:lumMod val="95000"/>
                </a:schemeClr>
              </a:solidFill>
              <a:effectLst>
                <a:outerShdw blurRad="38100" dist="19050" dir="2700000" algn="tl" rotWithShape="0">
                  <a:schemeClr val="dk1">
                    <a:alpha val="40000"/>
                  </a:schemeClr>
                </a:outerShdw>
              </a:effectLst>
            </a:endParaRPr>
          </a:p>
        </p:txBody>
      </p:sp>
      <p:sp>
        <p:nvSpPr>
          <p:cNvPr id="5" name="Прямоугольник 4"/>
          <p:cNvSpPr/>
          <p:nvPr/>
        </p:nvSpPr>
        <p:spPr>
          <a:xfrm>
            <a:off x="485591" y="3899371"/>
            <a:ext cx="6054158" cy="923330"/>
          </a:xfrm>
          <a:prstGeom prst="rect">
            <a:avLst/>
          </a:prstGeom>
          <a:noFill/>
        </p:spPr>
        <p:txBody>
          <a:bodyPr wrap="none" lIns="91440" tIns="45720" rIns="91440" bIns="45720">
            <a:spAutoFit/>
          </a:bodyPr>
          <a:lstStyle/>
          <a:p>
            <a:pPr algn="ctr"/>
            <a:r>
              <a:rPr lang="ru-RU" sz="5400" b="1" dirty="0">
                <a:ln w="0"/>
                <a:effectLst>
                  <a:outerShdw blurRad="38100" dist="19050" dir="2700000" algn="tl" rotWithShape="0">
                    <a:schemeClr val="dk1">
                      <a:alpha val="40000"/>
                    </a:schemeClr>
                  </a:outerShdw>
                </a:effectLst>
              </a:rPr>
              <a:t>ю</a:t>
            </a:r>
            <a:r>
              <a:rPr lang="ru-RU" sz="5400" b="1" cap="none" spc="0" dirty="0" smtClean="0">
                <a:ln w="0"/>
                <a:solidFill>
                  <a:schemeClr val="tx1"/>
                </a:solidFill>
                <a:effectLst>
                  <a:outerShdw blurRad="38100" dist="19050" dir="2700000" algn="tl" rotWithShape="0">
                    <a:schemeClr val="dk1">
                      <a:alpha val="40000"/>
                    </a:schemeClr>
                  </a:outerShdw>
                </a:effectLst>
              </a:rPr>
              <a:t>ных футболистов</a:t>
            </a:r>
            <a:endParaRPr lang="ru-RU" sz="5400" b="1" cap="none" spc="0" dirty="0">
              <a:ln w="0"/>
              <a:solidFill>
                <a:schemeClr val="tx1"/>
              </a:solidFill>
              <a:effectLst>
                <a:outerShdw blurRad="38100" dist="19050" dir="2700000" algn="tl" rotWithShape="0">
                  <a:schemeClr val="dk1">
                    <a:alpha val="40000"/>
                  </a:schemeClr>
                </a:outerShdw>
              </a:effectLst>
            </a:endParaRPr>
          </a:p>
        </p:txBody>
      </p:sp>
      <p:sp>
        <p:nvSpPr>
          <p:cNvPr id="6" name="Прямоугольник 5"/>
          <p:cNvSpPr/>
          <p:nvPr/>
        </p:nvSpPr>
        <p:spPr>
          <a:xfrm>
            <a:off x="485591" y="1144161"/>
            <a:ext cx="7186711" cy="923330"/>
          </a:xfrm>
          <a:prstGeom prst="rect">
            <a:avLst/>
          </a:prstGeom>
          <a:noFill/>
        </p:spPr>
        <p:txBody>
          <a:bodyPr wrap="none" lIns="91440" tIns="45720" rIns="91440" bIns="45720">
            <a:spAutoFit/>
          </a:bodyPr>
          <a:lstStyle/>
          <a:p>
            <a:pPr algn="ctr"/>
            <a:r>
              <a:rPr lang="ru-RU" sz="5400" b="1" cap="none" spc="0" dirty="0" smtClean="0">
                <a:ln w="0"/>
                <a:solidFill>
                  <a:schemeClr val="tx1"/>
                </a:solidFill>
                <a:effectLst>
                  <a:outerShdw blurRad="38100" dist="19050" dir="2700000" algn="tl" rotWithShape="0">
                    <a:schemeClr val="dk1">
                      <a:alpha val="40000"/>
                    </a:schemeClr>
                  </a:outerShdw>
                </a:effectLst>
              </a:rPr>
              <a:t>Комплекс упражнений</a:t>
            </a:r>
            <a:endParaRPr lang="ru-RU" sz="5400" b="1" cap="none" spc="0" dirty="0">
              <a:ln w="0"/>
              <a:solidFill>
                <a:schemeClr val="tx1"/>
              </a:solidFill>
              <a:effectLst>
                <a:outerShdw blurRad="38100" dist="19050" dir="2700000" algn="tl" rotWithShape="0">
                  <a:schemeClr val="dk1">
                    <a:alpha val="40000"/>
                  </a:schemeClr>
                </a:outerShdw>
              </a:effectLst>
            </a:endParaRPr>
          </a:p>
        </p:txBody>
      </p:sp>
      <p:sp>
        <p:nvSpPr>
          <p:cNvPr id="7" name="Прямоугольник 6"/>
          <p:cNvSpPr/>
          <p:nvPr/>
        </p:nvSpPr>
        <p:spPr>
          <a:xfrm>
            <a:off x="3453806" y="5721787"/>
            <a:ext cx="3293787" cy="584775"/>
          </a:xfrm>
          <a:prstGeom prst="rect">
            <a:avLst/>
          </a:prstGeom>
          <a:noFill/>
        </p:spPr>
        <p:txBody>
          <a:bodyPr wrap="none" lIns="91440" tIns="45720" rIns="91440" bIns="45720">
            <a:spAutoFit/>
          </a:bodyPr>
          <a:lstStyle/>
          <a:p>
            <a:pPr algn="r"/>
            <a:r>
              <a:rPr lang="ru-RU" sz="1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т</a:t>
            </a:r>
            <a:r>
              <a:rPr lang="ru-RU" sz="16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ренер МБУДО «СШ №3»</a:t>
            </a:r>
          </a:p>
          <a:p>
            <a:pPr algn="r"/>
            <a:r>
              <a:rPr lang="ru-RU" sz="1600" b="0" cap="none" spc="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Легенький</a:t>
            </a:r>
            <a:r>
              <a:rPr lang="ru-RU" sz="16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Михаил Александрович</a:t>
            </a:r>
            <a:endParaRPr lang="ru-RU" sz="16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4098" name="Picture 2" descr="https://sportishka.com/uploads/posts/2022-08/1661249669_36-sportishka-com-p-devushki-futbolistki-sport-45.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4190" b="100000" l="547" r="98125">
                        <a14:foregroundMark x1="70664" y1="57691" x2="74453" y2="57515"/>
                        <a14:foregroundMark x1="74453" y1="57515" x2="74453" y2="57515"/>
                        <a14:foregroundMark x1="73047" y1="58570" x2="73047" y2="58570"/>
                        <a14:foregroundMark x1="74219" y1="78289" x2="80625" y2="81688"/>
                        <a14:backgroundMark x1="74922" y1="57340" x2="74922" y2="57340"/>
                        <a14:backgroundMark x1="82734" y1="56636" x2="82734" y2="56636"/>
                        <a14:backgroundMark x1="80156" y1="55377" x2="80625" y2="56080"/>
                        <a14:backgroundMark x1="80859" y1="56255" x2="80859" y2="56255"/>
                        <a14:backgroundMark x1="81094" y1="56431" x2="81094" y2="56431"/>
                      </a14:backgroundRemoval>
                    </a14:imgEffect>
                  </a14:imgLayer>
                </a14:imgProps>
              </a:ext>
              <a:ext uri="{28A0092B-C50C-407E-A947-70E740481C1C}">
                <a14:useLocalDpi xmlns:a14="http://schemas.microsoft.com/office/drawing/2010/main" val="0"/>
              </a:ext>
            </a:extLst>
          </a:blip>
          <a:srcRect/>
          <a:stretch>
            <a:fillRect/>
          </a:stretch>
        </p:blipFill>
        <p:spPr bwMode="auto">
          <a:xfrm>
            <a:off x="6955437" y="-186758"/>
            <a:ext cx="5079003" cy="67713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e7.pngegg.com/pngimages/865/401/png-clipart-kipsta-football-decathlon-group-kick-ball-sport-grass.pn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9987705" y="3452703"/>
            <a:ext cx="1856258" cy="1056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13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862627" y="2591961"/>
            <a:ext cx="8669361" cy="923330"/>
          </a:xfrm>
          <a:prstGeom prst="rect">
            <a:avLst/>
          </a:prstGeom>
          <a:noFill/>
        </p:spPr>
        <p:txBody>
          <a:bodyPr wrap="none" lIns="91440" tIns="45720" rIns="91440" bIns="45720">
            <a:spAutoFit/>
          </a:bodyPr>
          <a:lstStyle/>
          <a:p>
            <a:pPr algn="ctr"/>
            <a:r>
              <a:rPr lang="ru-RU" sz="5400" b="1" dirty="0" smtClean="0">
                <a:ln w="0"/>
                <a:effectLst>
                  <a:outerShdw blurRad="38100" dist="19050" dir="2700000" algn="tl" rotWithShape="0">
                    <a:schemeClr val="dk1">
                      <a:alpha val="40000"/>
                    </a:schemeClr>
                  </a:outerShdw>
                </a:effectLst>
              </a:rPr>
              <a:t>ТЕОРЕТИЧЕСКИЕ ЗНАНИЯ</a:t>
            </a:r>
            <a:endParaRPr lang="ru-RU" sz="54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45136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33391" y="2064082"/>
            <a:ext cx="7943249" cy="1446550"/>
          </a:xfrm>
          <a:prstGeom prst="rect">
            <a:avLst/>
          </a:prstGeom>
          <a:noFill/>
        </p:spPr>
        <p:txBody>
          <a:bodyPr wrap="square" lIns="91440" tIns="45720" rIns="91440" bIns="45720">
            <a:spAutoFit/>
          </a:bodyPr>
          <a:lstStyle/>
          <a:p>
            <a:pPr algn="ctr"/>
            <a:r>
              <a:rPr lang="ru-RU" sz="8800" b="1" cap="none" spc="0" dirty="0" smtClean="0">
                <a:ln w="0"/>
                <a:solidFill>
                  <a:schemeClr val="tx1"/>
                </a:solidFill>
                <a:effectLst>
                  <a:outerShdw blurRad="38100" dist="19050" dir="2700000" algn="tl" rotWithShape="0">
                    <a:schemeClr val="dk1">
                      <a:alpha val="40000"/>
                    </a:schemeClr>
                  </a:outerShdw>
                </a:effectLst>
              </a:rPr>
              <a:t>Жесты судьи</a:t>
            </a:r>
            <a:endParaRPr lang="ru-RU" sz="8800" b="1" cap="none" spc="0" dirty="0">
              <a:ln w="0"/>
              <a:solidFill>
                <a:schemeClr val="tx1"/>
              </a:solidFill>
              <a:effectLst>
                <a:outerShdw blurRad="38100" dist="19050" dir="2700000" algn="tl" rotWithShape="0">
                  <a:schemeClr val="dk1">
                    <a:alpha val="40000"/>
                  </a:schemeClr>
                </a:outerShdw>
              </a:effectLst>
            </a:endParaRPr>
          </a:p>
        </p:txBody>
      </p:sp>
      <p:pic>
        <p:nvPicPr>
          <p:cNvPr id="2050" name="Picture 2" descr="https://avatars.mds.yandex.net/i?id=2a00000179e7cb07be55dc2d6ff2e077d3e1-4288981-images-thumbs&amp;ref=rim&amp;n=33&amp;w=125&amp;h=188"/>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97340" l="9600" r="93600">
                        <a14:foregroundMark x1="69600" y1="65957" x2="69600" y2="65957"/>
                        <a14:foregroundMark x1="70400" y1="67553" x2="70400" y2="67553"/>
                        <a14:foregroundMark x1="73600" y1="73404" x2="73600" y2="73404"/>
                        <a14:foregroundMark x1="73600" y1="79787" x2="72800" y2="80851"/>
                        <a14:foregroundMark x1="72000" y1="85638" x2="72000" y2="85638"/>
                        <a14:foregroundMark x1="72800" y1="87234" x2="72800" y2="87234"/>
                        <a14:foregroundMark x1="72000" y1="59043" x2="72000" y2="59043"/>
                        <a14:foregroundMark x1="72800" y1="52128" x2="72800" y2="52128"/>
                        <a14:foregroundMark x1="72800" y1="47340" x2="72800" y2="47340"/>
                        <a14:foregroundMark x1="74400" y1="42553" x2="74400" y2="42553"/>
                        <a14:foregroundMark x1="73600" y1="49468" x2="73600" y2="49468"/>
                        <a14:foregroundMark x1="75200" y1="55319" x2="75200" y2="55319"/>
                        <a14:foregroundMark x1="72800" y1="61170" x2="72800" y2="61170"/>
                      </a14:backgroundRemoval>
                    </a14:imgEffect>
                  </a14:imgLayer>
                </a14:imgProps>
              </a:ext>
              <a:ext uri="{28A0092B-C50C-407E-A947-70E740481C1C}">
                <a14:useLocalDpi xmlns:a14="http://schemas.microsoft.com/office/drawing/2010/main" val="0"/>
              </a:ext>
            </a:extLst>
          </a:blip>
          <a:srcRect/>
          <a:stretch>
            <a:fillRect/>
          </a:stretch>
        </p:blipFill>
        <p:spPr bwMode="auto">
          <a:xfrm>
            <a:off x="7508241" y="0"/>
            <a:ext cx="4531360" cy="681517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1391920" y="3510632"/>
            <a:ext cx="6459889" cy="923330"/>
          </a:xfrm>
          <a:prstGeom prst="rect">
            <a:avLst/>
          </a:prstGeom>
          <a:noFill/>
        </p:spPr>
        <p:txBody>
          <a:bodyPr wrap="square" lIns="91440" tIns="45720" rIns="91440" bIns="45720">
            <a:spAutoFit/>
          </a:bodyPr>
          <a:lstStyle/>
          <a:p>
            <a:pPr algn="ctr"/>
            <a:r>
              <a:rPr lang="ru-RU" sz="5400" b="1" cap="none" spc="0" dirty="0" smtClean="0">
                <a:ln w="0"/>
                <a:solidFill>
                  <a:schemeClr val="tx1"/>
                </a:solidFill>
                <a:effectLst>
                  <a:outerShdw blurRad="38100" dist="19050" dir="2700000" algn="tl" rotWithShape="0">
                    <a:schemeClr val="dk1">
                      <a:alpha val="40000"/>
                    </a:schemeClr>
                  </a:outerShdw>
                </a:effectLst>
              </a:rPr>
              <a:t>основной судья</a:t>
            </a:r>
            <a:endParaRPr lang="ru-RU" sz="54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945608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extarchive.ru/images/856/1710007/99090fe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815" y="609599"/>
            <a:ext cx="5193665" cy="548676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60320" y="6211669"/>
            <a:ext cx="9159240" cy="646331"/>
          </a:xfrm>
          <a:prstGeom prst="rect">
            <a:avLst/>
          </a:prstGeom>
        </p:spPr>
        <p:txBody>
          <a:bodyPr wrap="square">
            <a:spAutoFit/>
          </a:bodyPr>
          <a:lstStyle/>
          <a:p>
            <a:r>
              <a:rPr lang="en-US" dirty="0">
                <a:hlinkClick r:id="rId3"/>
              </a:rPr>
              <a:t>https://legalbet.ru/prosport/zhesti-sudej-v-futbole-foto-i-obyasneniya</a:t>
            </a:r>
            <a:r>
              <a:rPr lang="en-US" dirty="0" smtClean="0">
                <a:hlinkClick r:id="rId3"/>
              </a:rPr>
              <a:t>/</a:t>
            </a:r>
            <a:endParaRPr lang="ru-RU" dirty="0" smtClean="0"/>
          </a:p>
          <a:p>
            <a:endParaRPr lang="ru-RU" dirty="0"/>
          </a:p>
        </p:txBody>
      </p:sp>
      <p:pic>
        <p:nvPicPr>
          <p:cNvPr id="1028" name="Picture 4" descr="https://sportishka.com/uploads/posts/2022-08/1660213029_4-sportishka-com-p-sudeiskie-zhesti-v-futbole-sport-krasivo-f-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9940" y="466189"/>
            <a:ext cx="4089864" cy="5745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5449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portishka.com/uploads/posts/2022-08/1660213043_7-sportishka-com-p-sudeiskie-zhesti-v-futbole-sport-krasivo-f-1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1821" y="335280"/>
            <a:ext cx="4893976" cy="6263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8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33391" y="2064082"/>
            <a:ext cx="7943249" cy="1446550"/>
          </a:xfrm>
          <a:prstGeom prst="rect">
            <a:avLst/>
          </a:prstGeom>
          <a:noFill/>
        </p:spPr>
        <p:txBody>
          <a:bodyPr wrap="square" lIns="91440" tIns="45720" rIns="91440" bIns="45720">
            <a:spAutoFit/>
          </a:bodyPr>
          <a:lstStyle/>
          <a:p>
            <a:pPr algn="ctr"/>
            <a:r>
              <a:rPr lang="ru-RU" sz="8800" b="1" cap="none" spc="0" dirty="0" smtClean="0">
                <a:ln w="0"/>
                <a:solidFill>
                  <a:schemeClr val="tx1"/>
                </a:solidFill>
                <a:effectLst>
                  <a:outerShdw blurRad="38100" dist="19050" dir="2700000" algn="tl" rotWithShape="0">
                    <a:schemeClr val="dk1">
                      <a:alpha val="40000"/>
                    </a:schemeClr>
                  </a:outerShdw>
                </a:effectLst>
              </a:rPr>
              <a:t>Жесты судьи</a:t>
            </a:r>
            <a:endParaRPr lang="ru-RU" sz="8800" b="1" cap="none" spc="0" dirty="0">
              <a:ln w="0"/>
              <a:solidFill>
                <a:schemeClr val="tx1"/>
              </a:solidFill>
              <a:effectLst>
                <a:outerShdw blurRad="38100" dist="19050" dir="2700000" algn="tl" rotWithShape="0">
                  <a:schemeClr val="dk1">
                    <a:alpha val="40000"/>
                  </a:schemeClr>
                </a:outerShdw>
              </a:effectLst>
            </a:endParaRPr>
          </a:p>
        </p:txBody>
      </p:sp>
      <p:sp>
        <p:nvSpPr>
          <p:cNvPr id="7" name="Прямоугольник 6"/>
          <p:cNvSpPr/>
          <p:nvPr/>
        </p:nvSpPr>
        <p:spPr>
          <a:xfrm>
            <a:off x="1391920" y="3510632"/>
            <a:ext cx="6459889" cy="923330"/>
          </a:xfrm>
          <a:prstGeom prst="rect">
            <a:avLst/>
          </a:prstGeom>
          <a:noFill/>
        </p:spPr>
        <p:txBody>
          <a:bodyPr wrap="square" lIns="91440" tIns="45720" rIns="91440" bIns="45720">
            <a:spAutoFit/>
          </a:bodyPr>
          <a:lstStyle/>
          <a:p>
            <a:pPr algn="ctr"/>
            <a:r>
              <a:rPr lang="ru-RU" sz="5400" b="1" cap="none" spc="0" dirty="0" smtClean="0">
                <a:ln w="0"/>
                <a:solidFill>
                  <a:schemeClr val="tx1"/>
                </a:solidFill>
                <a:effectLst>
                  <a:outerShdw blurRad="38100" dist="19050" dir="2700000" algn="tl" rotWithShape="0">
                    <a:schemeClr val="dk1">
                      <a:alpha val="40000"/>
                    </a:schemeClr>
                  </a:outerShdw>
                </a:effectLst>
              </a:rPr>
              <a:t>судья на линии</a:t>
            </a:r>
            <a:endParaRPr lang="ru-RU" sz="5400" b="1" cap="none" spc="0" dirty="0">
              <a:ln w="0"/>
              <a:solidFill>
                <a:schemeClr val="tx1"/>
              </a:solidFill>
              <a:effectLst>
                <a:outerShdw blurRad="38100" dist="19050" dir="2700000" algn="tl" rotWithShape="0">
                  <a:schemeClr val="dk1">
                    <a:alpha val="40000"/>
                  </a:schemeClr>
                </a:outerShdw>
              </a:effectLst>
            </a:endParaRPr>
          </a:p>
        </p:txBody>
      </p:sp>
      <p:pic>
        <p:nvPicPr>
          <p:cNvPr id="4098" name="Picture 2" descr="https://cdn.profile.ru/wp-content/uploads/2021/07/Screen-Shot-2017-09-12-at-10.19.48-PM.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0" b="99852" l="10000" r="90500">
                        <a14:foregroundMark x1="65583" y1="6667" x2="65583" y2="6667"/>
                        <a14:backgroundMark x1="35333" y1="20148" x2="41833" y2="0"/>
                        <a14:backgroundMark x1="48167" y1="16889" x2="59333" y2="296"/>
                        <a14:backgroundMark x1="60583" y1="17926" x2="60583" y2="17926"/>
                        <a14:backgroundMark x1="68667" y1="18667" x2="68667" y2="18667"/>
                      </a14:backgroundRemoval>
                    </a14:imgEffect>
                  </a14:imgLayer>
                </a14:imgProps>
              </a:ext>
              <a:ext uri="{28A0092B-C50C-407E-A947-70E740481C1C}">
                <a14:useLocalDpi xmlns:a14="http://schemas.microsoft.com/office/drawing/2010/main" val="0"/>
              </a:ext>
            </a:extLst>
          </a:blip>
          <a:srcRect t="-296" r="13034" b="1"/>
          <a:stretch/>
        </p:blipFill>
        <p:spPr bwMode="auto">
          <a:xfrm>
            <a:off x="5423294" y="-20320"/>
            <a:ext cx="6778866" cy="687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127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originals/95/0a/ac/950aac56a52a09c76e1a20d50e0bb72a.jpg"/>
          <p:cNvPicPr>
            <a:picLocks noChangeAspect="1" noChangeArrowheads="1"/>
          </p:cNvPicPr>
          <p:nvPr/>
        </p:nvPicPr>
        <p:blipFill rotWithShape="1">
          <a:blip r:embed="rId3">
            <a:extLst>
              <a:ext uri="{28A0092B-C50C-407E-A947-70E740481C1C}">
                <a14:useLocalDpi xmlns:a14="http://schemas.microsoft.com/office/drawing/2010/main" val="0"/>
              </a:ext>
            </a:extLst>
          </a:blip>
          <a:srcRect l="53435" t="1905" r="2563" b="50817"/>
          <a:stretch/>
        </p:blipFill>
        <p:spPr bwMode="auto">
          <a:xfrm>
            <a:off x="289559" y="266700"/>
            <a:ext cx="5943601" cy="37045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i.pinimg.com/originals/95/0a/ac/950aac56a52a09c76e1a20d50e0bb72a.jpg"/>
          <p:cNvPicPr>
            <a:picLocks noChangeAspect="1" noChangeArrowheads="1"/>
          </p:cNvPicPr>
          <p:nvPr/>
        </p:nvPicPr>
        <p:blipFill rotWithShape="1">
          <a:blip r:embed="rId3">
            <a:extLst>
              <a:ext uri="{28A0092B-C50C-407E-A947-70E740481C1C}">
                <a14:useLocalDpi xmlns:a14="http://schemas.microsoft.com/office/drawing/2010/main" val="0"/>
              </a:ext>
            </a:extLst>
          </a:blip>
          <a:srcRect l="55123" t="53466" r="3114" b="848"/>
          <a:stretch/>
        </p:blipFill>
        <p:spPr bwMode="auto">
          <a:xfrm>
            <a:off x="6004560" y="2766284"/>
            <a:ext cx="5943600" cy="3771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836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497024" y="715617"/>
            <a:ext cx="10972732" cy="4124740"/>
          </a:xfrm>
        </p:spPr>
        <p:txBody>
          <a:bodyPr>
            <a:normAutofit fontScale="90000"/>
          </a:bodyPr>
          <a:lstStyle/>
          <a:p>
            <a:pPr algn="just"/>
            <a:r>
              <a:rPr lang="ru-RU" dirty="0" smtClean="0">
                <a:solidFill>
                  <a:schemeClr val="accent1">
                    <a:lumMod val="50000"/>
                  </a:schemeClr>
                </a:solidFill>
                <a:latin typeface="Times New Roman" panose="02020603050405020304" pitchFamily="18" charset="0"/>
                <a:cs typeface="Times New Roman" panose="02020603050405020304" pitchFamily="18" charset="0"/>
              </a:rPr>
              <a:t>	Во </a:t>
            </a:r>
            <a:r>
              <a:rPr lang="ru-RU" dirty="0">
                <a:solidFill>
                  <a:schemeClr val="accent1">
                    <a:lumMod val="50000"/>
                  </a:schemeClr>
                </a:solidFill>
                <a:latin typeface="Times New Roman" panose="02020603050405020304" pitchFamily="18" charset="0"/>
                <a:cs typeface="Times New Roman" panose="02020603050405020304" pitchFamily="18" charset="0"/>
              </a:rPr>
              <a:t>время процесса обучения юные спортсмены должны научиться заниматься самостоятельно. Ведь для достижения высоких спортивных результатов тренировочный процесс не должен прекращаться. Так, например, на период летних каникул юные футболисты получают задания вести тренировки самостоятельно.</a:t>
            </a:r>
          </a:p>
        </p:txBody>
      </p:sp>
    </p:spTree>
    <p:extLst>
      <p:ext uri="{BB962C8B-B14F-4D97-AF65-F5344CB8AC3E}">
        <p14:creationId xmlns:p14="http://schemas.microsoft.com/office/powerpoint/2010/main" val="2026657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7511" y="367749"/>
            <a:ext cx="8706610" cy="2415208"/>
          </a:xfrm>
        </p:spPr>
        <p:txBody>
          <a:bodyPr>
            <a:normAutofit fontScale="90000"/>
          </a:bodyPr>
          <a:lstStyle/>
          <a:p>
            <a:pPr algn="just"/>
            <a:r>
              <a:rPr lang="ru-RU" dirty="0" smtClean="0">
                <a:solidFill>
                  <a:schemeClr val="accent1">
                    <a:lumMod val="50000"/>
                  </a:schemeClr>
                </a:solidFill>
                <a:latin typeface="Times New Roman" panose="02020603050405020304" pitchFamily="18" charset="0"/>
                <a:cs typeface="Times New Roman" panose="02020603050405020304" pitchFamily="18" charset="0"/>
              </a:rPr>
              <a:t>Примерная </a:t>
            </a:r>
            <a:r>
              <a:rPr lang="ru-RU" dirty="0">
                <a:solidFill>
                  <a:schemeClr val="accent1">
                    <a:lumMod val="50000"/>
                  </a:schemeClr>
                </a:solidFill>
                <a:latin typeface="Times New Roman" panose="02020603050405020304" pitchFamily="18" charset="0"/>
                <a:cs typeface="Times New Roman" panose="02020603050405020304" pitchFamily="18" charset="0"/>
              </a:rPr>
              <a:t>почасовая нагрузка для самоподготовки обучающихся </a:t>
            </a:r>
            <a:r>
              <a:rPr lang="ru-RU" dirty="0" smtClean="0">
                <a:solidFill>
                  <a:schemeClr val="accent1">
                    <a:lumMod val="50000"/>
                  </a:schemeClr>
                </a:solidFill>
                <a:latin typeface="Times New Roman" panose="02020603050405020304" pitchFamily="18" charset="0"/>
                <a:cs typeface="Times New Roman" panose="02020603050405020304" pitchFamily="18" charset="0"/>
              </a:rPr>
              <a:t> учебно-тренировочных групп 1 и 5 года обучения в </a:t>
            </a:r>
            <a:r>
              <a:rPr lang="ru-RU" dirty="0">
                <a:solidFill>
                  <a:schemeClr val="accent1">
                    <a:lumMod val="50000"/>
                  </a:schemeClr>
                </a:solidFill>
                <a:latin typeface="Times New Roman" panose="02020603050405020304" pitchFamily="18" charset="0"/>
                <a:cs typeface="Times New Roman" panose="02020603050405020304" pitchFamily="18" charset="0"/>
              </a:rPr>
              <a:t>летний период на 4</a:t>
            </a:r>
            <a:r>
              <a:rPr lang="ru-RU" dirty="0" smtClean="0">
                <a:solidFill>
                  <a:schemeClr val="accent1">
                    <a:lumMod val="50000"/>
                  </a:schemeClr>
                </a:solidFill>
                <a:latin typeface="Times New Roman" panose="02020603050405020304" pitchFamily="18" charset="0"/>
                <a:cs typeface="Times New Roman" panose="02020603050405020304" pitchFamily="18" charset="0"/>
              </a:rPr>
              <a:t> недели:</a:t>
            </a:r>
            <a:endParaRPr lang="ru-RU" sz="2600" dirty="0">
              <a:solidFill>
                <a:schemeClr val="accent1">
                  <a:lumMod val="50000"/>
                </a:schemeClr>
              </a:solidFill>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550817707"/>
              </p:ext>
            </p:extLst>
          </p:nvPr>
        </p:nvGraphicFramePr>
        <p:xfrm>
          <a:off x="1341783" y="3091067"/>
          <a:ext cx="9372601" cy="3170584"/>
        </p:xfrm>
        <a:graphic>
          <a:graphicData uri="http://schemas.openxmlformats.org/drawingml/2006/table">
            <a:tbl>
              <a:tblPr firstRow="1" firstCol="1" bandRow="1">
                <a:tableStyleId>{5C22544A-7EE6-4342-B048-85BDC9FD1C3A}</a:tableStyleId>
              </a:tblPr>
              <a:tblGrid>
                <a:gridCol w="2574448">
                  <a:extLst>
                    <a:ext uri="{9D8B030D-6E8A-4147-A177-3AD203B41FA5}">
                      <a16:colId xmlns:a16="http://schemas.microsoft.com/office/drawing/2014/main" val="649535250"/>
                    </a:ext>
                  </a:extLst>
                </a:gridCol>
                <a:gridCol w="884966">
                  <a:extLst>
                    <a:ext uri="{9D8B030D-6E8A-4147-A177-3AD203B41FA5}">
                      <a16:colId xmlns:a16="http://schemas.microsoft.com/office/drawing/2014/main" val="1231728114"/>
                    </a:ext>
                  </a:extLst>
                </a:gridCol>
                <a:gridCol w="1246999">
                  <a:extLst>
                    <a:ext uri="{9D8B030D-6E8A-4147-A177-3AD203B41FA5}">
                      <a16:colId xmlns:a16="http://schemas.microsoft.com/office/drawing/2014/main" val="2949654417"/>
                    </a:ext>
                  </a:extLst>
                </a:gridCol>
                <a:gridCol w="2554335">
                  <a:extLst>
                    <a:ext uri="{9D8B030D-6E8A-4147-A177-3AD203B41FA5}">
                      <a16:colId xmlns:a16="http://schemas.microsoft.com/office/drawing/2014/main" val="1478427674"/>
                    </a:ext>
                  </a:extLst>
                </a:gridCol>
                <a:gridCol w="864854">
                  <a:extLst>
                    <a:ext uri="{9D8B030D-6E8A-4147-A177-3AD203B41FA5}">
                      <a16:colId xmlns:a16="http://schemas.microsoft.com/office/drawing/2014/main" val="2111503238"/>
                    </a:ext>
                  </a:extLst>
                </a:gridCol>
                <a:gridCol w="1246999">
                  <a:extLst>
                    <a:ext uri="{9D8B030D-6E8A-4147-A177-3AD203B41FA5}">
                      <a16:colId xmlns:a16="http://schemas.microsoft.com/office/drawing/2014/main" val="1794455644"/>
                    </a:ext>
                  </a:extLst>
                </a:gridCol>
              </a:tblGrid>
              <a:tr h="374540">
                <a:tc gridSpan="3">
                  <a:txBody>
                    <a:bodyPr/>
                    <a:lstStyle/>
                    <a:p>
                      <a:pPr algn="ctr">
                        <a:spcAft>
                          <a:spcPts val="0"/>
                        </a:spcAft>
                      </a:pPr>
                      <a:r>
                        <a:rPr lang="ru-RU" sz="1200" dirty="0">
                          <a:effectLst/>
                        </a:rPr>
                        <a:t>Базовый уровень сложности 3 </a:t>
                      </a:r>
                      <a:r>
                        <a:rPr lang="ru-RU" sz="1200" dirty="0" smtClean="0">
                          <a:effectLst/>
                        </a:rPr>
                        <a:t>года УТГ -3 </a:t>
                      </a:r>
                      <a:r>
                        <a:rPr lang="ru-RU" sz="1200" dirty="0" err="1" smtClean="0">
                          <a:effectLst/>
                        </a:rPr>
                        <a:t>г.об</a:t>
                      </a:r>
                      <a:r>
                        <a:rPr lang="ru-RU" sz="1200" dirty="0" smtClean="0">
                          <a:effectLst/>
                        </a:rPr>
                        <a:t>. </a:t>
                      </a:r>
                      <a:endParaRPr lang="ru-RU" sz="11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ru-RU"/>
                    </a:p>
                  </a:txBody>
                  <a:tcPr/>
                </a:tc>
                <a:tc hMerge="1">
                  <a:txBody>
                    <a:bodyPr/>
                    <a:lstStyle/>
                    <a:p>
                      <a:endParaRPr lang="ru-RU"/>
                    </a:p>
                  </a:txBody>
                  <a:tcPr/>
                </a:tc>
                <a:tc gridSpan="3">
                  <a:txBody>
                    <a:bodyPr/>
                    <a:lstStyle/>
                    <a:p>
                      <a:pPr algn="ctr">
                        <a:spcAft>
                          <a:spcPts val="0"/>
                        </a:spcAft>
                      </a:pPr>
                      <a:r>
                        <a:rPr lang="ru-RU" sz="1200" dirty="0" smtClean="0">
                          <a:effectLst/>
                        </a:rPr>
                        <a:t>УТГ – 5 </a:t>
                      </a:r>
                      <a:r>
                        <a:rPr lang="ru-RU" sz="1200" dirty="0" err="1" smtClean="0">
                          <a:effectLst/>
                        </a:rPr>
                        <a:t>г.об</a:t>
                      </a:r>
                      <a:r>
                        <a:rPr lang="ru-RU" sz="1200" dirty="0" smtClean="0">
                          <a:effectLst/>
                        </a:rPr>
                        <a:t>.</a:t>
                      </a:r>
                      <a:endParaRPr lang="ru-RU" sz="11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813622443"/>
                  </a:ext>
                </a:extLst>
              </a:tr>
              <a:tr h="387544">
                <a:tc gridSpan="2">
                  <a:txBody>
                    <a:bodyPr/>
                    <a:lstStyle/>
                    <a:p>
                      <a:pPr marL="698500" algn="ctr">
                        <a:spcAft>
                          <a:spcPts val="0"/>
                        </a:spcAft>
                      </a:pPr>
                      <a:r>
                        <a:rPr lang="ru-RU" sz="1200">
                          <a:effectLst/>
                        </a:rPr>
                        <a:t>обучения (48 часов)</a:t>
                      </a:r>
                      <a:endParaRPr lang="ru-RU" sz="11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ru-RU"/>
                    </a:p>
                  </a:txBody>
                  <a:tcPr/>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673100" algn="ctr">
                        <a:spcAft>
                          <a:spcPts val="0"/>
                        </a:spcAft>
                      </a:pPr>
                      <a:r>
                        <a:rPr lang="ru-RU" sz="1200">
                          <a:effectLst/>
                        </a:rPr>
                        <a:t>обучения (48 часов)</a:t>
                      </a:r>
                      <a:endParaRPr lang="ru-RU" sz="11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ru-RU"/>
                    </a:p>
                  </a:txBody>
                  <a:tcPr/>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667350990"/>
                  </a:ext>
                </a:extLst>
              </a:tr>
              <a:tr h="52020">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112710140"/>
                  </a:ext>
                </a:extLst>
              </a:tr>
              <a:tr h="343328">
                <a:tc>
                  <a:txBody>
                    <a:bodyPr/>
                    <a:lstStyle/>
                    <a:p>
                      <a:pPr algn="ctr">
                        <a:lnSpc>
                          <a:spcPts val="1290"/>
                        </a:lnSpc>
                        <a:spcAft>
                          <a:spcPts val="0"/>
                        </a:spcAft>
                      </a:pPr>
                      <a:r>
                        <a:rPr lang="ru-RU" sz="1200" dirty="0">
                          <a:effectLst/>
                        </a:rPr>
                        <a:t>ОФП</a:t>
                      </a:r>
                      <a:endParaRPr lang="ru-RU" sz="11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21</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lnSpc>
                          <a:spcPts val="1290"/>
                        </a:lnSpc>
                        <a:spcAft>
                          <a:spcPts val="0"/>
                        </a:spcAft>
                      </a:pPr>
                      <a:r>
                        <a:rPr lang="ru-RU" sz="1200">
                          <a:effectLst/>
                        </a:rPr>
                        <a:t>ОФП</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21</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959481946"/>
                  </a:ext>
                </a:extLst>
              </a:tr>
              <a:tr h="52020">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4274820810"/>
                  </a:ext>
                </a:extLst>
              </a:tr>
              <a:tr h="343328">
                <a:tc>
                  <a:txBody>
                    <a:bodyPr/>
                    <a:lstStyle/>
                    <a:p>
                      <a:pPr algn="ctr">
                        <a:lnSpc>
                          <a:spcPts val="1290"/>
                        </a:lnSpc>
                        <a:spcAft>
                          <a:spcPts val="0"/>
                        </a:spcAft>
                      </a:pPr>
                      <a:r>
                        <a:rPr lang="ru-RU" sz="1200">
                          <a:effectLst/>
                        </a:rPr>
                        <a:t>СФП</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15</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lnSpc>
                          <a:spcPts val="1290"/>
                        </a:lnSpc>
                        <a:spcAft>
                          <a:spcPts val="0"/>
                        </a:spcAft>
                      </a:pPr>
                      <a:r>
                        <a:rPr lang="ru-RU" sz="1200">
                          <a:effectLst/>
                        </a:rPr>
                        <a:t>СФП</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15</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746733084"/>
                  </a:ext>
                </a:extLst>
              </a:tr>
              <a:tr h="52020">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92978073"/>
                  </a:ext>
                </a:extLst>
              </a:tr>
              <a:tr h="343328">
                <a:tc>
                  <a:txBody>
                    <a:bodyPr/>
                    <a:lstStyle/>
                    <a:p>
                      <a:pPr algn="ctr">
                        <a:lnSpc>
                          <a:spcPts val="1290"/>
                        </a:lnSpc>
                        <a:spcAft>
                          <a:spcPts val="0"/>
                        </a:spcAft>
                      </a:pPr>
                      <a:r>
                        <a:rPr lang="ru-RU" sz="1200">
                          <a:effectLst/>
                        </a:rPr>
                        <a:t>Техническая</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9</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lnSpc>
                          <a:spcPts val="1290"/>
                        </a:lnSpc>
                        <a:spcAft>
                          <a:spcPts val="0"/>
                        </a:spcAft>
                      </a:pPr>
                      <a:r>
                        <a:rPr lang="ru-RU" sz="1200">
                          <a:effectLst/>
                        </a:rPr>
                        <a:t>Техническая</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290"/>
                        </a:lnSpc>
                        <a:spcAft>
                          <a:spcPts val="0"/>
                        </a:spcAft>
                      </a:pPr>
                      <a:r>
                        <a:rPr lang="ru-RU" sz="1200">
                          <a:effectLst/>
                        </a:rPr>
                        <a:t>9</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524096833"/>
                  </a:ext>
                </a:extLst>
              </a:tr>
              <a:tr h="387544">
                <a:tc>
                  <a:txBody>
                    <a:bodyPr/>
                    <a:lstStyle/>
                    <a:p>
                      <a:pPr algn="ctr">
                        <a:spcAft>
                          <a:spcPts val="0"/>
                        </a:spcAft>
                      </a:pPr>
                      <a:r>
                        <a:rPr lang="ru-RU" sz="1200">
                          <a:effectLst/>
                        </a:rPr>
                        <a:t>подготовка</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ru-RU" sz="1200">
                          <a:effectLst/>
                        </a:rPr>
                        <a:t>подготовка</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950332891"/>
                  </a:ext>
                </a:extLst>
              </a:tr>
              <a:tr h="52020">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73127944"/>
                  </a:ext>
                </a:extLst>
              </a:tr>
              <a:tr h="343328">
                <a:tc>
                  <a:txBody>
                    <a:bodyPr/>
                    <a:lstStyle/>
                    <a:p>
                      <a:pPr algn="ctr">
                        <a:lnSpc>
                          <a:spcPts val="1300"/>
                        </a:lnSpc>
                        <a:spcAft>
                          <a:spcPts val="0"/>
                        </a:spcAft>
                      </a:pPr>
                      <a:r>
                        <a:rPr lang="ru-RU" sz="1200">
                          <a:effectLst/>
                        </a:rPr>
                        <a:t>Восстановительные</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300"/>
                        </a:lnSpc>
                        <a:spcAft>
                          <a:spcPts val="0"/>
                        </a:spcAft>
                      </a:pPr>
                      <a:r>
                        <a:rPr lang="ru-RU" sz="1200">
                          <a:effectLst/>
                        </a:rPr>
                        <a:t>3</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lnSpc>
                          <a:spcPts val="1300"/>
                        </a:lnSpc>
                        <a:spcAft>
                          <a:spcPts val="0"/>
                        </a:spcAft>
                      </a:pPr>
                      <a:r>
                        <a:rPr lang="ru-RU" sz="1200">
                          <a:effectLst/>
                        </a:rPr>
                        <a:t>Тактическая</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marR="508000" algn="ctr">
                        <a:lnSpc>
                          <a:spcPts val="1300"/>
                        </a:lnSpc>
                        <a:spcAft>
                          <a:spcPts val="0"/>
                        </a:spcAft>
                      </a:pPr>
                      <a:r>
                        <a:rPr lang="ru-RU" sz="1200">
                          <a:effectLst/>
                        </a:rPr>
                        <a:t>3</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559605883"/>
                  </a:ext>
                </a:extLst>
              </a:tr>
              <a:tr h="387544">
                <a:tc>
                  <a:txBody>
                    <a:bodyPr/>
                    <a:lstStyle/>
                    <a:p>
                      <a:pPr algn="ctr">
                        <a:spcAft>
                          <a:spcPts val="0"/>
                        </a:spcAft>
                      </a:pPr>
                      <a:r>
                        <a:rPr lang="ru-RU" sz="1200">
                          <a:effectLst/>
                        </a:rPr>
                        <a:t>мероприятия</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lgn="ctr">
                        <a:spcAft>
                          <a:spcPts val="0"/>
                        </a:spcAft>
                      </a:pPr>
                      <a:r>
                        <a:rPr lang="ru-RU" sz="1200">
                          <a:effectLst/>
                        </a:rPr>
                        <a:t>подготовка</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2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3382458441"/>
                  </a:ext>
                </a:extLst>
              </a:tr>
              <a:tr h="52020">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a:effectLst/>
                        </a:rPr>
                        <a:t> </a:t>
                      </a:r>
                      <a:endParaRPr lang="ru-RU" sz="1100">
                        <a:effectLst/>
                        <a:latin typeface="Times New Roman" panose="02020603050405020304" pitchFamily="18" charset="0"/>
                        <a:ea typeface="Times New Roman" panose="02020603050405020304" pitchFamily="18" charset="0"/>
                      </a:endParaRPr>
                    </a:p>
                  </a:txBody>
                  <a:tcPr marL="0" marR="0" marT="0" marB="0" anchor="b"/>
                </a:tc>
                <a:tc>
                  <a:txBody>
                    <a:bodyPr/>
                    <a:lstStyle/>
                    <a:p>
                      <a:pPr>
                        <a:spcAft>
                          <a:spcPts val="0"/>
                        </a:spcAft>
                      </a:pPr>
                      <a:r>
                        <a:rPr lang="ru-RU" sz="100" dirty="0">
                          <a:effectLst/>
                        </a:rPr>
                        <a:t> </a:t>
                      </a:r>
                      <a:endParaRPr lang="ru-RU" sz="11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548631812"/>
                  </a:ext>
                </a:extLst>
              </a:tr>
            </a:tbl>
          </a:graphicData>
        </a:graphic>
      </p:graphicFrame>
    </p:spTree>
    <p:extLst>
      <p:ext uri="{BB962C8B-B14F-4D97-AF65-F5344CB8AC3E}">
        <p14:creationId xmlns:p14="http://schemas.microsoft.com/office/powerpoint/2010/main" val="1432847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7504" y="427794"/>
            <a:ext cx="11678478" cy="4733732"/>
          </a:xfrm>
          <a:prstGeom prst="rect">
            <a:avLst/>
          </a:prstGeom>
        </p:spPr>
        <p:txBody>
          <a:bodyPr wrap="square">
            <a:spAutoFit/>
          </a:bodyPr>
          <a:lstStyle/>
          <a:p>
            <a:pPr algn="ctr">
              <a:spcAft>
                <a:spcPts val="0"/>
              </a:spcAft>
            </a:pPr>
            <a:r>
              <a:rPr lang="ru-RU" sz="1600" b="1" dirty="0">
                <a:latin typeface="Times New Roman" panose="02020603050405020304" pitchFamily="18" charset="0"/>
                <a:ea typeface="Times New Roman" panose="02020603050405020304" pitchFamily="18" charset="0"/>
              </a:rPr>
              <a:t>Понедельник </a:t>
            </a:r>
            <a:r>
              <a:rPr lang="ru-RU" sz="1600" dirty="0">
                <a:latin typeface="Times New Roman" panose="02020603050405020304" pitchFamily="18" charset="0"/>
                <a:ea typeface="Times New Roman" panose="02020603050405020304" pitchFamily="18" charset="0"/>
              </a:rPr>
              <a:t>(для средних и старших групп)</a:t>
            </a:r>
          </a:p>
          <a:p>
            <a:pPr>
              <a:lnSpc>
                <a:spcPts val="130"/>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546100" algn="l"/>
              </a:tabLst>
            </a:pPr>
            <a:r>
              <a:rPr lang="ru-RU" sz="1600" b="1" dirty="0">
                <a:latin typeface="Times New Roman" panose="02020603050405020304" pitchFamily="18" charset="0"/>
                <a:ea typeface="Times New Roman" panose="02020603050405020304" pitchFamily="18" charset="0"/>
              </a:rPr>
              <a:t>Разминка:</a:t>
            </a:r>
            <a:endParaRPr lang="ru-RU" sz="1600" dirty="0">
              <a:latin typeface="Times New Roman" panose="02020603050405020304" pitchFamily="18" charset="0"/>
              <a:ea typeface="Times New Roman" panose="02020603050405020304" pitchFamily="18" charset="0"/>
            </a:endParaRPr>
          </a:p>
          <a:p>
            <a:pPr>
              <a:lnSpc>
                <a:spcPts val="89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а) Легкий бег (или бег на месте)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б) Упражнения на гибкость</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a:lnSpc>
                <a:spcPts val="14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startAt="2"/>
              <a:tabLst>
                <a:tab pos="317500" algn="l"/>
              </a:tabLst>
            </a:pPr>
            <a:r>
              <a:rPr lang="ru-RU" sz="1600" b="1" dirty="0">
                <a:latin typeface="Times New Roman" panose="02020603050405020304" pitchFamily="18" charset="0"/>
                <a:ea typeface="Times New Roman" panose="02020603050405020304" pitchFamily="18" charset="0"/>
              </a:rPr>
              <a:t>Общая физическая подготовка (ОФП)</a:t>
            </a:r>
            <a:endParaRPr lang="ru-RU" sz="1600" dirty="0">
              <a:latin typeface="Times New Roman" panose="02020603050405020304" pitchFamily="18" charset="0"/>
              <a:ea typeface="Times New Roman" panose="02020603050405020304" pitchFamily="18" charset="0"/>
            </a:endParaRPr>
          </a:p>
          <a:p>
            <a:pPr>
              <a:lnSpc>
                <a:spcPts val="85"/>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а) Упражнения для пресса:  </a:t>
            </a:r>
            <a:r>
              <a:rPr lang="ru-RU" sz="1600" dirty="0" err="1">
                <a:latin typeface="Times New Roman" panose="02020603050405020304" pitchFamily="18" charset="0"/>
                <a:ea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rPr>
              <a:t>. лежа на спине</a:t>
            </a:r>
          </a:p>
          <a:p>
            <a:pPr>
              <a:lnSpc>
                <a:spcPts val="255"/>
              </a:lnSpc>
              <a:spcAft>
                <a:spcPts val="0"/>
              </a:spcAft>
            </a:pPr>
            <a:r>
              <a:rPr lang="ru-RU" sz="1600" dirty="0">
                <a:latin typeface="Times New Roman" panose="02020603050405020304" pitchFamily="18" charset="0"/>
                <a:ea typeface="Times New Roman" panose="02020603050405020304" pitchFamily="18" charset="0"/>
              </a:rPr>
              <a:t> </a:t>
            </a:r>
          </a:p>
          <a:p>
            <a:pPr marL="342900" marR="3035300" lvl="0" indent="-342900">
              <a:lnSpc>
                <a:spcPct val="98000"/>
              </a:lnSpc>
              <a:spcAft>
                <a:spcPts val="0"/>
              </a:spcAft>
              <a:buFont typeface="Wingdings" panose="05000000000000000000" pitchFamily="2" charset="2"/>
              <a:buChar char=""/>
              <a:tabLst>
                <a:tab pos="622300" algn="l"/>
              </a:tabLst>
            </a:pPr>
            <a:r>
              <a:rPr lang="ru-RU" sz="1600" dirty="0">
                <a:latin typeface="Times New Roman" panose="02020603050405020304" pitchFamily="18" charset="0"/>
                <a:ea typeface="Times New Roman" panose="02020603050405020304" pitchFamily="18" charset="0"/>
              </a:rPr>
              <a:t>подъем туловища</a:t>
            </a:r>
            <a:r>
              <a:rPr lang="ru-RU" sz="1600" dirty="0" smtClean="0">
                <a:latin typeface="Times New Roman" panose="02020603050405020304" pitchFamily="18" charset="0"/>
                <a:ea typeface="Times New Roman" panose="02020603050405020304" pitchFamily="18" charset="0"/>
              </a:rPr>
              <a:t>: девочки </a:t>
            </a:r>
            <a:r>
              <a:rPr lang="ru-RU" sz="1600" dirty="0">
                <a:latin typeface="Times New Roman" panose="02020603050405020304" pitchFamily="18" charset="0"/>
                <a:ea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rPr>
              <a:t>30 </a:t>
            </a:r>
            <a:r>
              <a:rPr lang="ru-RU" sz="1600" dirty="0">
                <a:latin typeface="Times New Roman" panose="02020603050405020304" pitchFamily="18" charset="0"/>
                <a:ea typeface="Times New Roman" panose="02020603050405020304" pitchFamily="18" charset="0"/>
              </a:rPr>
              <a:t>раз отдых</a:t>
            </a:r>
          </a:p>
          <a:p>
            <a:pPr>
              <a:lnSpc>
                <a:spcPts val="255"/>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342900" marR="2298700" lvl="0" indent="-342900">
              <a:lnSpc>
                <a:spcPct val="98000"/>
              </a:lnSpc>
              <a:spcAft>
                <a:spcPts val="0"/>
              </a:spcAft>
              <a:buFont typeface="Wingdings" panose="05000000000000000000" pitchFamily="2" charset="2"/>
              <a:buChar char=""/>
              <a:tabLst>
                <a:tab pos="660400" algn="l"/>
              </a:tabLst>
            </a:pPr>
            <a:r>
              <a:rPr lang="ru-RU" sz="1600" dirty="0" smtClean="0">
                <a:latin typeface="Times New Roman" panose="02020603050405020304" pitchFamily="18" charset="0"/>
                <a:ea typeface="Times New Roman" panose="02020603050405020304" pitchFamily="18" charset="0"/>
              </a:rPr>
              <a:t>подъем ног до прямого угла: девочки – 15 раз</a:t>
            </a:r>
          </a:p>
          <a:p>
            <a:pPr>
              <a:lnSpc>
                <a:spcPts val="105"/>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Wingdings" panose="05000000000000000000" pitchFamily="2" charset="2"/>
              <a:buChar char=""/>
              <a:tabLst>
                <a:tab pos="622300" algn="l"/>
              </a:tabLst>
            </a:pPr>
            <a:r>
              <a:rPr lang="ru-RU" sz="1600" dirty="0">
                <a:latin typeface="Times New Roman" panose="02020603050405020304" pitchFamily="18" charset="0"/>
                <a:ea typeface="Times New Roman" panose="02020603050405020304" pitchFamily="18" charset="0"/>
              </a:rPr>
              <a:t>отдых</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б) Упражнения для спины:  </a:t>
            </a:r>
            <a:r>
              <a:rPr lang="ru-RU" sz="1600" dirty="0" err="1">
                <a:latin typeface="Times New Roman" panose="02020603050405020304" pitchFamily="18" charset="0"/>
                <a:ea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rPr>
              <a:t>. лежа на животе</a:t>
            </a:r>
          </a:p>
          <a:p>
            <a:pPr>
              <a:lnSpc>
                <a:spcPts val="920"/>
              </a:lnSpc>
              <a:spcAft>
                <a:spcPts val="0"/>
              </a:spcAft>
            </a:pPr>
            <a:r>
              <a:rPr lang="ru-RU" sz="1600" dirty="0">
                <a:latin typeface="Times New Roman" panose="02020603050405020304" pitchFamily="18" charset="0"/>
                <a:ea typeface="Times New Roman" panose="02020603050405020304" pitchFamily="18" charset="0"/>
              </a:rPr>
              <a:t> </a:t>
            </a:r>
            <a:endParaRPr lang="ru-RU" sz="1600" dirty="0" smtClean="0">
              <a:latin typeface="Times New Roman" panose="02020603050405020304" pitchFamily="18" charset="0"/>
              <a:ea typeface="Times New Roman" panose="02020603050405020304" pitchFamily="18" charset="0"/>
            </a:endParaRPr>
          </a:p>
          <a:p>
            <a:pPr marL="342900" lvl="0" indent="-342900">
              <a:spcAft>
                <a:spcPts val="0"/>
              </a:spcAft>
              <a:buFont typeface="Wingdings" panose="05000000000000000000" pitchFamily="2" charset="2"/>
              <a:buChar char=""/>
              <a:tabLst>
                <a:tab pos="698500" algn="l"/>
              </a:tabLst>
            </a:pPr>
            <a:r>
              <a:rPr lang="ru-RU" sz="1600" dirty="0" smtClean="0">
                <a:latin typeface="Times New Roman" panose="02020603050405020304" pitchFamily="18" charset="0"/>
                <a:ea typeface="Times New Roman" panose="02020603050405020304" pitchFamily="18" charset="0"/>
              </a:rPr>
              <a:t>подъем одновременно руки и ноги (лодочка) удерживать 2 сек </a:t>
            </a:r>
          </a:p>
          <a:p>
            <a:pPr>
              <a:lnSpc>
                <a:spcPts val="100"/>
              </a:lnSpc>
              <a:spcAft>
                <a:spcPts val="0"/>
              </a:spcAft>
            </a:pPr>
            <a:r>
              <a:rPr lang="ru-RU" sz="1600" dirty="0" smtClean="0">
                <a:latin typeface="Symbol" panose="05050102010706020507" pitchFamily="18" charset="2"/>
                <a:ea typeface="Symbol" panose="05050102010706020507" pitchFamily="18" charset="2"/>
                <a:cs typeface="Symbol" panose="05050102010706020507" pitchFamily="18" charset="2"/>
              </a:rPr>
              <a:t> </a:t>
            </a:r>
            <a:endParaRPr lang="ru-RU" sz="1600" dirty="0" smtClean="0">
              <a:latin typeface="Times New Roman" panose="02020603050405020304" pitchFamily="18" charset="0"/>
              <a:ea typeface="Times New Roman" panose="02020603050405020304" pitchFamily="18" charset="0"/>
            </a:endParaRPr>
          </a:p>
          <a:p>
            <a:pPr marL="342900" lvl="0" indent="-342900">
              <a:spcAft>
                <a:spcPts val="0"/>
              </a:spcAft>
              <a:buFont typeface="Wingdings" panose="05000000000000000000" pitchFamily="2" charset="2"/>
              <a:buChar char=""/>
              <a:tabLst>
                <a:tab pos="660400" algn="l"/>
              </a:tabLst>
            </a:pPr>
            <a:r>
              <a:rPr lang="ru-RU" sz="1600" dirty="0" smtClean="0">
                <a:latin typeface="Times New Roman" panose="02020603050405020304" pitchFamily="18" charset="0"/>
                <a:ea typeface="Times New Roman" panose="02020603050405020304" pitchFamily="18" charset="0"/>
              </a:rPr>
              <a:t>отдых</a:t>
            </a:r>
          </a:p>
          <a:p>
            <a:pPr>
              <a:lnSpc>
                <a:spcPts val="110"/>
              </a:lnSpc>
              <a:spcAft>
                <a:spcPts val="0"/>
              </a:spcAft>
            </a:pPr>
            <a:r>
              <a:rPr lang="ru-RU" sz="1600" dirty="0" smtClean="0">
                <a:latin typeface="Times New Roman" panose="02020603050405020304" pitchFamily="18" charset="0"/>
                <a:ea typeface="Times New Roman" panose="02020603050405020304" pitchFamily="18" charset="0"/>
              </a:rPr>
              <a:t> </a:t>
            </a:r>
          </a:p>
          <a:p>
            <a:pPr marL="660400">
              <a:spcAft>
                <a:spcPts val="0"/>
              </a:spcAft>
            </a:pPr>
            <a:r>
              <a:rPr lang="ru-RU" sz="1600" dirty="0" smtClean="0">
                <a:latin typeface="Times New Roman" panose="02020603050405020304" pitchFamily="18" charset="0"/>
                <a:ea typeface="Times New Roman" panose="02020603050405020304" pitchFamily="18" charset="0"/>
              </a:rPr>
              <a:t>Повторить 8 раз</a:t>
            </a:r>
          </a:p>
          <a:p>
            <a:pPr>
              <a:lnSpc>
                <a:spcPts val="95"/>
              </a:lnSpc>
              <a:spcAft>
                <a:spcPts val="0"/>
              </a:spcAft>
            </a:pPr>
            <a:r>
              <a:rPr lang="ru-RU" sz="1600" dirty="0" smtClean="0">
                <a:latin typeface="Times New Roman" panose="02020603050405020304" pitchFamily="18" charset="0"/>
                <a:ea typeface="Times New Roman" panose="02020603050405020304" pitchFamily="18" charset="0"/>
              </a:rPr>
              <a:t> </a:t>
            </a:r>
          </a:p>
          <a:p>
            <a:pPr marL="355600">
              <a:spcAft>
                <a:spcPts val="0"/>
              </a:spcAft>
            </a:pPr>
            <a:r>
              <a:rPr lang="ru-RU" sz="1600" dirty="0" smtClean="0">
                <a:latin typeface="Times New Roman" panose="02020603050405020304" pitchFamily="18" charset="0"/>
                <a:ea typeface="Times New Roman" panose="02020603050405020304" pitchFamily="18" charset="0"/>
              </a:rPr>
              <a:t>в) Упражнения для ног:</a:t>
            </a:r>
          </a:p>
          <a:p>
            <a:pPr>
              <a:lnSpc>
                <a:spcPts val="920"/>
              </a:lnSpc>
              <a:spcAft>
                <a:spcPts val="0"/>
              </a:spcAft>
            </a:pPr>
            <a:r>
              <a:rPr lang="ru-RU" sz="1600" dirty="0" smtClean="0">
                <a:latin typeface="Times New Roman" panose="02020603050405020304" pitchFamily="18" charset="0"/>
                <a:ea typeface="Times New Roman" panose="02020603050405020304" pitchFamily="18" charset="0"/>
              </a:rPr>
              <a:t> </a:t>
            </a:r>
          </a:p>
          <a:p>
            <a:pPr marL="342900" lvl="0" indent="-342900">
              <a:spcAft>
                <a:spcPts val="0"/>
              </a:spcAft>
              <a:buFont typeface="Wingdings" panose="05000000000000000000" pitchFamily="2" charset="2"/>
              <a:buChar char=""/>
              <a:tabLst>
                <a:tab pos="660400" algn="l"/>
              </a:tabLst>
            </a:pPr>
            <a:r>
              <a:rPr lang="ru-RU" sz="1600" dirty="0" smtClean="0">
                <a:latin typeface="Times New Roman" panose="02020603050405020304" pitchFamily="18" charset="0"/>
                <a:ea typeface="Times New Roman" panose="02020603050405020304" pitchFamily="18" charset="0"/>
              </a:rPr>
              <a:t>приседания: девочки – по 10 раз (3 подхода)</a:t>
            </a:r>
          </a:p>
          <a:p>
            <a:pPr>
              <a:lnSpc>
                <a:spcPts val="100"/>
              </a:lnSpc>
              <a:spcAft>
                <a:spcPts val="0"/>
              </a:spcAft>
            </a:pPr>
            <a:r>
              <a:rPr lang="ru-RU" sz="1600" dirty="0" smtClean="0">
                <a:latin typeface="Symbol" panose="05050102010706020507" pitchFamily="18" charset="2"/>
                <a:ea typeface="Symbol" panose="05050102010706020507" pitchFamily="18" charset="2"/>
                <a:cs typeface="Symbol" panose="05050102010706020507" pitchFamily="18" charset="2"/>
              </a:rPr>
              <a:t> </a:t>
            </a:r>
            <a:endParaRPr lang="ru-RU" sz="1600" dirty="0" smtClean="0">
              <a:latin typeface="Times New Roman" panose="02020603050405020304" pitchFamily="18" charset="0"/>
              <a:ea typeface="Times New Roman" panose="02020603050405020304" pitchFamily="18" charset="0"/>
            </a:endParaRPr>
          </a:p>
          <a:p>
            <a:pPr marL="342900" lvl="0" indent="-342900">
              <a:spcAft>
                <a:spcPts val="0"/>
              </a:spcAft>
              <a:buFont typeface="Wingdings" panose="05000000000000000000" pitchFamily="2" charset="2"/>
              <a:buChar char=""/>
              <a:tabLst>
                <a:tab pos="660400" algn="l"/>
              </a:tabLst>
            </a:pPr>
            <a:r>
              <a:rPr lang="ru-RU" sz="1600" dirty="0" smtClean="0">
                <a:latin typeface="Times New Roman" panose="02020603050405020304" pitchFamily="18" charset="0"/>
                <a:ea typeface="Times New Roman" panose="02020603050405020304" pitchFamily="18" charset="0"/>
              </a:rPr>
              <a:t>отдых</a:t>
            </a:r>
          </a:p>
          <a:p>
            <a:pPr>
              <a:lnSpc>
                <a:spcPts val="110"/>
              </a:lnSpc>
              <a:spcAft>
                <a:spcPts val="0"/>
              </a:spcAft>
            </a:pPr>
            <a:r>
              <a:rPr lang="ru-RU" sz="1600" dirty="0" smtClean="0">
                <a:latin typeface="Times New Roman" panose="02020603050405020304" pitchFamily="18" charset="0"/>
                <a:ea typeface="Times New Roman" panose="02020603050405020304" pitchFamily="18" charset="0"/>
              </a:rPr>
              <a:t> </a:t>
            </a:r>
          </a:p>
          <a:p>
            <a:pPr>
              <a:lnSpc>
                <a:spcPts val="900"/>
              </a:lnSpc>
              <a:spcAft>
                <a:spcPts val="0"/>
              </a:spcAft>
            </a:pPr>
            <a:r>
              <a:rPr lang="ru-RU" sz="1600" dirty="0" smtClean="0">
                <a:latin typeface="Times New Roman" panose="02020603050405020304" pitchFamily="18" charset="0"/>
                <a:ea typeface="Times New Roman" panose="02020603050405020304" pitchFamily="18" charset="0"/>
              </a:rPr>
              <a:t> </a:t>
            </a:r>
          </a:p>
        </p:txBody>
      </p:sp>
      <p:sp>
        <p:nvSpPr>
          <p:cNvPr id="5" name="Прямоугольник 4"/>
          <p:cNvSpPr/>
          <p:nvPr/>
        </p:nvSpPr>
        <p:spPr>
          <a:xfrm>
            <a:off x="6425204" y="1063900"/>
            <a:ext cx="5660778" cy="1528624"/>
          </a:xfrm>
          <a:prstGeom prst="rect">
            <a:avLst/>
          </a:prstGeom>
        </p:spPr>
        <p:txBody>
          <a:bodyPr wrap="square">
            <a:spAutoFit/>
          </a:bodyPr>
          <a:lstStyle/>
          <a:p>
            <a:pPr>
              <a:lnSpc>
                <a:spcPts val="11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90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165100">
              <a:spcAft>
                <a:spcPts val="0"/>
              </a:spcAft>
            </a:pPr>
            <a:r>
              <a:rPr lang="ru-RU" sz="1600" b="1" dirty="0">
                <a:latin typeface="Times New Roman" panose="02020603050405020304" pitchFamily="18" charset="0"/>
                <a:ea typeface="Times New Roman" panose="02020603050405020304" pitchFamily="18" charset="0"/>
              </a:rPr>
              <a:t>3.Прыжковые упражнения:</a:t>
            </a:r>
            <a:endParaRPr lang="ru-RU" sz="1600" dirty="0">
              <a:latin typeface="Times New Roman" panose="02020603050405020304" pitchFamily="18" charset="0"/>
              <a:ea typeface="Times New Roman" panose="02020603050405020304" pitchFamily="18" charset="0"/>
            </a:endParaRPr>
          </a:p>
          <a:p>
            <a:pPr>
              <a:lnSpc>
                <a:spcPts val="9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с места – 7 раз</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Тройной прыжок – 4 раза</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на одной ноге по 8 раз на каждую ногу</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Выпрыгивание вверх с глубокого приседа – 8 раз</a:t>
            </a:r>
          </a:p>
          <a:p>
            <a:pPr>
              <a:lnSpc>
                <a:spcPts val="17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sp>
        <p:nvSpPr>
          <p:cNvPr id="6" name="Прямоугольник 5"/>
          <p:cNvSpPr/>
          <p:nvPr/>
        </p:nvSpPr>
        <p:spPr>
          <a:xfrm>
            <a:off x="834886" y="4925097"/>
            <a:ext cx="10823714" cy="1520929"/>
          </a:xfrm>
          <a:prstGeom prst="rect">
            <a:avLst/>
          </a:prstGeom>
        </p:spPr>
        <p:txBody>
          <a:bodyPr wrap="square">
            <a:spAutoFit/>
          </a:bodyPr>
          <a:lstStyle/>
          <a:p>
            <a:pPr>
              <a:lnSpc>
                <a:spcPts val="13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90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95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r>
              <a:rPr lang="ru-RU" sz="1600" dirty="0">
                <a:latin typeface="Times New Roman" panose="02020603050405020304" pitchFamily="18" charset="0"/>
                <a:ea typeface="Times New Roman" panose="02020603050405020304" pitchFamily="18" charset="0"/>
              </a:rPr>
              <a:t>Следить за своим самочувствием, проводить самоконтроль организма путем замера Ч.С.С. в минуту: если после отдыха (3-5 мин.) Ч.С.С. меньше 110 уд., можно продолжать выполнять упражнения; если больше, то отдохнуть еще, пока значение Ч.С.С. не опустится до допустимых значений, или сделать заминку (легкий бег или бег на месте) и закончить занятие.</a:t>
            </a:r>
          </a:p>
          <a:p>
            <a:pPr>
              <a:lnSpc>
                <a:spcPts val="87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pic>
        <p:nvPicPr>
          <p:cNvPr id="5122"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903" y="5161526"/>
            <a:ext cx="1101965" cy="119012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674535" y="2697759"/>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351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182" y="-543248"/>
            <a:ext cx="11367494" cy="7242367"/>
          </a:xfrm>
          <a:prstGeom prst="rect">
            <a:avLst/>
          </a:prstGeom>
        </p:spPr>
        <p:txBody>
          <a:bodyPr wrap="square">
            <a:spAutoFit/>
          </a:bodyPr>
          <a:lstStyle/>
          <a:p>
            <a:pPr algn="ctr">
              <a:spcAft>
                <a:spcPts val="0"/>
              </a:spcAft>
            </a:pPr>
            <a:endParaRPr lang="ru-RU" b="1" dirty="0" smtClean="0">
              <a:latin typeface="Times New Roman" panose="02020603050405020304" pitchFamily="18" charset="0"/>
              <a:ea typeface="Times New Roman" panose="02020603050405020304" pitchFamily="18" charset="0"/>
            </a:endParaRPr>
          </a:p>
          <a:p>
            <a:pPr algn="ctr">
              <a:spcAft>
                <a:spcPts val="0"/>
              </a:spcAft>
            </a:pPr>
            <a:endParaRPr lang="ru-RU" b="1" dirty="0">
              <a:latin typeface="Times New Roman" panose="02020603050405020304" pitchFamily="18" charset="0"/>
              <a:ea typeface="Times New Roman" panose="02020603050405020304" pitchFamily="18" charset="0"/>
            </a:endParaRPr>
          </a:p>
          <a:p>
            <a:pPr algn="ctr">
              <a:spcAft>
                <a:spcPts val="0"/>
              </a:spcAft>
            </a:pPr>
            <a:endParaRPr lang="ru-RU" b="1" dirty="0" smtClean="0">
              <a:latin typeface="Times New Roman" panose="02020603050405020304" pitchFamily="18" charset="0"/>
              <a:ea typeface="Times New Roman" panose="02020603050405020304" pitchFamily="18" charset="0"/>
            </a:endParaRPr>
          </a:p>
          <a:p>
            <a:pPr algn="ctr">
              <a:spcAft>
                <a:spcPts val="0"/>
              </a:spcAft>
            </a:pPr>
            <a:r>
              <a:rPr lang="ru-RU" b="1" dirty="0" smtClean="0">
                <a:latin typeface="Times New Roman" panose="02020603050405020304" pitchFamily="18" charset="0"/>
                <a:ea typeface="Times New Roman" panose="02020603050405020304" pitchFamily="18" charset="0"/>
              </a:rPr>
              <a:t>Вторник </a:t>
            </a:r>
            <a:r>
              <a:rPr lang="ru-RU" dirty="0">
                <a:latin typeface="Times New Roman" panose="02020603050405020304" pitchFamily="18" charset="0"/>
                <a:ea typeface="Times New Roman" panose="02020603050405020304" pitchFamily="18" charset="0"/>
              </a:rPr>
              <a:t>(для средних и старших групп)</a:t>
            </a:r>
            <a:endParaRPr lang="ru-RU" sz="1600" dirty="0">
              <a:latin typeface="Times New Roman" panose="02020603050405020304" pitchFamily="18" charset="0"/>
              <a:ea typeface="Times New Roman" panose="02020603050405020304" pitchFamily="18" charset="0"/>
            </a:endParaRPr>
          </a:p>
          <a:p>
            <a:pPr>
              <a:lnSpc>
                <a:spcPts val="100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142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sz="1600" b="1" dirty="0">
                <a:latin typeface="Times New Roman" panose="02020603050405020304" pitchFamily="18" charset="0"/>
                <a:ea typeface="Times New Roman" panose="02020603050405020304" pitchFamily="18" charset="0"/>
              </a:rPr>
              <a:t>Разминка</a:t>
            </a:r>
            <a:endParaRPr lang="ru-RU" sz="1600" dirty="0">
              <a:latin typeface="Times New Roman" panose="02020603050405020304" pitchFamily="18" charset="0"/>
              <a:ea typeface="Times New Roman" panose="02020603050405020304" pitchFamily="18" charset="0"/>
            </a:endParaRPr>
          </a:p>
          <a:p>
            <a:pPr>
              <a:lnSpc>
                <a:spcPts val="85"/>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а) Легкий бег (или бег на месте)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б) Упражнения на гибкость</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a:lnSpc>
                <a:spcPts val="925"/>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b="1" dirty="0">
                <a:latin typeface="Times New Roman" panose="02020603050405020304" pitchFamily="18" charset="0"/>
                <a:ea typeface="Times New Roman" panose="02020603050405020304" pitchFamily="18" charset="0"/>
              </a:rPr>
              <a:t>2.Кроссовая подготовка (во дворе) – бег 15-20 мин</a:t>
            </a:r>
            <a:endParaRPr lang="ru-RU" sz="1600" dirty="0">
              <a:latin typeface="Times New Roman" panose="02020603050405020304" pitchFamily="18" charset="0"/>
              <a:ea typeface="Times New Roman" panose="02020603050405020304" pitchFamily="18" charset="0"/>
            </a:endParaRPr>
          </a:p>
          <a:p>
            <a:pPr>
              <a:lnSpc>
                <a:spcPts val="90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tabLst>
                <a:tab pos="419100" algn="l"/>
              </a:tabLst>
            </a:pPr>
            <a:r>
              <a:rPr lang="ru-RU" sz="1600" b="1" dirty="0">
                <a:latin typeface="Times New Roman" panose="02020603050405020304" pitchFamily="18" charset="0"/>
                <a:ea typeface="Times New Roman" panose="02020603050405020304" pitchFamily="18" charset="0"/>
              </a:rPr>
              <a:t>3</a:t>
            </a:r>
            <a:r>
              <a:rPr lang="ru-RU" sz="1600" dirty="0">
                <a:latin typeface="Times New Roman" panose="02020603050405020304" pitchFamily="18" charset="0"/>
                <a:ea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rPr>
              <a:t>Общая физическая подготовка (ОФП)</a:t>
            </a: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а) Упражнения для пресса:</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317500">
              <a:spcAft>
                <a:spcPts val="0"/>
              </a:spcAft>
            </a:pPr>
            <a:r>
              <a:rPr lang="ru-RU" sz="1600" dirty="0">
                <a:latin typeface="Times New Roman" panose="02020603050405020304" pitchFamily="18" charset="0"/>
                <a:ea typeface="Times New Roman" panose="02020603050405020304" pitchFamily="18" charset="0"/>
              </a:rPr>
              <a:t>Исходная позиция (</a:t>
            </a:r>
            <a:r>
              <a:rPr lang="ru-RU" sz="1600" dirty="0" err="1">
                <a:latin typeface="Times New Roman" panose="02020603050405020304" pitchFamily="18" charset="0"/>
                <a:ea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rPr>
              <a:t>.) лежа на спине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-подъем туловища: </a:t>
            </a:r>
            <a:r>
              <a:rPr lang="ru-RU" sz="1600" dirty="0" smtClean="0">
                <a:latin typeface="Times New Roman" panose="02020603050405020304" pitchFamily="18" charset="0"/>
                <a:ea typeface="Times New Roman" panose="02020603050405020304" pitchFamily="18" charset="0"/>
              </a:rPr>
              <a:t>30 раз</a:t>
            </a: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-отдых- подъем ног до прямого угла: </a:t>
            </a:r>
            <a:r>
              <a:rPr lang="ru-RU" sz="1600" dirty="0" smtClean="0">
                <a:latin typeface="Times New Roman" panose="02020603050405020304" pitchFamily="18" charset="0"/>
                <a:ea typeface="Times New Roman" panose="02020603050405020304" pitchFamily="18" charset="0"/>
              </a:rPr>
              <a:t>30 </a:t>
            </a:r>
            <a:r>
              <a:rPr lang="ru-RU" sz="1600" dirty="0">
                <a:latin typeface="Times New Roman" panose="02020603050405020304" pitchFamily="18" charset="0"/>
                <a:ea typeface="Times New Roman" panose="02020603050405020304" pitchFamily="18" charset="0"/>
              </a:rPr>
              <a:t>раз</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-стойка на лопатках: встряхнуть, расслабить ноги -отдых</a:t>
            </a:r>
          </a:p>
          <a:p>
            <a:pPr>
              <a:lnSpc>
                <a:spcPts val="910"/>
              </a:lnSpc>
              <a:spcAft>
                <a:spcPts val="0"/>
              </a:spcAft>
            </a:pPr>
            <a:r>
              <a:rPr lang="ru-RU" sz="1600" dirty="0">
                <a:latin typeface="Times New Roman" panose="02020603050405020304" pitchFamily="18" charset="0"/>
                <a:ea typeface="Times New Roman" panose="02020603050405020304" pitchFamily="18" charset="0"/>
              </a:rPr>
              <a:t> </a:t>
            </a:r>
            <a:endParaRPr lang="ru-RU" sz="1600" dirty="0" smtClean="0">
              <a:latin typeface="Times New Roman" panose="02020603050405020304" pitchFamily="18" charset="0"/>
              <a:ea typeface="Times New Roman" panose="02020603050405020304" pitchFamily="18" charset="0"/>
            </a:endParaRPr>
          </a:p>
          <a:p>
            <a:pPr>
              <a:lnSpc>
                <a:spcPts val="910"/>
              </a:lnSpc>
              <a:spcAft>
                <a:spcPts val="0"/>
              </a:spcAft>
            </a:pPr>
            <a:endParaRPr lang="ru-RU" sz="1600" dirty="0">
              <a:latin typeface="Times New Roman" panose="02020603050405020304" pitchFamily="18" charset="0"/>
              <a:ea typeface="Times New Roman" panose="02020603050405020304" pitchFamily="18" charset="0"/>
            </a:endParaRPr>
          </a:p>
          <a:p>
            <a:pPr>
              <a:lnSpc>
                <a:spcPts val="910"/>
              </a:lnSpc>
              <a:spcAft>
                <a:spcPts val="0"/>
              </a:spcAft>
            </a:pPr>
            <a:endParaRPr lang="ru-RU" sz="1600" dirty="0" smtClean="0">
              <a:latin typeface="Times New Roman" panose="02020603050405020304" pitchFamily="18" charset="0"/>
              <a:ea typeface="Times New Roman" panose="02020603050405020304" pitchFamily="18" charset="0"/>
            </a:endParaRPr>
          </a:p>
          <a:p>
            <a:pPr>
              <a:lnSpc>
                <a:spcPts val="910"/>
              </a:lnSpc>
              <a:spcAft>
                <a:spcPts val="0"/>
              </a:spcAft>
            </a:pPr>
            <a:endParaRPr lang="ru-RU" sz="1600" dirty="0">
              <a:latin typeface="Times New Roman" panose="02020603050405020304" pitchFamily="18" charset="0"/>
              <a:ea typeface="Times New Roman" panose="02020603050405020304" pitchFamily="18" charset="0"/>
            </a:endParaRPr>
          </a:p>
          <a:p>
            <a:pPr>
              <a:lnSpc>
                <a:spcPts val="135"/>
              </a:lnSpc>
              <a:spcAft>
                <a:spcPts val="0"/>
              </a:spcAft>
            </a:pPr>
            <a:r>
              <a:rPr lang="ru-RU" sz="1600" dirty="0">
                <a:latin typeface="Times New Roman" panose="02020603050405020304" pitchFamily="18" charset="0"/>
                <a:ea typeface="Times New Roman" panose="02020603050405020304" pitchFamily="18" charset="0"/>
              </a:rPr>
              <a:t> </a:t>
            </a:r>
          </a:p>
          <a:p>
            <a:pPr marL="393700" indent="449580" algn="just">
              <a:lnSpc>
                <a:spcPct val="106000"/>
              </a:lnSpc>
              <a:spcAft>
                <a:spcPts val="0"/>
              </a:spcAft>
            </a:pPr>
            <a:endParaRPr lang="ru-RU" sz="1600" dirty="0" smtClean="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endParaRPr lang="ru-RU" sz="1600" dirty="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endParaRPr lang="ru-RU" sz="1600" dirty="0" smtClean="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endParaRPr lang="ru-RU" sz="1600" dirty="0" smtClean="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endParaRPr lang="ru-RU" sz="1600" dirty="0" smtClean="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r>
              <a:rPr lang="ru-RU" sz="1600" dirty="0" smtClean="0">
                <a:latin typeface="Times New Roman" panose="02020603050405020304" pitchFamily="18" charset="0"/>
                <a:ea typeface="Times New Roman" panose="02020603050405020304" pitchFamily="18" charset="0"/>
              </a:rPr>
              <a:t>Следить </a:t>
            </a:r>
            <a:r>
              <a:rPr lang="ru-RU" sz="1600" dirty="0">
                <a:latin typeface="Times New Roman" panose="02020603050405020304" pitchFamily="18" charset="0"/>
                <a:ea typeface="Times New Roman" panose="02020603050405020304" pitchFamily="18" charset="0"/>
              </a:rPr>
              <a:t>за своим самочувствием, проводить самоконтроль организма путем замера Ч.С.С. в минуту: если после отдыха (3-5 мин.) Ч.С.С. меньше 110 уд., можно продолжать выполнять упражнения; если больше, то отдохнуть еще, пока значение Ч.С.С. не опустится до допустимых значений, или сделать заминку (легкий бег или бег на месте) и закончить занятие.</a:t>
            </a:r>
          </a:p>
          <a:p>
            <a:pPr>
              <a:lnSpc>
                <a:spcPts val="86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sp>
        <p:nvSpPr>
          <p:cNvPr id="3" name="Прямоугольник 2"/>
          <p:cNvSpPr/>
          <p:nvPr/>
        </p:nvSpPr>
        <p:spPr>
          <a:xfrm>
            <a:off x="80616" y="3727332"/>
            <a:ext cx="7305261" cy="1618392"/>
          </a:xfrm>
          <a:prstGeom prst="rect">
            <a:avLst/>
          </a:prstGeom>
        </p:spPr>
        <p:txBody>
          <a:bodyPr wrap="square">
            <a:spAutoFit/>
          </a:bodyPr>
          <a:lstStyle/>
          <a:p>
            <a:pPr algn="ctr">
              <a:spcAft>
                <a:spcPts val="0"/>
              </a:spcAft>
            </a:pPr>
            <a:endParaRPr lang="ru-RU" sz="1600" dirty="0">
              <a:latin typeface="Times New Roman" panose="02020603050405020304" pitchFamily="18" charset="0"/>
              <a:ea typeface="Times New Roman" panose="02020603050405020304" pitchFamily="18" charset="0"/>
            </a:endParaRPr>
          </a:p>
          <a:p>
            <a:pPr marL="482600">
              <a:spcAft>
                <a:spcPts val="0"/>
              </a:spcAft>
            </a:pPr>
            <a:r>
              <a:rPr lang="ru-RU" sz="1600" dirty="0">
                <a:latin typeface="Times New Roman" panose="02020603050405020304" pitchFamily="18" charset="0"/>
                <a:ea typeface="Times New Roman" panose="02020603050405020304" pitchFamily="18" charset="0"/>
              </a:rPr>
              <a:t>б) Упражнения для спины:</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711200">
              <a:spcAft>
                <a:spcPts val="0"/>
              </a:spcAft>
            </a:pPr>
            <a:r>
              <a:rPr lang="ru-RU" sz="1600" dirty="0" err="1">
                <a:latin typeface="Times New Roman" panose="02020603050405020304" pitchFamily="18" charset="0"/>
                <a:ea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rPr>
              <a:t>. лежа на животе  -подъем: левой руки, правой ноги – 3 сек</a:t>
            </a:r>
          </a:p>
          <a:p>
            <a:pPr>
              <a:lnSpc>
                <a:spcPts val="120"/>
              </a:lnSpc>
              <a:spcAft>
                <a:spcPts val="0"/>
              </a:spcAft>
            </a:pPr>
            <a:r>
              <a:rPr lang="ru-RU" sz="1600" dirty="0">
                <a:latin typeface="Times New Roman" panose="02020603050405020304" pitchFamily="18" charset="0"/>
                <a:ea typeface="Times New Roman" panose="02020603050405020304" pitchFamily="18" charset="0"/>
              </a:rPr>
              <a:t> </a:t>
            </a:r>
          </a:p>
          <a:p>
            <a:pPr marL="711200">
              <a:spcAft>
                <a:spcPts val="0"/>
              </a:spcAft>
            </a:pPr>
            <a:r>
              <a:rPr lang="ru-RU" sz="1600" dirty="0">
                <a:latin typeface="Times New Roman" panose="02020603050405020304" pitchFamily="18" charset="0"/>
                <a:ea typeface="Times New Roman" panose="02020603050405020304" pitchFamily="18" charset="0"/>
              </a:rPr>
              <a:t>правой руки, левой ноги – 3 сек</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711200">
              <a:spcAft>
                <a:spcPts val="0"/>
              </a:spcAft>
            </a:pPr>
            <a:r>
              <a:rPr lang="ru-RU" sz="1600" dirty="0">
                <a:latin typeface="Times New Roman" panose="02020603050405020304" pitchFamily="18" charset="0"/>
                <a:ea typeface="Times New Roman" panose="02020603050405020304" pitchFamily="18" charset="0"/>
              </a:rPr>
              <a:t>одновременно руки и ноги (лодочка) – 3 сек  (Повторить 5-7 раз)</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a:lnSpc>
                <a:spcPts val="915"/>
              </a:lnSpc>
              <a:spcAft>
                <a:spcPts val="0"/>
              </a:spcAft>
            </a:pPr>
            <a:r>
              <a:rPr lang="ru-RU" sz="1600" dirty="0">
                <a:latin typeface="Times New Roman" panose="02020603050405020304" pitchFamily="18" charset="0"/>
                <a:ea typeface="Times New Roman" panose="02020603050405020304" pitchFamily="18" charset="0"/>
              </a:rPr>
              <a:t> </a:t>
            </a:r>
          </a:p>
          <a:p>
            <a:pPr>
              <a:lnSpc>
                <a:spcPts val="13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86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6260104" y="3202893"/>
            <a:ext cx="6236695" cy="2142831"/>
          </a:xfrm>
          <a:prstGeom prst="rect">
            <a:avLst/>
          </a:prstGeom>
        </p:spPr>
        <p:txBody>
          <a:bodyPr wrap="square">
            <a:spAutoFit/>
          </a:bodyPr>
          <a:lstStyle/>
          <a:p>
            <a:pPr algn="ctr">
              <a:spcAft>
                <a:spcPts val="0"/>
              </a:spcAft>
            </a:pP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482600">
              <a:spcAft>
                <a:spcPts val="0"/>
              </a:spcAft>
            </a:pPr>
            <a:r>
              <a:rPr lang="ru-RU" sz="1600" dirty="0">
                <a:latin typeface="Times New Roman" panose="02020603050405020304" pitchFamily="18" charset="0"/>
                <a:ea typeface="Times New Roman" panose="02020603050405020304" pitchFamily="18" charset="0"/>
              </a:rPr>
              <a:t>в) Упражнения для ног:</a:t>
            </a:r>
          </a:p>
          <a:p>
            <a:pPr>
              <a:lnSpc>
                <a:spcPts val="170"/>
              </a:lnSpc>
              <a:spcAft>
                <a:spcPts val="0"/>
              </a:spcAft>
            </a:pPr>
            <a:r>
              <a:rPr lang="ru-RU" sz="1600" dirty="0">
                <a:latin typeface="Times New Roman" panose="02020603050405020304" pitchFamily="18" charset="0"/>
                <a:ea typeface="Times New Roman" panose="02020603050405020304" pitchFamily="18" charset="0"/>
              </a:rPr>
              <a:t> </a:t>
            </a:r>
          </a:p>
          <a:p>
            <a:pPr marL="482600" marR="2425700">
              <a:lnSpc>
                <a:spcPct val="103000"/>
              </a:lnSpc>
              <a:spcAft>
                <a:spcPts val="0"/>
              </a:spcAft>
            </a:pPr>
            <a:r>
              <a:rPr lang="ru-RU" sz="1600" dirty="0">
                <a:latin typeface="Times New Roman" panose="02020603050405020304" pitchFamily="18" charset="0"/>
                <a:ea typeface="Times New Roman" panose="02020603050405020304" pitchFamily="18" charset="0"/>
              </a:rPr>
              <a:t>-приседания на одной ноге: мальчики – по 10 раз г) Упражнения для рук:</a:t>
            </a:r>
          </a:p>
          <a:p>
            <a:pPr>
              <a:lnSpc>
                <a:spcPts val="125"/>
              </a:lnSpc>
              <a:spcAft>
                <a:spcPts val="0"/>
              </a:spcAft>
            </a:pPr>
            <a:r>
              <a:rPr lang="ru-RU" sz="1600" dirty="0">
                <a:latin typeface="Times New Roman" panose="02020603050405020304" pitchFamily="18" charset="0"/>
                <a:ea typeface="Times New Roman" panose="02020603050405020304" pitchFamily="18" charset="0"/>
              </a:rPr>
              <a:t> </a:t>
            </a:r>
          </a:p>
          <a:p>
            <a:pPr marL="482600" marR="368300">
              <a:lnSpc>
                <a:spcPct val="102000"/>
              </a:lnSpc>
              <a:spcAft>
                <a:spcPts val="0"/>
              </a:spcAft>
            </a:pPr>
            <a:r>
              <a:rPr lang="ru-RU" sz="1600" dirty="0">
                <a:latin typeface="Times New Roman" panose="02020603050405020304" pitchFamily="18" charset="0"/>
                <a:ea typeface="Times New Roman" panose="02020603050405020304" pitchFamily="18" charset="0"/>
              </a:rPr>
              <a:t>-отжимание от пола для мальчиков (или подтягивание на перекладине, если есть возможность) - 30 раз</a:t>
            </a:r>
          </a:p>
          <a:p>
            <a:pPr>
              <a:lnSpc>
                <a:spcPts val="91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13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86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pic>
        <p:nvPicPr>
          <p:cNvPr id="5"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16" y="5275102"/>
            <a:ext cx="1101965" cy="11901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097388" y="914094"/>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330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png;base64,iVBORw0KGgoAAAANSUhEUgAAAAsAAAALCAYAAACprHcmAAAAGElEQVQYlWP8////fwYiAROxCkcVD1LFAMHrBBKZe8tzAAAAAElFTkSuQmCC"/>
          <p:cNvSpPr>
            <a:spLocks noChangeAspect="1" noChangeArrowheads="1"/>
          </p:cNvSpPr>
          <p:nvPr/>
        </p:nvSpPr>
        <p:spPr bwMode="auto">
          <a:xfrm>
            <a:off x="6211888" y="-158750"/>
            <a:ext cx="142875" cy="152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3" descr="data:image/png;base64,iVBORw0KGgoAAAANSUhEUgAAAAsAAAALCAYAAACprHcmAAAAGElEQVQYlWP8////fwYiAROxCkcVD1LFAMHrBBKZe8tzAAAAAElFTkSuQmCC"/>
          <p:cNvSpPr>
            <a:spLocks noChangeAspect="1" noChangeArrowheads="1"/>
          </p:cNvSpPr>
          <p:nvPr/>
        </p:nvSpPr>
        <p:spPr bwMode="auto">
          <a:xfrm>
            <a:off x="7515225" y="388938"/>
            <a:ext cx="142875" cy="152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 name="Прямоугольник 1"/>
          <p:cNvSpPr/>
          <p:nvPr/>
        </p:nvSpPr>
        <p:spPr>
          <a:xfrm>
            <a:off x="556522" y="465138"/>
            <a:ext cx="11151705" cy="5677580"/>
          </a:xfrm>
          <a:prstGeom prst="rect">
            <a:avLst/>
          </a:prstGeom>
        </p:spPr>
        <p:txBody>
          <a:bodyPr wrap="square">
            <a:spAutoFit/>
          </a:bodyPr>
          <a:lstStyle/>
          <a:p>
            <a:pPr algn="ctr">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Среда </a:t>
            </a:r>
            <a:r>
              <a:rPr lang="ru-RU" dirty="0">
                <a:latin typeface="Times New Roman" panose="02020603050405020304" pitchFamily="18" charset="0"/>
                <a:ea typeface="Times New Roman" panose="02020603050405020304" pitchFamily="18" charset="0"/>
                <a:cs typeface="Times New Roman" panose="02020603050405020304" pitchFamily="18" charset="0"/>
              </a:rPr>
              <a:t>(для средних и старших групп)</a:t>
            </a:r>
          </a:p>
          <a:p>
            <a:pPr>
              <a:lnSpc>
                <a:spcPts val="12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algn="ctr">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Тренировку проводить по дворе с дорожкой 7-10 метров и в доме</a:t>
            </a:r>
          </a:p>
          <a:p>
            <a:pPr>
              <a:lnSpc>
                <a:spcPts val="159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42900" lvl="0" indent="-342900">
              <a:spcAft>
                <a:spcPts val="0"/>
              </a:spcAft>
              <a:buFont typeface="+mj-lt"/>
              <a:buAutoNum type="arabicPeriod"/>
              <a:tabLst>
                <a:tab pos="622300" algn="l"/>
              </a:tabLst>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Разминка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(во дворе)</a:t>
            </a:r>
          </a:p>
          <a:p>
            <a:pPr>
              <a:lnSpc>
                <a:spcPts val="11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а) Легкий бег (или бег на месте)</a:t>
            </a:r>
          </a:p>
          <a:p>
            <a:pPr>
              <a:lnSpc>
                <a:spcPts val="11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a:lnSpc>
                <a:spcPts val="11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55600">
              <a:spcAft>
                <a:spcPts val="0"/>
              </a:spcAft>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2</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 Общая физическая подготовка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 доме)</a:t>
            </a:r>
          </a:p>
          <a:p>
            <a:pPr>
              <a:lnSpc>
                <a:spcPts val="11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165100">
              <a:spcAft>
                <a:spcPts val="0"/>
              </a:spcAft>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Упражнения для пресса:</a:t>
            </a:r>
          </a:p>
          <a:p>
            <a:pPr>
              <a:lnSpc>
                <a:spcPts val="9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17500">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Исходная позиция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лежа на спине</a:t>
            </a:r>
          </a:p>
          <a:p>
            <a:pPr>
              <a:lnSpc>
                <a:spcPts val="107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42900" marR="2540000" lvl="0" indent="-342900">
              <a:lnSpc>
                <a:spcPct val="97000"/>
              </a:lnSpc>
              <a:spcAft>
                <a:spcPts val="0"/>
              </a:spcAft>
              <a:buFont typeface="Wingdings" panose="05000000000000000000" pitchFamily="2" charset="2"/>
              <a:buChar char=""/>
              <a:tabLst>
                <a:tab pos="6223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подъем туловища: мальчики - 40 раз отдых б) Упражнения для спины: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лежа на животе</a:t>
            </a:r>
          </a:p>
          <a:p>
            <a:pPr>
              <a:lnSpc>
                <a:spcPts val="1070"/>
              </a:lnSpc>
              <a:spcAft>
                <a:spcPts val="0"/>
              </a:spcAft>
            </a:pPr>
            <a:r>
              <a:rPr lang="ru-RU" sz="1600" dirty="0">
                <a:latin typeface="Times New Roman" panose="02020603050405020304" pitchFamily="18" charset="0"/>
                <a:ea typeface="Symbol" panose="05050102010706020507" pitchFamily="18" charset="2"/>
                <a:cs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marL="742950" marR="228600" lvl="1" indent="-285750">
              <a:lnSpc>
                <a:spcPct val="97000"/>
              </a:lnSpc>
              <a:spcAft>
                <a:spcPts val="0"/>
              </a:spcAft>
              <a:buFont typeface="Wingdings" panose="05000000000000000000" pitchFamily="2" charset="2"/>
              <a:buChar char=""/>
              <a:tabLst>
                <a:tab pos="6985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подъем одновременно рук и ног (лодочка), удерживать 2 сек, повторять 6-8 раз в) Упражнения для ног:</a:t>
            </a:r>
          </a:p>
          <a:p>
            <a:pPr>
              <a:lnSpc>
                <a:spcPts val="920"/>
              </a:lnSpc>
              <a:spcAft>
                <a:spcPts val="0"/>
              </a:spcAft>
            </a:pPr>
            <a:r>
              <a:rPr lang="ru-RU" sz="1600" dirty="0">
                <a:latin typeface="Times New Roman" panose="02020603050405020304" pitchFamily="18" charset="0"/>
                <a:ea typeface="Symbol" panose="05050102010706020507" pitchFamily="18" charset="2"/>
                <a:cs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Aft>
                <a:spcPts val="0"/>
              </a:spcAft>
              <a:buFont typeface="Wingdings" panose="05000000000000000000" pitchFamily="2" charset="2"/>
              <a:buChar char=""/>
              <a:tabLst>
                <a:tab pos="6604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приседания на одной ноге: мальчики – по 8 раз</a:t>
            </a:r>
          </a:p>
          <a:p>
            <a:pPr>
              <a:lnSpc>
                <a:spcPts val="11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a:lnSpc>
                <a:spcPts val="120"/>
              </a:lnSpc>
              <a:spcAft>
                <a:spcPts val="0"/>
              </a:spcAft>
            </a:pPr>
            <a:r>
              <a:rPr lang="ru-RU" sz="1600" dirty="0">
                <a:latin typeface="Times New Roman" panose="02020603050405020304" pitchFamily="18" charset="0"/>
                <a:ea typeface="Symbol" panose="05050102010706020507" pitchFamily="18" charset="2"/>
                <a:cs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marL="165100">
              <a:spcAft>
                <a:spcPts val="0"/>
              </a:spcAft>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3.Прыжковые упражнения</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a:t>
            </a:r>
          </a:p>
          <a:p>
            <a:pPr>
              <a:lnSpc>
                <a:spcPts val="105"/>
              </a:lnSpc>
              <a:spcAft>
                <a:spcPts val="0"/>
              </a:spcAft>
            </a:pPr>
            <a:r>
              <a:rPr lang="ru-RU" sz="1600" dirty="0">
                <a:latin typeface="Times New Roman" panose="02020603050405020304" pitchFamily="18" charset="0"/>
                <a:ea typeface="Symbol" panose="05050102010706020507" pitchFamily="18" charset="2"/>
                <a:cs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Прыжки с места – 5 раз</a:t>
            </a:r>
          </a:p>
          <a:p>
            <a:pPr>
              <a:lnSpc>
                <a:spcPts val="10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Тройной прыжок с места – 5 раз</a:t>
            </a:r>
          </a:p>
          <a:p>
            <a:pPr>
              <a:lnSpc>
                <a:spcPts val="10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Прыжки на одной ноге по 5 раз на каждую ногу</a:t>
            </a:r>
          </a:p>
          <a:p>
            <a:pPr>
              <a:lnSpc>
                <a:spcPts val="10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Выпрыгивание вверх – 10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раз</a:t>
            </a:r>
          </a:p>
          <a:p>
            <a:pPr marL="342900" lvl="0" indent="-342900">
              <a:spcAft>
                <a:spcPts val="0"/>
              </a:spcAft>
              <a:buFont typeface="+mj-lt"/>
              <a:buAutoNum type="arabicPeriod"/>
              <a:tabLst>
                <a:tab pos="317500" algn="l"/>
              </a:tabLst>
            </a:pP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ts val="165"/>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lvl="2">
              <a:lnSpc>
                <a:spcPct val="105000"/>
              </a:lnSpc>
              <a:spcAft>
                <a:spcPts val="0"/>
              </a:spcAft>
              <a:tabLst>
                <a:tab pos="981710" algn="l"/>
              </a:tabLst>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В процессе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тренировки следить за своим самочувствием, производить самоконтроль организма путем замера Ч.С.С. в минуту6 если после отдыха (3-4мин) Ч.С.С. меньше 110уд., можно продолжать выполнять упражнения; если больше, то еще отдохнуть или сделать заминку и закончить занятие.</a:t>
            </a:r>
          </a:p>
          <a:p>
            <a:pPr>
              <a:lnSpc>
                <a:spcPts val="84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p>
        </p:txBody>
      </p:sp>
      <p:pic>
        <p:nvPicPr>
          <p:cNvPr id="7"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893" y="5116556"/>
            <a:ext cx="1101965" cy="11901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479662" y="750525"/>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6312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6719" y="122759"/>
            <a:ext cx="11400183" cy="6927409"/>
          </a:xfrm>
          <a:prstGeom prst="rect">
            <a:avLst/>
          </a:prstGeom>
        </p:spPr>
        <p:txBody>
          <a:bodyPr wrap="square">
            <a:spAutoFit/>
          </a:bodyPr>
          <a:lstStyle/>
          <a:p>
            <a:pPr algn="ctr">
              <a:spcAft>
                <a:spcPts val="0"/>
              </a:spcAft>
            </a:pPr>
            <a:r>
              <a:rPr lang="ru-RU" b="1" dirty="0">
                <a:latin typeface="Times New Roman" panose="02020603050405020304" pitchFamily="18" charset="0"/>
                <a:ea typeface="Times New Roman" panose="02020603050405020304" pitchFamily="18" charset="0"/>
              </a:rPr>
              <a:t>Четверг </a:t>
            </a:r>
            <a:r>
              <a:rPr lang="ru-RU" dirty="0">
                <a:latin typeface="Times New Roman" panose="02020603050405020304" pitchFamily="18" charset="0"/>
                <a:ea typeface="Times New Roman" panose="02020603050405020304" pitchFamily="18" charset="0"/>
              </a:rPr>
              <a:t>(для средних и старших групп)</a:t>
            </a:r>
            <a:endParaRPr lang="ru-RU" sz="1600" dirty="0">
              <a:latin typeface="Times New Roman" panose="02020603050405020304" pitchFamily="18" charset="0"/>
              <a:ea typeface="Times New Roman" panose="02020603050405020304" pitchFamily="18" charset="0"/>
            </a:endParaRPr>
          </a:p>
          <a:p>
            <a:pPr>
              <a:lnSpc>
                <a:spcPts val="13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sz="1600" b="1" dirty="0">
                <a:latin typeface="Times New Roman" panose="02020603050405020304" pitchFamily="18" charset="0"/>
                <a:ea typeface="Times New Roman" panose="02020603050405020304" pitchFamily="18" charset="0"/>
              </a:rPr>
              <a:t>Разминка:</a:t>
            </a:r>
            <a:endParaRPr lang="ru-RU" sz="1600" dirty="0">
              <a:latin typeface="Times New Roman" panose="02020603050405020304" pitchFamily="18" charset="0"/>
              <a:ea typeface="Times New Roman" panose="02020603050405020304" pitchFamily="18" charset="0"/>
            </a:endParaRPr>
          </a:p>
          <a:p>
            <a:pPr>
              <a:lnSpc>
                <a:spcPts val="89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а) Легкий бег (или бег на месте)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б) Упражнения на гибкость</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в) Специальные беговые упражнения (или на месте)</a:t>
            </a:r>
          </a:p>
          <a:p>
            <a:pPr>
              <a:lnSpc>
                <a:spcPts val="145"/>
              </a:lnSpc>
              <a:spcAft>
                <a:spcPts val="0"/>
              </a:spcAft>
            </a:pPr>
            <a:r>
              <a:rPr lang="ru-RU" sz="1600" dirty="0">
                <a:latin typeface="Times New Roman" panose="02020603050405020304" pitchFamily="18" charset="0"/>
                <a:ea typeface="Times New Roman" panose="02020603050405020304" pitchFamily="18" charset="0"/>
              </a:rPr>
              <a:t> </a:t>
            </a:r>
          </a:p>
          <a:p>
            <a:pPr>
              <a:lnSpc>
                <a:spcPts val="85"/>
              </a:lnSpc>
              <a:spcAft>
                <a:spcPts val="0"/>
              </a:spcAft>
            </a:pPr>
            <a:r>
              <a:rPr lang="ru-RU" sz="1600" dirty="0">
                <a:latin typeface="Times New Roman" panose="02020603050405020304" pitchFamily="18" charset="0"/>
                <a:ea typeface="Times New Roman" panose="02020603050405020304" pitchFamily="18" charset="0"/>
              </a:rPr>
              <a:t> </a:t>
            </a:r>
          </a:p>
          <a:p>
            <a:pPr>
              <a:lnSpc>
                <a:spcPts val="90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b="1" dirty="0">
                <a:latin typeface="Times New Roman" panose="02020603050405020304" pitchFamily="18" charset="0"/>
                <a:ea typeface="Times New Roman" panose="02020603050405020304" pitchFamily="18" charset="0"/>
              </a:rPr>
              <a:t>2</a:t>
            </a:r>
            <a:r>
              <a:rPr lang="ru-RU" sz="1600" b="1" dirty="0" smtClean="0">
                <a:latin typeface="Times New Roman" panose="02020603050405020304" pitchFamily="18" charset="0"/>
                <a:ea typeface="Times New Roman" panose="02020603050405020304" pitchFamily="18" charset="0"/>
              </a:rPr>
              <a:t>.Прыжковые </a:t>
            </a:r>
            <a:r>
              <a:rPr lang="ru-RU" sz="1600" b="1" dirty="0">
                <a:latin typeface="Times New Roman" panose="02020603050405020304" pitchFamily="18" charset="0"/>
                <a:ea typeface="Times New Roman" panose="02020603050405020304" pitchFamily="18" charset="0"/>
              </a:rPr>
              <a:t>упражнения</a:t>
            </a:r>
            <a:r>
              <a:rPr lang="ru-RU" sz="1600" b="1" dirty="0" smtClean="0">
                <a:latin typeface="Times New Roman" panose="02020603050405020304" pitchFamily="18" charset="0"/>
                <a:ea typeface="Times New Roman" panose="02020603050405020304" pitchFamily="18" charset="0"/>
              </a:rPr>
              <a:t>:</a:t>
            </a: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с места – 7 раз</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Тройной прыжок – 4 раза</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на одной ноге по 8 раз на каждую ногу</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Выпрыгивание вверх с глубокого приседа – 8 раз</a:t>
            </a:r>
          </a:p>
          <a:p>
            <a:pPr>
              <a:lnSpc>
                <a:spcPts val="170"/>
              </a:lnSpc>
              <a:spcAft>
                <a:spcPts val="0"/>
              </a:spcAft>
            </a:pPr>
            <a:r>
              <a:rPr lang="ru-RU" sz="1600" dirty="0">
                <a:latin typeface="Times New Roman" panose="02020603050405020304" pitchFamily="18" charset="0"/>
                <a:ea typeface="Times New Roman" panose="02020603050405020304" pitchFamily="18" charset="0"/>
              </a:rPr>
              <a:t> </a:t>
            </a:r>
          </a:p>
          <a:p>
            <a:pPr marL="393700" marR="723900">
              <a:lnSpc>
                <a:spcPct val="102000"/>
              </a:lnSpc>
              <a:spcAft>
                <a:spcPts val="0"/>
              </a:spcAft>
            </a:pPr>
            <a:r>
              <a:rPr lang="ru-RU" sz="1600" dirty="0">
                <a:latin typeface="Times New Roman" panose="02020603050405020304" pitchFamily="18" charset="0"/>
                <a:ea typeface="Times New Roman" panose="02020603050405020304" pitchFamily="18" charset="0"/>
              </a:rPr>
              <a:t>Упражнения выполняются серийно: ОФП + прыжковые упражнения – серия Выполнить 2 серии.</a:t>
            </a:r>
          </a:p>
          <a:p>
            <a:pPr>
              <a:lnSpc>
                <a:spcPts val="950"/>
              </a:lnSpc>
              <a:spcAft>
                <a:spcPts val="0"/>
              </a:spcAft>
            </a:pPr>
            <a:r>
              <a:rPr lang="ru-RU" sz="1600" dirty="0">
                <a:latin typeface="Times New Roman" panose="02020603050405020304" pitchFamily="18" charset="0"/>
                <a:ea typeface="Times New Roman" panose="02020603050405020304" pitchFamily="18" charset="0"/>
              </a:rPr>
              <a:t> </a:t>
            </a:r>
          </a:p>
          <a:p>
            <a:pPr>
              <a:lnSpc>
                <a:spcPts val="865"/>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b="1" dirty="0" smtClean="0">
                <a:latin typeface="Times New Roman" panose="02020603050405020304" pitchFamily="18" charset="0"/>
                <a:ea typeface="Times New Roman" panose="02020603050405020304" pitchFamily="18" charset="0"/>
              </a:rPr>
              <a:t>3.Работа </a:t>
            </a:r>
            <a:r>
              <a:rPr lang="ru-RU" sz="1600" b="1" dirty="0">
                <a:latin typeface="Times New Roman" panose="02020603050405020304" pitchFamily="18" charset="0"/>
                <a:ea typeface="Times New Roman" panose="02020603050405020304" pitchFamily="18" charset="0"/>
              </a:rPr>
              <a:t>с мячом</a:t>
            </a:r>
            <a:endParaRPr lang="ru-RU" sz="1600" dirty="0">
              <a:latin typeface="Times New Roman" panose="02020603050405020304" pitchFamily="18" charset="0"/>
              <a:ea typeface="Times New Roman" panose="02020603050405020304" pitchFamily="18" charset="0"/>
            </a:endParaRPr>
          </a:p>
          <a:p>
            <a:pPr>
              <a:lnSpc>
                <a:spcPts val="90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rPr>
              <a:t>Обманные движения</a:t>
            </a:r>
            <a:r>
              <a:rPr lang="ru-RU" sz="1600" dirty="0">
                <a:latin typeface="Times New Roman" panose="02020603050405020304" pitchFamily="18" charset="0"/>
                <a:ea typeface="Times New Roman" panose="02020603050405020304" pitchFamily="18" charset="0"/>
              </a:rPr>
              <a:t> (финты).</a:t>
            </a:r>
          </a:p>
          <a:p>
            <a:pPr>
              <a:lnSpc>
                <a:spcPts val="170"/>
              </a:lnSpc>
              <a:spcAft>
                <a:spcPts val="0"/>
              </a:spcAft>
            </a:pPr>
            <a:r>
              <a:rPr lang="ru-RU" sz="1600" dirty="0">
                <a:latin typeface="Times New Roman" panose="02020603050405020304" pitchFamily="18" charset="0"/>
                <a:ea typeface="Times New Roman" panose="02020603050405020304" pitchFamily="18" charset="0"/>
              </a:rPr>
              <a:t> </a:t>
            </a:r>
          </a:p>
          <a:p>
            <a:pPr marL="165100" marR="76200">
              <a:lnSpc>
                <a:spcPct val="103000"/>
              </a:lnSpc>
              <a:spcAft>
                <a:spcPts val="0"/>
              </a:spcAft>
            </a:pPr>
            <a:r>
              <a:rPr lang="ru-RU" sz="1600" dirty="0">
                <a:latin typeface="Times New Roman" panose="02020603050405020304" pitchFamily="18" charset="0"/>
                <a:ea typeface="Times New Roman" panose="02020603050405020304" pitchFamily="18" charset="0"/>
              </a:rPr>
              <a:t>«Уход» выпадом (при атаке противника спереди, умение показать туловищем движение в одну сторону и уйти с мячом в другую).</a:t>
            </a:r>
          </a:p>
          <a:p>
            <a:pPr>
              <a:lnSpc>
                <a:spcPts val="125"/>
              </a:lnSpc>
              <a:spcAft>
                <a:spcPts val="0"/>
              </a:spcAft>
            </a:pPr>
            <a:r>
              <a:rPr lang="ru-RU" sz="1600" dirty="0">
                <a:latin typeface="Times New Roman" panose="02020603050405020304" pitchFamily="18" charset="0"/>
                <a:ea typeface="Times New Roman" panose="02020603050405020304" pitchFamily="18" charset="0"/>
              </a:rPr>
              <a:t> </a:t>
            </a:r>
          </a:p>
          <a:p>
            <a:pPr marL="165100" marR="406400" indent="41275">
              <a:lnSpc>
                <a:spcPct val="103000"/>
              </a:lnSpc>
              <a:spcAft>
                <a:spcPts val="0"/>
              </a:spcAft>
            </a:pPr>
            <a:r>
              <a:rPr lang="ru-RU" sz="1600" dirty="0">
                <a:latin typeface="Times New Roman" panose="02020603050405020304" pitchFamily="18" charset="0"/>
                <a:ea typeface="Times New Roman" panose="02020603050405020304" pitchFamily="18" charset="0"/>
              </a:rPr>
              <a:t>«Остановка» мяча (после замедления бега и ложной попытки остановить мяч ногой, выполнение рывка с мячом).</a:t>
            </a:r>
          </a:p>
          <a:p>
            <a:pPr>
              <a:lnSpc>
                <a:spcPts val="125"/>
              </a:lnSpc>
              <a:spcAft>
                <a:spcPts val="0"/>
              </a:spcAft>
            </a:pPr>
            <a:r>
              <a:rPr lang="ru-RU" sz="1600" dirty="0">
                <a:latin typeface="Times New Roman" panose="02020603050405020304" pitchFamily="18" charset="0"/>
                <a:ea typeface="Times New Roman" panose="02020603050405020304" pitchFamily="18" charset="0"/>
              </a:rPr>
              <a:t> </a:t>
            </a:r>
          </a:p>
          <a:p>
            <a:pPr marL="165100" marR="152400" indent="41275">
              <a:lnSpc>
                <a:spcPct val="105000"/>
              </a:lnSpc>
              <a:spcAft>
                <a:spcPts val="0"/>
              </a:spcAft>
            </a:pPr>
            <a:r>
              <a:rPr lang="ru-RU" sz="1600" dirty="0">
                <a:latin typeface="Times New Roman" panose="02020603050405020304" pitchFamily="18" charset="0"/>
                <a:ea typeface="Times New Roman" panose="02020603050405020304" pitchFamily="18" charset="0"/>
              </a:rPr>
              <a:t>«Удар» по мячу (имитация удара по мячу ногой и уход с ним в сторону от соперника). – -</a:t>
            </a:r>
            <a:r>
              <a:rPr lang="ru-RU" sz="1600" b="1" dirty="0">
                <a:latin typeface="Times New Roman" panose="02020603050405020304" pitchFamily="18" charset="0"/>
                <a:ea typeface="Times New Roman" panose="02020603050405020304" pitchFamily="18" charset="0"/>
              </a:rPr>
              <a:t>Отбор мяча</a:t>
            </a:r>
            <a:r>
              <a:rPr lang="ru-RU" sz="1600" dirty="0">
                <a:latin typeface="Times New Roman" panose="02020603050405020304" pitchFamily="18" charset="0"/>
                <a:ea typeface="Times New Roman" panose="02020603050405020304" pitchFamily="18" charset="0"/>
              </a:rPr>
              <a:t>. Отбор мяча при единоборстве с соперником на месте, в движении навстречу, сбоку, применяя выбивание мяча ногой в выпаде</a:t>
            </a:r>
            <a:r>
              <a:rPr lang="ru-RU" sz="1600" dirty="0" smtClean="0">
                <a:latin typeface="Times New Roman" panose="02020603050405020304" pitchFamily="18" charset="0"/>
                <a:ea typeface="Times New Roman" panose="02020603050405020304" pitchFamily="18" charset="0"/>
              </a:rPr>
              <a:t>.</a:t>
            </a:r>
          </a:p>
          <a:p>
            <a:pPr marL="165100" marR="152400" indent="41275">
              <a:lnSpc>
                <a:spcPct val="105000"/>
              </a:lnSpc>
              <a:spcAft>
                <a:spcPts val="0"/>
              </a:spcAft>
            </a:pPr>
            <a:endParaRPr lang="ru-RU" sz="1600" dirty="0" smtClean="0">
              <a:latin typeface="Times New Roman" panose="02020603050405020304" pitchFamily="18" charset="0"/>
              <a:ea typeface="Times New Roman" panose="02020603050405020304" pitchFamily="18" charset="0"/>
            </a:endParaRPr>
          </a:p>
          <a:p>
            <a:pPr marL="165100" marR="152400" indent="41275">
              <a:lnSpc>
                <a:spcPct val="105000"/>
              </a:lnSpc>
            </a:pPr>
            <a:r>
              <a:rPr lang="ru-RU" sz="1600" dirty="0" smtClean="0">
                <a:latin typeface="Times New Roman" panose="02020603050405020304" pitchFamily="18" charset="0"/>
                <a:ea typeface="Times New Roman" panose="02020603050405020304" pitchFamily="18" charset="0"/>
              </a:rPr>
              <a:t> Следить </a:t>
            </a:r>
            <a:r>
              <a:rPr lang="ru-RU" sz="1600" dirty="0">
                <a:latin typeface="Times New Roman" panose="02020603050405020304" pitchFamily="18" charset="0"/>
                <a:ea typeface="Times New Roman" panose="02020603050405020304" pitchFamily="18" charset="0"/>
              </a:rPr>
              <a:t>за своим самочувствием, проводить самоконтроль организма путем замера Ч.С.С. в минуту: если после отдыха (</a:t>
            </a:r>
            <a:r>
              <a:rPr lang="ru-RU" sz="1600" dirty="0" smtClean="0">
                <a:latin typeface="Times New Roman" panose="02020603050405020304" pitchFamily="18" charset="0"/>
                <a:ea typeface="Times New Roman" panose="02020603050405020304" pitchFamily="18" charset="0"/>
              </a:rPr>
              <a:t>3-  </a:t>
            </a:r>
          </a:p>
          <a:p>
            <a:pPr marL="165100" marR="152400" indent="41275">
              <a:lnSpc>
                <a:spcPct val="105000"/>
              </a:lnSpc>
            </a:pPr>
            <a:r>
              <a:rPr lang="ru-RU" sz="1600" dirty="0">
                <a:latin typeface="Times New Roman" panose="02020603050405020304" pitchFamily="18" charset="0"/>
                <a:ea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rPr>
              <a:t>5 </a:t>
            </a:r>
            <a:r>
              <a:rPr lang="ru-RU" sz="1600" dirty="0">
                <a:latin typeface="Times New Roman" panose="02020603050405020304" pitchFamily="18" charset="0"/>
                <a:ea typeface="Times New Roman" panose="02020603050405020304" pitchFamily="18" charset="0"/>
              </a:rPr>
              <a:t>мин.) Ч.С.С. меньше 110 уд., можно продолжать выполнять упражнения; если больше, то отдохнуть еще, пока значение </a:t>
            </a:r>
            <a:r>
              <a:rPr lang="ru-RU" sz="1600" dirty="0" smtClean="0">
                <a:latin typeface="Times New Roman" panose="02020603050405020304" pitchFamily="18" charset="0"/>
                <a:ea typeface="Times New Roman" panose="02020603050405020304" pitchFamily="18" charset="0"/>
              </a:rPr>
              <a:t> </a:t>
            </a:r>
          </a:p>
          <a:p>
            <a:pPr marL="165100" marR="152400" indent="41275">
              <a:lnSpc>
                <a:spcPct val="105000"/>
              </a:lnSpc>
            </a:pPr>
            <a:r>
              <a:rPr lang="ru-RU" sz="1600" dirty="0">
                <a:latin typeface="Times New Roman" panose="02020603050405020304" pitchFamily="18" charset="0"/>
                <a:ea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rPr>
              <a:t>Ч.С.С</a:t>
            </a:r>
            <a:r>
              <a:rPr lang="ru-RU" sz="1600" dirty="0">
                <a:latin typeface="Times New Roman" panose="02020603050405020304" pitchFamily="18" charset="0"/>
                <a:ea typeface="Times New Roman" panose="02020603050405020304" pitchFamily="18" charset="0"/>
              </a:rPr>
              <a:t>. не опустится до допустимых значений, или сделать заминку (легкий бег или бег на месте) и закончить занятие.</a:t>
            </a:r>
            <a:endParaRPr lang="ru-RU" sz="1400" dirty="0">
              <a:latin typeface="Times New Roman" panose="02020603050405020304" pitchFamily="18" charset="0"/>
              <a:ea typeface="Times New Roman" panose="02020603050405020304" pitchFamily="18" charset="0"/>
            </a:endParaRPr>
          </a:p>
          <a:p>
            <a:pPr marL="165100" marR="152400" indent="41275">
              <a:lnSpc>
                <a:spcPct val="105000"/>
              </a:lnSpc>
              <a:spcAft>
                <a:spcPts val="0"/>
              </a:spcAft>
            </a:pPr>
            <a:endParaRPr lang="ru-RU" sz="1600" dirty="0">
              <a:effectLst/>
              <a:latin typeface="Times New Roman" panose="02020603050405020304" pitchFamily="18" charset="0"/>
              <a:ea typeface="Times New Roman" panose="02020603050405020304" pitchFamily="18" charset="0"/>
            </a:endParaRPr>
          </a:p>
        </p:txBody>
      </p:sp>
      <p:pic>
        <p:nvPicPr>
          <p:cNvPr id="3"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476319"/>
            <a:ext cx="1101965" cy="119012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524633" y="464224"/>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015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2576" y="508431"/>
            <a:ext cx="11658600" cy="6429068"/>
          </a:xfrm>
          <a:prstGeom prst="rect">
            <a:avLst/>
          </a:prstGeom>
        </p:spPr>
        <p:txBody>
          <a:bodyPr wrap="square">
            <a:spAutoFit/>
          </a:bodyPr>
          <a:lstStyle/>
          <a:p>
            <a:pPr algn="ctr">
              <a:spcAft>
                <a:spcPts val="0"/>
              </a:spcAft>
            </a:pPr>
            <a:r>
              <a:rPr lang="ru-RU" sz="1600" b="1" dirty="0">
                <a:latin typeface="Times New Roman" panose="02020603050405020304" pitchFamily="18" charset="0"/>
                <a:ea typeface="Times New Roman" panose="02020603050405020304" pitchFamily="18" charset="0"/>
              </a:rPr>
              <a:t>Пятница </a:t>
            </a:r>
            <a:r>
              <a:rPr lang="ru-RU" sz="1600" dirty="0">
                <a:latin typeface="Times New Roman" panose="02020603050405020304" pitchFamily="18" charset="0"/>
                <a:ea typeface="Times New Roman" panose="02020603050405020304" pitchFamily="18" charset="0"/>
              </a:rPr>
              <a:t>(для средних и старших групп)</a:t>
            </a:r>
          </a:p>
          <a:p>
            <a:pPr>
              <a:lnSpc>
                <a:spcPts val="120"/>
              </a:lnSpc>
              <a:spcAft>
                <a:spcPts val="0"/>
              </a:spcAft>
            </a:pPr>
            <a:r>
              <a:rPr lang="ru-RU" sz="1600" dirty="0">
                <a:latin typeface="Times New Roman" panose="02020603050405020304" pitchFamily="18" charset="0"/>
                <a:ea typeface="Times New Roman" panose="02020603050405020304" pitchFamily="18" charset="0"/>
              </a:rPr>
              <a:t> </a:t>
            </a:r>
          </a:p>
          <a:p>
            <a:pPr algn="ctr">
              <a:spcAft>
                <a:spcPts val="0"/>
              </a:spcAft>
            </a:pPr>
            <a:r>
              <a:rPr lang="ru-RU" sz="1600" dirty="0">
                <a:latin typeface="Times New Roman" panose="02020603050405020304" pitchFamily="18" charset="0"/>
                <a:ea typeface="Times New Roman" panose="02020603050405020304" pitchFamily="18" charset="0"/>
              </a:rPr>
              <a:t>Тренировку проводить по дворе с дорожкой 7-10 метров и в доме</a:t>
            </a:r>
          </a:p>
          <a:p>
            <a:pPr>
              <a:lnSpc>
                <a:spcPts val="1595"/>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b="1" dirty="0">
                <a:latin typeface="Times New Roman" panose="02020603050405020304" pitchFamily="18" charset="0"/>
                <a:ea typeface="Times New Roman" panose="02020603050405020304" pitchFamily="18" charset="0"/>
              </a:rPr>
              <a:t>1.Разминка </a:t>
            </a:r>
            <a:r>
              <a:rPr lang="ru-RU" sz="1600" dirty="0">
                <a:latin typeface="Times New Roman" panose="02020603050405020304" pitchFamily="18" charset="0"/>
                <a:ea typeface="Times New Roman" panose="02020603050405020304" pitchFamily="18" charset="0"/>
              </a:rPr>
              <a:t>(во дворе)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622300">
              <a:spcAft>
                <a:spcPts val="0"/>
              </a:spcAft>
            </a:pPr>
            <a:r>
              <a:rPr lang="ru-RU" sz="1600" dirty="0">
                <a:latin typeface="Times New Roman" panose="02020603050405020304" pitchFamily="18" charset="0"/>
                <a:ea typeface="Times New Roman" panose="02020603050405020304" pitchFamily="18" charset="0"/>
              </a:rPr>
              <a:t>а) Легкий бег (или бег на месте)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355600">
              <a:spcAft>
                <a:spcPts val="0"/>
              </a:spcAft>
            </a:pPr>
            <a:r>
              <a:rPr lang="ru-RU" sz="1600" b="1" dirty="0">
                <a:latin typeface="Times New Roman" panose="02020603050405020304" pitchFamily="18" charset="0"/>
                <a:ea typeface="Times New Roman" panose="02020603050405020304" pitchFamily="18" charset="0"/>
              </a:rPr>
              <a:t>2</a:t>
            </a:r>
            <a:r>
              <a:rPr lang="ru-RU" sz="1600" dirty="0">
                <a:latin typeface="Times New Roman" panose="02020603050405020304" pitchFamily="18" charset="0"/>
                <a:ea typeface="Times New Roman" panose="02020603050405020304" pitchFamily="18" charset="0"/>
              </a:rPr>
              <a:t>.</a:t>
            </a:r>
            <a:r>
              <a:rPr lang="ru-RU" sz="1600" b="1" dirty="0">
                <a:latin typeface="Times New Roman" panose="02020603050405020304" pitchFamily="18" charset="0"/>
                <a:ea typeface="Times New Roman" panose="02020603050405020304" pitchFamily="18" charset="0"/>
              </a:rPr>
              <a:t> Общая физическая подготовка </a:t>
            </a:r>
            <a:r>
              <a:rPr lang="ru-RU" sz="1600" dirty="0">
                <a:latin typeface="Times New Roman" panose="02020603050405020304" pitchFamily="18" charset="0"/>
                <a:ea typeface="Times New Roman" panose="02020603050405020304" pitchFamily="18" charset="0"/>
              </a:rPr>
              <a:t>(в доме)</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а) Упражнения для пресса:</a:t>
            </a:r>
          </a:p>
          <a:p>
            <a:pPr>
              <a:lnSpc>
                <a:spcPts val="95"/>
              </a:lnSpc>
              <a:spcAft>
                <a:spcPts val="0"/>
              </a:spcAft>
            </a:pPr>
            <a:r>
              <a:rPr lang="ru-RU" sz="1600" dirty="0">
                <a:latin typeface="Times New Roman" panose="02020603050405020304" pitchFamily="18" charset="0"/>
                <a:ea typeface="Times New Roman" panose="02020603050405020304" pitchFamily="18" charset="0"/>
              </a:rPr>
              <a:t> </a:t>
            </a:r>
          </a:p>
          <a:p>
            <a:pPr marL="317500">
              <a:spcAft>
                <a:spcPts val="0"/>
              </a:spcAft>
            </a:pPr>
            <a:r>
              <a:rPr lang="ru-RU" sz="1600" dirty="0">
                <a:latin typeface="Times New Roman" panose="02020603050405020304" pitchFamily="18" charset="0"/>
                <a:ea typeface="Times New Roman" panose="02020603050405020304" pitchFamily="18" charset="0"/>
              </a:rPr>
              <a:t>Исходная позиция (</a:t>
            </a:r>
            <a:r>
              <a:rPr lang="ru-RU" sz="1600" dirty="0" err="1">
                <a:latin typeface="Times New Roman" panose="02020603050405020304" pitchFamily="18" charset="0"/>
                <a:ea typeface="Times New Roman" panose="02020603050405020304" pitchFamily="18" charset="0"/>
              </a:rPr>
              <a:t>и.п</a:t>
            </a:r>
            <a:r>
              <a:rPr lang="ru-RU" sz="1600" dirty="0">
                <a:latin typeface="Times New Roman" panose="02020603050405020304" pitchFamily="18" charset="0"/>
                <a:ea typeface="Times New Roman" panose="02020603050405020304" pitchFamily="18" charset="0"/>
              </a:rPr>
              <a:t>.) лежа на спине</a:t>
            </a:r>
          </a:p>
          <a:p>
            <a:pPr>
              <a:lnSpc>
                <a:spcPts val="1070"/>
              </a:lnSpc>
              <a:spcAft>
                <a:spcPts val="0"/>
              </a:spcAft>
            </a:pPr>
            <a:r>
              <a:rPr lang="ru-RU" sz="1600" dirty="0">
                <a:latin typeface="Times New Roman" panose="02020603050405020304" pitchFamily="18" charset="0"/>
                <a:ea typeface="Times New Roman" panose="02020603050405020304" pitchFamily="18" charset="0"/>
              </a:rPr>
              <a:t> </a:t>
            </a:r>
            <a:endParaRPr lang="ru-RU" sz="1600" dirty="0" smtClean="0">
              <a:latin typeface="Times New Roman" panose="02020603050405020304" pitchFamily="18" charset="0"/>
              <a:ea typeface="Times New Roman" panose="02020603050405020304" pitchFamily="18" charset="0"/>
            </a:endParaRPr>
          </a:p>
          <a:p>
            <a:pPr marL="342900" marR="2540000" lvl="0" indent="-342900">
              <a:lnSpc>
                <a:spcPct val="97000"/>
              </a:lnSpc>
              <a:spcAft>
                <a:spcPts val="0"/>
              </a:spcAft>
              <a:buFont typeface="Wingdings" panose="05000000000000000000" pitchFamily="2" charset="2"/>
              <a:buChar char=""/>
              <a:tabLst>
                <a:tab pos="622300" algn="l"/>
              </a:tabLst>
            </a:pPr>
            <a:r>
              <a:rPr lang="ru-RU" sz="1600" dirty="0" smtClean="0">
                <a:latin typeface="Times New Roman" panose="02020603050405020304" pitchFamily="18" charset="0"/>
                <a:ea typeface="Times New Roman" panose="02020603050405020304" pitchFamily="18" charset="0"/>
              </a:rPr>
              <a:t>подъем туловища: мальчики - 40 раз отдых б) Упражнения для спины: </a:t>
            </a:r>
            <a:r>
              <a:rPr lang="ru-RU" sz="1600" dirty="0" err="1" smtClean="0">
                <a:latin typeface="Times New Roman" panose="02020603050405020304" pitchFamily="18" charset="0"/>
                <a:ea typeface="Times New Roman" panose="02020603050405020304" pitchFamily="18" charset="0"/>
              </a:rPr>
              <a:t>и.п</a:t>
            </a:r>
            <a:r>
              <a:rPr lang="ru-RU" sz="1600" dirty="0" smtClean="0">
                <a:latin typeface="Times New Roman" panose="02020603050405020304" pitchFamily="18" charset="0"/>
                <a:ea typeface="Times New Roman" panose="02020603050405020304" pitchFamily="18" charset="0"/>
              </a:rPr>
              <a:t>. лежа на животе</a:t>
            </a:r>
          </a:p>
          <a:p>
            <a:pPr>
              <a:lnSpc>
                <a:spcPts val="1070"/>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742950" marR="228600" lvl="1" indent="-285750">
              <a:lnSpc>
                <a:spcPct val="97000"/>
              </a:lnSpc>
              <a:spcAft>
                <a:spcPts val="0"/>
              </a:spcAft>
              <a:buFont typeface="Wingdings" panose="05000000000000000000" pitchFamily="2" charset="2"/>
              <a:buChar char=""/>
              <a:tabLst>
                <a:tab pos="698500" algn="l"/>
              </a:tabLst>
            </a:pPr>
            <a:r>
              <a:rPr lang="ru-RU" sz="1600" dirty="0">
                <a:latin typeface="Times New Roman" panose="02020603050405020304" pitchFamily="18" charset="0"/>
                <a:ea typeface="Times New Roman" panose="02020603050405020304" pitchFamily="18" charset="0"/>
              </a:rPr>
              <a:t>подъем одновременно рук и ног (лодочка), удерживать 2 сек, повторять 6-8 раз в) Упражнения для ног:</a:t>
            </a:r>
          </a:p>
          <a:p>
            <a:pPr>
              <a:lnSpc>
                <a:spcPts val="920"/>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742950" lvl="1" indent="-285750">
              <a:spcAft>
                <a:spcPts val="0"/>
              </a:spcAft>
              <a:buFont typeface="Wingdings" panose="05000000000000000000" pitchFamily="2" charset="2"/>
              <a:buChar char=""/>
              <a:tabLst>
                <a:tab pos="660400" algn="l"/>
              </a:tabLst>
            </a:pPr>
            <a:r>
              <a:rPr lang="ru-RU" sz="1600" dirty="0">
                <a:latin typeface="Times New Roman" panose="02020603050405020304" pitchFamily="18" charset="0"/>
                <a:ea typeface="Times New Roman" panose="02020603050405020304" pitchFamily="18" charset="0"/>
              </a:rPr>
              <a:t>приседания на одной ноге: мальчики – по 8 раз</a:t>
            </a:r>
          </a:p>
          <a:p>
            <a:pPr>
              <a:lnSpc>
                <a:spcPts val="110"/>
              </a:lnSpc>
              <a:spcAft>
                <a:spcPts val="0"/>
              </a:spcAft>
            </a:pPr>
            <a:r>
              <a:rPr lang="ru-RU" sz="1600" dirty="0">
                <a:latin typeface="Times New Roman" panose="02020603050405020304" pitchFamily="18" charset="0"/>
                <a:ea typeface="Times New Roman" panose="02020603050405020304" pitchFamily="18" charset="0"/>
              </a:rPr>
              <a:t> </a:t>
            </a:r>
          </a:p>
          <a:p>
            <a:pPr marL="165100">
              <a:spcAft>
                <a:spcPts val="0"/>
              </a:spcAft>
            </a:pPr>
            <a:r>
              <a:rPr lang="ru-RU" sz="1600" dirty="0">
                <a:latin typeface="Times New Roman" panose="02020603050405020304" pitchFamily="18" charset="0"/>
                <a:ea typeface="Times New Roman" panose="02020603050405020304" pitchFamily="18" charset="0"/>
              </a:rPr>
              <a:t>г) Упражнения для рук:</a:t>
            </a:r>
          </a:p>
          <a:p>
            <a:pPr>
              <a:lnSpc>
                <a:spcPts val="100"/>
              </a:lnSpc>
              <a:spcAft>
                <a:spcPts val="0"/>
              </a:spcAft>
            </a:pPr>
            <a:r>
              <a:rPr lang="ru-RU" sz="1600" dirty="0">
                <a:latin typeface="Times New Roman" panose="02020603050405020304" pitchFamily="18" charset="0"/>
                <a:ea typeface="Times New Roman" panose="02020603050405020304" pitchFamily="18" charset="0"/>
              </a:rPr>
              <a:t> </a:t>
            </a:r>
          </a:p>
          <a:p>
            <a:pPr marL="742950" lvl="1" indent="-285750">
              <a:spcAft>
                <a:spcPts val="0"/>
              </a:spcAft>
              <a:buFont typeface="Wingdings" panose="05000000000000000000" pitchFamily="2" charset="2"/>
              <a:buChar char=""/>
              <a:tabLst>
                <a:tab pos="660400" algn="l"/>
              </a:tabLst>
            </a:pPr>
            <a:r>
              <a:rPr lang="ru-RU" sz="1600" dirty="0">
                <a:latin typeface="Times New Roman" panose="02020603050405020304" pitchFamily="18" charset="0"/>
                <a:ea typeface="Times New Roman" panose="02020603050405020304" pitchFamily="18" charset="0"/>
              </a:rPr>
              <a:t>отжимание от пола для мальчиков - 20 раз  отдых</a:t>
            </a:r>
          </a:p>
          <a:p>
            <a:pPr>
              <a:lnSpc>
                <a:spcPts val="120"/>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165100">
              <a:spcAft>
                <a:spcPts val="0"/>
              </a:spcAft>
            </a:pPr>
            <a:r>
              <a:rPr lang="ru-RU" sz="1600" b="1" dirty="0">
                <a:latin typeface="Times New Roman" panose="02020603050405020304" pitchFamily="18" charset="0"/>
                <a:ea typeface="Times New Roman" panose="02020603050405020304" pitchFamily="18" charset="0"/>
              </a:rPr>
              <a:t>3.Прыжковые упражнения</a:t>
            </a:r>
            <a:r>
              <a:rPr lang="ru-RU" sz="1600" dirty="0">
                <a:latin typeface="Times New Roman" panose="02020603050405020304" pitchFamily="18" charset="0"/>
                <a:ea typeface="Times New Roman" panose="02020603050405020304" pitchFamily="18" charset="0"/>
              </a:rPr>
              <a:t>:</a:t>
            </a:r>
          </a:p>
          <a:p>
            <a:pPr>
              <a:lnSpc>
                <a:spcPts val="105"/>
              </a:lnSpc>
              <a:spcAft>
                <a:spcPts val="0"/>
              </a:spcAft>
            </a:pPr>
            <a:r>
              <a:rPr lang="ru-RU" sz="1600" dirty="0">
                <a:latin typeface="Symbol" panose="05050102010706020507" pitchFamily="18" charset="2"/>
                <a:ea typeface="Symbol" panose="05050102010706020507" pitchFamily="18" charset="2"/>
                <a:cs typeface="Symbol" panose="05050102010706020507" pitchFamily="18" charset="2"/>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с места – 5 раз</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Тройной прыжок с места – 5 раз</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Прыжки на одной ноге по 5 раз на каждую ногу</a:t>
            </a:r>
          </a:p>
          <a:p>
            <a:pPr>
              <a:lnSpc>
                <a:spcPts val="105"/>
              </a:lnSpc>
              <a:spcAft>
                <a:spcPts val="0"/>
              </a:spcAft>
            </a:pPr>
            <a:r>
              <a:rPr lang="ru-RU" sz="1600" dirty="0">
                <a:latin typeface="Times New Roman" panose="02020603050405020304" pitchFamily="18" charset="0"/>
                <a:ea typeface="Times New Roman" panose="02020603050405020304" pitchFamily="18" charset="0"/>
              </a:rPr>
              <a:t> </a:t>
            </a:r>
          </a:p>
          <a:p>
            <a:pPr marL="342900" lvl="0" indent="-342900">
              <a:spcAft>
                <a:spcPts val="0"/>
              </a:spcAft>
              <a:buFont typeface="+mj-lt"/>
              <a:buAutoNum type="arabicPeriod"/>
              <a:tabLst>
                <a:tab pos="317500" algn="l"/>
              </a:tabLst>
            </a:pPr>
            <a:r>
              <a:rPr lang="ru-RU" sz="1600" dirty="0">
                <a:latin typeface="Times New Roman" panose="02020603050405020304" pitchFamily="18" charset="0"/>
                <a:ea typeface="Times New Roman" panose="02020603050405020304" pitchFamily="18" charset="0"/>
              </a:rPr>
              <a:t>Выпрыгивание вверх – 10 </a:t>
            </a:r>
            <a:r>
              <a:rPr lang="ru-RU" sz="1600" dirty="0" smtClean="0">
                <a:latin typeface="Times New Roman" panose="02020603050405020304" pitchFamily="18" charset="0"/>
                <a:ea typeface="Times New Roman" panose="02020603050405020304" pitchFamily="18" charset="0"/>
              </a:rPr>
              <a:t>раз</a:t>
            </a:r>
          </a:p>
          <a:p>
            <a:pPr marL="342900" lvl="0" indent="-342900">
              <a:spcAft>
                <a:spcPts val="0"/>
              </a:spcAft>
              <a:buFont typeface="+mj-lt"/>
              <a:buAutoNum type="arabicPeriod"/>
              <a:tabLst>
                <a:tab pos="317500" algn="l"/>
              </a:tabLst>
            </a:pPr>
            <a:endParaRPr lang="ru-RU" sz="1600" dirty="0">
              <a:latin typeface="Times New Roman" panose="02020603050405020304" pitchFamily="18" charset="0"/>
              <a:ea typeface="Times New Roman" panose="02020603050405020304" pitchFamily="18" charset="0"/>
            </a:endParaRPr>
          </a:p>
          <a:p>
            <a:pPr>
              <a:lnSpc>
                <a:spcPts val="165"/>
              </a:lnSpc>
              <a:spcAft>
                <a:spcPts val="0"/>
              </a:spcAft>
            </a:pPr>
            <a:r>
              <a:rPr lang="ru-RU" sz="1600" dirty="0">
                <a:latin typeface="Times New Roman" panose="02020603050405020304" pitchFamily="18" charset="0"/>
                <a:ea typeface="Times New Roman" panose="02020603050405020304" pitchFamily="18" charset="0"/>
              </a:rPr>
              <a:t> </a:t>
            </a:r>
          </a:p>
          <a:p>
            <a:pPr lvl="2">
              <a:lnSpc>
                <a:spcPct val="105000"/>
              </a:lnSpc>
              <a:spcAft>
                <a:spcPts val="0"/>
              </a:spcAft>
              <a:tabLst>
                <a:tab pos="981710" algn="l"/>
              </a:tabLst>
            </a:pPr>
            <a:r>
              <a:rPr lang="ru-RU" sz="1600" dirty="0" smtClean="0">
                <a:latin typeface="Times New Roman" panose="02020603050405020304" pitchFamily="18" charset="0"/>
                <a:ea typeface="Times New Roman" panose="02020603050405020304" pitchFamily="18" charset="0"/>
              </a:rPr>
              <a:t>В процессе </a:t>
            </a:r>
            <a:r>
              <a:rPr lang="ru-RU" sz="1600" dirty="0">
                <a:latin typeface="Times New Roman" panose="02020603050405020304" pitchFamily="18" charset="0"/>
                <a:ea typeface="Times New Roman" panose="02020603050405020304" pitchFamily="18" charset="0"/>
              </a:rPr>
              <a:t>тренировки следить за своим самочувствием, производить самоконтроль организма путем замера Ч.С.С. в минуту6 если после отдыха (3-4мин) Ч.С.С. меньше 110уд., можно продолжать выполнять упражнения; если больше, то еще отдохнуть или сделать заминку и закончить занятие.</a:t>
            </a:r>
          </a:p>
          <a:p>
            <a:pPr>
              <a:lnSpc>
                <a:spcPts val="840"/>
              </a:lnSpc>
              <a:spcAft>
                <a:spcPts val="0"/>
              </a:spcAft>
            </a:pPr>
            <a:r>
              <a:rPr lang="ru-RU" sz="1600" dirty="0">
                <a:latin typeface="Times New Roman" panose="02020603050405020304" pitchFamily="18" charset="0"/>
                <a:ea typeface="Times New Roman" panose="02020603050405020304" pitchFamily="18" charset="0"/>
              </a:rPr>
              <a:t> </a:t>
            </a:r>
          </a:p>
          <a:p>
            <a:pPr algn="ctr">
              <a:spcAft>
                <a:spcPts val="0"/>
              </a:spcAft>
            </a:pPr>
            <a:endParaRPr lang="ru-RU" sz="1600" dirty="0">
              <a:effectLst/>
              <a:latin typeface="Times New Roman" panose="02020603050405020304" pitchFamily="18" charset="0"/>
              <a:ea typeface="Times New Roman" panose="02020603050405020304" pitchFamily="18" charset="0"/>
            </a:endParaRPr>
          </a:p>
        </p:txBody>
      </p:sp>
      <p:pic>
        <p:nvPicPr>
          <p:cNvPr id="3"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576" y="5536280"/>
            <a:ext cx="1101965" cy="119012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584595" y="3177749"/>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31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6050" y="765771"/>
            <a:ext cx="11229892" cy="5215595"/>
          </a:xfrm>
          <a:prstGeom prst="rect">
            <a:avLst/>
          </a:prstGeom>
        </p:spPr>
        <p:txBody>
          <a:bodyPr wrap="square">
            <a:spAutoFit/>
          </a:bodyPr>
          <a:lstStyle/>
          <a:p>
            <a:pPr algn="ctr">
              <a:spcAft>
                <a:spcPts val="0"/>
              </a:spcAft>
            </a:pPr>
            <a:r>
              <a:rPr lang="ru-RU" b="1" dirty="0">
                <a:latin typeface="Times New Roman" panose="02020603050405020304" pitchFamily="18" charset="0"/>
                <a:ea typeface="Times New Roman" panose="02020603050405020304" pitchFamily="18" charset="0"/>
              </a:rPr>
              <a:t>Суббота </a:t>
            </a:r>
            <a:r>
              <a:rPr lang="ru-RU" dirty="0">
                <a:latin typeface="Times New Roman" panose="02020603050405020304" pitchFamily="18" charset="0"/>
                <a:ea typeface="Times New Roman" panose="02020603050405020304" pitchFamily="18" charset="0"/>
              </a:rPr>
              <a:t>(для средних и старших групп)</a:t>
            </a:r>
            <a:endParaRPr lang="ru-RU" sz="1600" dirty="0">
              <a:latin typeface="Times New Roman" panose="02020603050405020304" pitchFamily="18" charset="0"/>
              <a:ea typeface="Times New Roman" panose="02020603050405020304" pitchFamily="18" charset="0"/>
            </a:endParaRPr>
          </a:p>
          <a:p>
            <a:pPr>
              <a:lnSpc>
                <a:spcPts val="13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55600" algn="l"/>
              </a:tabLst>
            </a:pPr>
            <a:r>
              <a:rPr lang="ru-RU" b="1" dirty="0">
                <a:latin typeface="Times New Roman" panose="02020603050405020304" pitchFamily="18" charset="0"/>
                <a:ea typeface="Times New Roman" panose="02020603050405020304" pitchFamily="18" charset="0"/>
              </a:rPr>
              <a:t>Разминка:</a:t>
            </a:r>
            <a:endParaRPr lang="ru-RU" sz="1600" dirty="0">
              <a:latin typeface="Times New Roman" panose="02020603050405020304" pitchFamily="18" charset="0"/>
              <a:ea typeface="Times New Roman" panose="02020603050405020304" pitchFamily="18" charset="0"/>
            </a:endParaRPr>
          </a:p>
          <a:p>
            <a:pPr>
              <a:lnSpc>
                <a:spcPts val="89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622300">
              <a:spcAft>
                <a:spcPts val="0"/>
              </a:spcAft>
            </a:pPr>
            <a:r>
              <a:rPr lang="ru-RU" dirty="0">
                <a:latin typeface="Times New Roman" panose="02020603050405020304" pitchFamily="18" charset="0"/>
                <a:ea typeface="Times New Roman" panose="02020603050405020304" pitchFamily="18" charset="0"/>
              </a:rPr>
              <a:t>а) Легкий бег (или бег на месте)</a:t>
            </a: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622300">
              <a:spcAft>
                <a:spcPts val="0"/>
              </a:spcAft>
            </a:pPr>
            <a:r>
              <a:rPr lang="ru-RU" dirty="0">
                <a:latin typeface="Times New Roman" panose="02020603050405020304" pitchFamily="18" charset="0"/>
                <a:ea typeface="Times New Roman" panose="02020603050405020304" pitchFamily="18" charset="0"/>
              </a:rPr>
              <a:t>б) Упражнения на гибкость</a:t>
            </a:r>
            <a:endParaRPr lang="ru-RU" sz="1600" dirty="0">
              <a:latin typeface="Times New Roman" panose="02020603050405020304" pitchFamily="18" charset="0"/>
              <a:ea typeface="Times New Roman" panose="02020603050405020304" pitchFamily="18" charset="0"/>
            </a:endParaRPr>
          </a:p>
          <a:p>
            <a:pPr>
              <a:lnSpc>
                <a:spcPts val="11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660400">
              <a:spcAft>
                <a:spcPts val="0"/>
              </a:spcAft>
            </a:pPr>
            <a:r>
              <a:rPr lang="ru-RU" dirty="0">
                <a:latin typeface="Times New Roman" panose="02020603050405020304" pitchFamily="18" charset="0"/>
                <a:ea typeface="Times New Roman" panose="02020603050405020304" pitchFamily="18" charset="0"/>
              </a:rPr>
              <a:t>в) Специальные беговые упражнения (или на месте)</a:t>
            </a:r>
            <a:endParaRPr lang="ru-RU" sz="1600" dirty="0">
              <a:latin typeface="Times New Roman" panose="02020603050405020304" pitchFamily="18" charset="0"/>
              <a:ea typeface="Times New Roman" panose="02020603050405020304" pitchFamily="18" charset="0"/>
            </a:endParaRPr>
          </a:p>
          <a:p>
            <a:pPr>
              <a:lnSpc>
                <a:spcPts val="14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a:lnSpc>
                <a:spcPts val="90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165100">
              <a:spcAft>
                <a:spcPts val="0"/>
              </a:spcAft>
            </a:pPr>
            <a:r>
              <a:rPr lang="ru-RU" b="1" dirty="0" smtClean="0">
                <a:latin typeface="Times New Roman" panose="02020603050405020304" pitchFamily="18" charset="0"/>
                <a:ea typeface="Times New Roman" panose="02020603050405020304" pitchFamily="18" charset="0"/>
              </a:rPr>
              <a:t>2.Прыжковые </a:t>
            </a:r>
            <a:r>
              <a:rPr lang="ru-RU" b="1" dirty="0">
                <a:latin typeface="Times New Roman" panose="02020603050405020304" pitchFamily="18" charset="0"/>
                <a:ea typeface="Times New Roman" panose="02020603050405020304" pitchFamily="18" charset="0"/>
              </a:rPr>
              <a:t>упражнения:</a:t>
            </a:r>
            <a:endParaRPr lang="ru-RU" sz="1600" dirty="0">
              <a:latin typeface="Times New Roman" panose="02020603050405020304" pitchFamily="18" charset="0"/>
              <a:ea typeface="Times New Roman" panose="02020603050405020304" pitchFamily="18" charset="0"/>
            </a:endParaRPr>
          </a:p>
          <a:p>
            <a:pPr>
              <a:lnSpc>
                <a:spcPts val="9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dirty="0">
                <a:latin typeface="Times New Roman" panose="02020603050405020304" pitchFamily="18" charset="0"/>
                <a:ea typeface="Times New Roman" panose="02020603050405020304" pitchFamily="18" charset="0"/>
              </a:rPr>
              <a:t>Прыжки с места – 7 раз</a:t>
            </a:r>
            <a:endParaRPr lang="ru-RU" sz="1600" dirty="0">
              <a:latin typeface="Times New Roman" panose="02020603050405020304" pitchFamily="18" charset="0"/>
              <a:ea typeface="Times New Roman" panose="02020603050405020304" pitchFamily="18" charset="0"/>
            </a:endParaRPr>
          </a:p>
          <a:p>
            <a:pPr>
              <a:lnSpc>
                <a:spcPts val="105"/>
              </a:lnSpc>
              <a:spcAft>
                <a:spcPts val="0"/>
              </a:spcAft>
            </a:pPr>
            <a:r>
              <a:rPr lang="ru-RU"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dirty="0">
                <a:latin typeface="Times New Roman" panose="02020603050405020304" pitchFamily="18" charset="0"/>
                <a:ea typeface="Times New Roman" panose="02020603050405020304" pitchFamily="18" charset="0"/>
              </a:rPr>
              <a:t>Тройной прыжок – 4 раза</a:t>
            </a:r>
            <a:endParaRPr lang="ru-RU" sz="1600" dirty="0">
              <a:latin typeface="Times New Roman" panose="02020603050405020304" pitchFamily="18" charset="0"/>
              <a:ea typeface="Times New Roman" panose="02020603050405020304" pitchFamily="18" charset="0"/>
            </a:endParaRPr>
          </a:p>
          <a:p>
            <a:pPr>
              <a:lnSpc>
                <a:spcPts val="105"/>
              </a:lnSpc>
              <a:spcAft>
                <a:spcPts val="0"/>
              </a:spcAft>
            </a:pPr>
            <a:r>
              <a:rPr lang="ru-RU"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dirty="0">
                <a:latin typeface="Times New Roman" panose="02020603050405020304" pitchFamily="18" charset="0"/>
                <a:ea typeface="Times New Roman" panose="02020603050405020304" pitchFamily="18" charset="0"/>
              </a:rPr>
              <a:t>Прыжки на одной ноге по 8 раз на каждую ногу</a:t>
            </a:r>
            <a:endParaRPr lang="ru-RU" sz="1600" dirty="0">
              <a:latin typeface="Times New Roman" panose="02020603050405020304" pitchFamily="18" charset="0"/>
              <a:ea typeface="Times New Roman" panose="02020603050405020304" pitchFamily="18" charset="0"/>
            </a:endParaRPr>
          </a:p>
          <a:p>
            <a:pPr>
              <a:lnSpc>
                <a:spcPts val="105"/>
              </a:lnSpc>
              <a:spcAft>
                <a:spcPts val="0"/>
              </a:spcAft>
            </a:pPr>
            <a:r>
              <a:rPr lang="ru-RU"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tabLst>
                <a:tab pos="317500" algn="l"/>
              </a:tabLst>
            </a:pPr>
            <a:r>
              <a:rPr lang="ru-RU" dirty="0">
                <a:latin typeface="Times New Roman" panose="02020603050405020304" pitchFamily="18" charset="0"/>
                <a:ea typeface="Times New Roman" panose="02020603050405020304" pitchFamily="18" charset="0"/>
              </a:rPr>
              <a:t>Выпрыгивание вверх с глубокого приседа – 8 раз</a:t>
            </a:r>
            <a:endParaRPr lang="ru-RU" sz="1600" dirty="0">
              <a:latin typeface="Times New Roman" panose="02020603050405020304" pitchFamily="18" charset="0"/>
              <a:ea typeface="Times New Roman" panose="02020603050405020304" pitchFamily="18" charset="0"/>
            </a:endParaRPr>
          </a:p>
          <a:p>
            <a:pPr>
              <a:lnSpc>
                <a:spcPts val="17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93700" marR="723900">
              <a:lnSpc>
                <a:spcPct val="102000"/>
              </a:lnSpc>
              <a:spcAft>
                <a:spcPts val="0"/>
              </a:spcAft>
            </a:pPr>
            <a:r>
              <a:rPr lang="ru-RU" dirty="0">
                <a:latin typeface="Times New Roman" panose="02020603050405020304" pitchFamily="18" charset="0"/>
                <a:ea typeface="Times New Roman" panose="02020603050405020304" pitchFamily="18" charset="0"/>
              </a:rPr>
              <a:t>Упражнения выполняются серийно: ОФП + прыжковые упражнения – серия Выполнить 2 серии.</a:t>
            </a:r>
            <a:endParaRPr lang="ru-RU" sz="1600" dirty="0">
              <a:latin typeface="Times New Roman" panose="02020603050405020304" pitchFamily="18" charset="0"/>
              <a:ea typeface="Times New Roman" panose="02020603050405020304" pitchFamily="18" charset="0"/>
            </a:endParaRPr>
          </a:p>
          <a:p>
            <a:pPr>
              <a:lnSpc>
                <a:spcPts val="950"/>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endParaRPr lang="ru-RU" dirty="0" smtClean="0">
              <a:latin typeface="Times New Roman" panose="02020603050405020304" pitchFamily="18" charset="0"/>
              <a:ea typeface="Times New Roman" panose="02020603050405020304" pitchFamily="18" charset="0"/>
            </a:endParaRPr>
          </a:p>
          <a:p>
            <a:pPr marL="393700" indent="449580" algn="just">
              <a:lnSpc>
                <a:spcPct val="106000"/>
              </a:lnSpc>
              <a:spcAft>
                <a:spcPts val="0"/>
              </a:spcAft>
            </a:pPr>
            <a:r>
              <a:rPr lang="ru-RU" dirty="0" smtClean="0">
                <a:latin typeface="Times New Roman" panose="02020603050405020304" pitchFamily="18" charset="0"/>
                <a:ea typeface="Times New Roman" panose="02020603050405020304" pitchFamily="18" charset="0"/>
              </a:rPr>
              <a:t>Следить </a:t>
            </a:r>
            <a:r>
              <a:rPr lang="ru-RU" dirty="0">
                <a:latin typeface="Times New Roman" panose="02020603050405020304" pitchFamily="18" charset="0"/>
                <a:ea typeface="Times New Roman" panose="02020603050405020304" pitchFamily="18" charset="0"/>
              </a:rPr>
              <a:t>за своим самочувствием, проводить самоконтроль организма путем замера Ч.С.С. в минуту: если после отдыха (3-5 мин.) Ч.С.С. меньше 110 уд., можно продолжать выполнять упражнения; если больше, то отдохнуть еще, пока значение Ч.С.С. не опустится до допустимых значений, или сделать заминку (легкий бег или бег на месте) и закончить занятие.</a:t>
            </a:r>
            <a:endParaRPr lang="ru-RU" sz="1600" dirty="0">
              <a:latin typeface="Times New Roman" panose="02020603050405020304" pitchFamily="18" charset="0"/>
              <a:ea typeface="Times New Roman" panose="02020603050405020304" pitchFamily="18" charset="0"/>
            </a:endParaRPr>
          </a:p>
          <a:p>
            <a:pPr>
              <a:lnSpc>
                <a:spcPts val="865"/>
              </a:lnSpc>
              <a:spcAft>
                <a:spcPts val="0"/>
              </a:spcAft>
            </a:pPr>
            <a:r>
              <a:rPr lang="ru-RU" sz="1200" dirty="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p:txBody>
      </p:sp>
      <p:pic>
        <p:nvPicPr>
          <p:cNvPr id="3" name="Picture 2" descr="https://stblizko.ru/system/ckeditor_assets/pictures/109295/content_exclamation-symbol-alert-vector-19640092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931" y="4651860"/>
            <a:ext cx="1101965" cy="120929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s://e7.pngegg.com/pngimages/865/401/png-clipart-kipsta-football-decathlon-group-kick-ball-sport-grass.pn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6875" l="10000" r="90000"/>
                    </a14:imgEffect>
                  </a14:imgLayer>
                </a14:imgProps>
              </a:ext>
              <a:ext uri="{28A0092B-C50C-407E-A947-70E740481C1C}">
                <a14:useLocalDpi xmlns:a14="http://schemas.microsoft.com/office/drawing/2010/main" val="0"/>
              </a:ext>
            </a:extLst>
          </a:blip>
          <a:srcRect/>
          <a:stretch>
            <a:fillRect/>
          </a:stretch>
        </p:blipFill>
        <p:spPr bwMode="auto">
          <a:xfrm>
            <a:off x="8224831" y="1228723"/>
            <a:ext cx="4145854" cy="23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292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Базис</Template>
  <TotalTime>877</TotalTime>
  <Words>152</Words>
  <Application>Microsoft Office PowerPoint</Application>
  <PresentationFormat>Широкоэкранный</PresentationFormat>
  <Paragraphs>334</Paragraphs>
  <Slides>15</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15</vt:i4>
      </vt:variant>
    </vt:vector>
  </HeadingPairs>
  <TitlesOfParts>
    <vt:vector size="22" baseType="lpstr">
      <vt:lpstr>Arial</vt:lpstr>
      <vt:lpstr>Calibri</vt:lpstr>
      <vt:lpstr>Corbel</vt:lpstr>
      <vt:lpstr>Symbol</vt:lpstr>
      <vt:lpstr>Times New Roman</vt:lpstr>
      <vt:lpstr>Wingdings</vt:lpstr>
      <vt:lpstr>Базис</vt:lpstr>
      <vt:lpstr>Презентация PowerPoint</vt:lpstr>
      <vt:lpstr> Во время процесса обучения юные спортсмены должны научиться заниматься самостоятельно. Ведь для достижения высоких спортивных результатов тренировочный процесс не должен прекращаться. Так, например, на период летних каникул юные футболисты получают задания вести тренировки самостоятельно.</vt:lpstr>
      <vt:lpstr>Примерная почасовая нагрузка для самоподготовки обучающихся  учебно-тренировочных групп 1 и 5 года обучения в летний период на 4 недели: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mbudo</dc:creator>
  <cp:lastModifiedBy>mbudo</cp:lastModifiedBy>
  <cp:revision>47</cp:revision>
  <dcterms:created xsi:type="dcterms:W3CDTF">2022-09-06T13:52:52Z</dcterms:created>
  <dcterms:modified xsi:type="dcterms:W3CDTF">2023-07-07T09:26:12Z</dcterms:modified>
</cp:coreProperties>
</file>