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8"/>
  </p:notesMasterIdLst>
  <p:sldIdLst>
    <p:sldId id="256" r:id="rId3"/>
    <p:sldId id="287" r:id="rId4"/>
    <p:sldId id="258" r:id="rId5"/>
    <p:sldId id="259" r:id="rId6"/>
    <p:sldId id="260" r:id="rId7"/>
    <p:sldId id="261" r:id="rId8"/>
    <p:sldId id="438" r:id="rId9"/>
    <p:sldId id="359" r:id="rId10"/>
    <p:sldId id="454" r:id="rId11"/>
    <p:sldId id="419" r:id="rId12"/>
    <p:sldId id="361" r:id="rId13"/>
    <p:sldId id="442" r:id="rId14"/>
    <p:sldId id="443" r:id="rId15"/>
    <p:sldId id="446" r:id="rId16"/>
    <p:sldId id="447" r:id="rId17"/>
    <p:sldId id="448" r:id="rId18"/>
    <p:sldId id="445" r:id="rId19"/>
    <p:sldId id="449" r:id="rId20"/>
    <p:sldId id="444" r:id="rId21"/>
    <p:sldId id="441" r:id="rId22"/>
    <p:sldId id="450" r:id="rId23"/>
    <p:sldId id="451" r:id="rId24"/>
    <p:sldId id="452" r:id="rId25"/>
    <p:sldId id="363" r:id="rId26"/>
    <p:sldId id="285" r:id="rId27"/>
    <p:sldId id="379" r:id="rId28"/>
    <p:sldId id="431" r:id="rId29"/>
    <p:sldId id="453" r:id="rId30"/>
    <p:sldId id="278" r:id="rId31"/>
    <p:sldId id="356" r:id="rId32"/>
    <p:sldId id="434" r:id="rId33"/>
    <p:sldId id="437" r:id="rId34"/>
    <p:sldId id="313" r:id="rId35"/>
    <p:sldId id="314" r:id="rId36"/>
    <p:sldId id="279" r:id="rId3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00"/>
    <a:srgbClr val="FFFF00"/>
    <a:srgbClr val="CCFFFF"/>
    <a:srgbClr val="009900"/>
    <a:srgbClr val="FFFFCC"/>
    <a:srgbClr val="CC3300"/>
    <a:srgbClr val="FFCC99"/>
    <a:srgbClr val="8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108" d="100"/>
          <a:sy n="108" d="100"/>
        </p:scale>
        <p:origin x="1302" y="108"/>
      </p:cViewPr>
      <p:guideLst>
        <p:guide orient="horz" pos="2160"/>
        <p:guide pos="2880"/>
      </p:guideLst>
    </p:cSldViewPr>
  </p:slideViewPr>
  <p:notesTextViewPr>
    <p:cViewPr>
      <p:scale>
        <a:sx n="100" d="100"/>
        <a:sy n="100" d="100"/>
      </p:scale>
      <p:origin x="0" y="0"/>
    </p:cViewPr>
  </p:notesTextViewPr>
  <p:notesViewPr>
    <p:cSldViewPr>
      <p:cViewPr varScale="1">
        <p:scale>
          <a:sx n="56" d="100"/>
          <a:sy n="56" d="100"/>
        </p:scale>
        <p:origin x="-18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80D62C7-B58B-42E0-9745-98993421AE9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5CCE2C97-A1B5-4943-814A-0D01F324CEE2}">
      <dgm:prSet phldrT="[Текст]"/>
      <dgm:spPr>
        <a:solidFill>
          <a:srgbClr val="FF0000"/>
        </a:solidFill>
      </dgm:spPr>
      <dgm:t>
        <a:bodyPr/>
        <a:lstStyle/>
        <a:p>
          <a:r>
            <a:rPr lang="ru-RU" b="1" dirty="0">
              <a:effectLst>
                <a:outerShdw blurRad="38100" dist="38100" dir="2700000" algn="tl">
                  <a:srgbClr val="000000">
                    <a:alpha val="43137"/>
                  </a:srgbClr>
                </a:outerShdw>
              </a:effectLst>
            </a:rPr>
            <a:t>Цель занятий</a:t>
          </a:r>
        </a:p>
      </dgm:t>
    </dgm:pt>
    <dgm:pt modelId="{296ABE13-8BCA-43ED-B3E3-A92DE80490B0}" type="parTrans" cxnId="{EFA001B7-5720-4D01-842D-DC7E4F99EE6D}">
      <dgm:prSet/>
      <dgm:spPr/>
      <dgm:t>
        <a:bodyPr/>
        <a:lstStyle/>
        <a:p>
          <a:endParaRPr lang="ru-RU"/>
        </a:p>
      </dgm:t>
    </dgm:pt>
    <dgm:pt modelId="{3C37E14C-AC63-4660-A0B1-64ED37944F62}" type="sibTrans" cxnId="{EFA001B7-5720-4D01-842D-DC7E4F99EE6D}">
      <dgm:prSet/>
      <dgm:spPr/>
      <dgm:t>
        <a:bodyPr/>
        <a:lstStyle/>
        <a:p>
          <a:endParaRPr lang="ru-RU"/>
        </a:p>
      </dgm:t>
    </dgm:pt>
    <dgm:pt modelId="{AC3EFB26-25B5-4DC4-86AE-068743DEEB09}">
      <dgm:prSet phldrT="[Текст]" custT="1"/>
      <dgm:spPr/>
      <dgm:t>
        <a:bodyPr/>
        <a:lstStyle/>
        <a:p>
          <a:pPr>
            <a:lnSpc>
              <a:spcPct val="100000"/>
            </a:lnSpc>
          </a:pPr>
          <a:r>
            <a:rPr lang="ru-RU" sz="3200" b="1" dirty="0">
              <a:solidFill>
                <a:srgbClr val="0000FF"/>
              </a:solidFill>
            </a:rPr>
            <a:t>обучить школьников основам принятия инвестиционных решений с позиции минимизации финансовых рисков.</a:t>
          </a:r>
        </a:p>
      </dgm:t>
    </dgm:pt>
    <dgm:pt modelId="{0BF05E1F-4256-4562-911B-F90C6C8D31AF}" type="parTrans" cxnId="{A638AEA2-1B29-4FB4-A3AE-B581B00854A7}">
      <dgm:prSet/>
      <dgm:spPr/>
      <dgm:t>
        <a:bodyPr/>
        <a:lstStyle/>
        <a:p>
          <a:endParaRPr lang="ru-RU"/>
        </a:p>
      </dgm:t>
    </dgm:pt>
    <dgm:pt modelId="{7912F28C-A04D-44A6-900A-7B57E450D90A}" type="sibTrans" cxnId="{A638AEA2-1B29-4FB4-A3AE-B581B00854A7}">
      <dgm:prSet/>
      <dgm:spPr/>
      <dgm:t>
        <a:bodyPr/>
        <a:lstStyle/>
        <a:p>
          <a:endParaRPr lang="ru-RU"/>
        </a:p>
      </dgm:t>
    </dgm:pt>
    <dgm:pt modelId="{DEEAB5FC-987F-4BC1-9EF3-538C9DC05B3C}">
      <dgm:prSet phldrT="[Текст]"/>
      <dgm:spPr>
        <a:solidFill>
          <a:srgbClr val="00B050"/>
        </a:solidFill>
      </dgm:spPr>
      <dgm:t>
        <a:bodyPr/>
        <a:lstStyle/>
        <a:p>
          <a:r>
            <a:rPr lang="ru-RU" b="1" dirty="0">
              <a:effectLst>
                <a:outerShdw blurRad="38100" dist="38100" dir="2700000" algn="tl">
                  <a:srgbClr val="000000">
                    <a:alpha val="43137"/>
                  </a:srgbClr>
                </a:outerShdw>
              </a:effectLst>
            </a:rPr>
            <a:t>Базовые понятия:</a:t>
          </a:r>
        </a:p>
      </dgm:t>
    </dgm:pt>
    <dgm:pt modelId="{E812A020-4908-4993-8354-6FF712AB0B71}" type="parTrans" cxnId="{FE8C6607-D693-4CBA-B914-92AE6B29C4F3}">
      <dgm:prSet/>
      <dgm:spPr/>
      <dgm:t>
        <a:bodyPr/>
        <a:lstStyle/>
        <a:p>
          <a:endParaRPr lang="ru-RU"/>
        </a:p>
      </dgm:t>
    </dgm:pt>
    <dgm:pt modelId="{891E3E9B-10F6-4D0E-80F2-92F88EBF72A5}" type="sibTrans" cxnId="{FE8C6607-D693-4CBA-B914-92AE6B29C4F3}">
      <dgm:prSet/>
      <dgm:spPr/>
      <dgm:t>
        <a:bodyPr/>
        <a:lstStyle/>
        <a:p>
          <a:endParaRPr lang="ru-RU"/>
        </a:p>
      </dgm:t>
    </dgm:pt>
    <dgm:pt modelId="{B2F3D6DD-3383-4E8F-997A-E1B7F525F1EC}">
      <dgm:prSet phldrT="[Текст]" custT="1"/>
      <dgm:spPr/>
      <dgm:t>
        <a:bodyPr/>
        <a:lstStyle/>
        <a:p>
          <a:r>
            <a:rPr lang="ru-RU" sz="2400" b="1" dirty="0">
              <a:solidFill>
                <a:srgbClr val="0000FF"/>
              </a:solidFill>
            </a:rPr>
            <a:t>Инвестиции, инвестирование, инвестиционный портфель, стратегия инвестирования, инвестиционный инструмент, диверсификация инвестиционного портфеля, финансовый риск, доходность, срок инвестирования, сумма инвестирования</a:t>
          </a:r>
          <a:endParaRPr lang="ru-RU" sz="2400" b="1" dirty="0">
            <a:solidFill>
              <a:srgbClr val="0000FF"/>
            </a:solidFill>
            <a:latin typeface="Arial" pitchFamily="34" charset="0"/>
            <a:cs typeface="Arial" pitchFamily="34" charset="0"/>
          </a:endParaRPr>
        </a:p>
      </dgm:t>
    </dgm:pt>
    <dgm:pt modelId="{9EDDBD20-999D-459C-95A4-003E5803F9BD}" type="parTrans" cxnId="{7A419B6A-0C42-48D4-8D8F-DC64B49BEBB1}">
      <dgm:prSet/>
      <dgm:spPr/>
      <dgm:t>
        <a:bodyPr/>
        <a:lstStyle/>
        <a:p>
          <a:endParaRPr lang="ru-RU"/>
        </a:p>
      </dgm:t>
    </dgm:pt>
    <dgm:pt modelId="{B15C5231-3372-4CAC-ADFF-429D4012706B}" type="sibTrans" cxnId="{7A419B6A-0C42-48D4-8D8F-DC64B49BEBB1}">
      <dgm:prSet/>
      <dgm:spPr/>
      <dgm:t>
        <a:bodyPr/>
        <a:lstStyle/>
        <a:p>
          <a:endParaRPr lang="ru-RU"/>
        </a:p>
      </dgm:t>
    </dgm:pt>
    <dgm:pt modelId="{F59EE8A5-1493-4C1E-B7D3-5802B8F0C634}" type="pres">
      <dgm:prSet presAssocID="{F80D62C7-B58B-42E0-9745-98993421AE95}" presName="linear" presStyleCnt="0">
        <dgm:presLayoutVars>
          <dgm:animLvl val="lvl"/>
          <dgm:resizeHandles val="exact"/>
        </dgm:presLayoutVars>
      </dgm:prSet>
      <dgm:spPr/>
    </dgm:pt>
    <dgm:pt modelId="{E7DB762E-8A5E-4B19-B30B-47D8E78CB55A}" type="pres">
      <dgm:prSet presAssocID="{5CCE2C97-A1B5-4943-814A-0D01F324CEE2}" presName="parentText" presStyleLbl="node1" presStyleIdx="0" presStyleCnt="2" custLinFactNeighborY="850">
        <dgm:presLayoutVars>
          <dgm:chMax val="0"/>
          <dgm:bulletEnabled val="1"/>
        </dgm:presLayoutVars>
      </dgm:prSet>
      <dgm:spPr/>
    </dgm:pt>
    <dgm:pt modelId="{0A9C8E93-4C95-4069-85B9-6FB791346416}" type="pres">
      <dgm:prSet presAssocID="{5CCE2C97-A1B5-4943-814A-0D01F324CEE2}" presName="childText" presStyleLbl="revTx" presStyleIdx="0" presStyleCnt="2">
        <dgm:presLayoutVars>
          <dgm:bulletEnabled val="1"/>
        </dgm:presLayoutVars>
      </dgm:prSet>
      <dgm:spPr/>
    </dgm:pt>
    <dgm:pt modelId="{4F00180C-3768-4A89-808F-2FD2A470B854}" type="pres">
      <dgm:prSet presAssocID="{DEEAB5FC-987F-4BC1-9EF3-538C9DC05B3C}" presName="parentText" presStyleLbl="node1" presStyleIdx="1" presStyleCnt="2">
        <dgm:presLayoutVars>
          <dgm:chMax val="0"/>
          <dgm:bulletEnabled val="1"/>
        </dgm:presLayoutVars>
      </dgm:prSet>
      <dgm:spPr/>
    </dgm:pt>
    <dgm:pt modelId="{4C760473-F3BB-4F21-9C5A-FB4D4E35A6CF}" type="pres">
      <dgm:prSet presAssocID="{DEEAB5FC-987F-4BC1-9EF3-538C9DC05B3C}" presName="childText" presStyleLbl="revTx" presStyleIdx="1" presStyleCnt="2">
        <dgm:presLayoutVars>
          <dgm:bulletEnabled val="1"/>
        </dgm:presLayoutVars>
      </dgm:prSet>
      <dgm:spPr/>
    </dgm:pt>
  </dgm:ptLst>
  <dgm:cxnLst>
    <dgm:cxn modelId="{48EF8303-EFAE-4911-BA37-888BB273879B}" type="presOf" srcId="{B2F3D6DD-3383-4E8F-997A-E1B7F525F1EC}" destId="{4C760473-F3BB-4F21-9C5A-FB4D4E35A6CF}" srcOrd="0" destOrd="0" presId="urn:microsoft.com/office/officeart/2005/8/layout/vList2"/>
    <dgm:cxn modelId="{FE8C6607-D693-4CBA-B914-92AE6B29C4F3}" srcId="{F80D62C7-B58B-42E0-9745-98993421AE95}" destId="{DEEAB5FC-987F-4BC1-9EF3-538C9DC05B3C}" srcOrd="1" destOrd="0" parTransId="{E812A020-4908-4993-8354-6FF712AB0B71}" sibTransId="{891E3E9B-10F6-4D0E-80F2-92F88EBF72A5}"/>
    <dgm:cxn modelId="{9DB3210C-569A-4772-A1E5-A20EF119C8A7}" type="presOf" srcId="{F80D62C7-B58B-42E0-9745-98993421AE95}" destId="{F59EE8A5-1493-4C1E-B7D3-5802B8F0C634}" srcOrd="0" destOrd="0" presId="urn:microsoft.com/office/officeart/2005/8/layout/vList2"/>
    <dgm:cxn modelId="{F2C62F23-ABA2-4739-82F6-59452DD26845}" type="presOf" srcId="{DEEAB5FC-987F-4BC1-9EF3-538C9DC05B3C}" destId="{4F00180C-3768-4A89-808F-2FD2A470B854}" srcOrd="0" destOrd="0" presId="urn:microsoft.com/office/officeart/2005/8/layout/vList2"/>
    <dgm:cxn modelId="{7A419B6A-0C42-48D4-8D8F-DC64B49BEBB1}" srcId="{DEEAB5FC-987F-4BC1-9EF3-538C9DC05B3C}" destId="{B2F3D6DD-3383-4E8F-997A-E1B7F525F1EC}" srcOrd="0" destOrd="0" parTransId="{9EDDBD20-999D-459C-95A4-003E5803F9BD}" sibTransId="{B15C5231-3372-4CAC-ADFF-429D4012706B}"/>
    <dgm:cxn modelId="{A638AEA2-1B29-4FB4-A3AE-B581B00854A7}" srcId="{5CCE2C97-A1B5-4943-814A-0D01F324CEE2}" destId="{AC3EFB26-25B5-4DC4-86AE-068743DEEB09}" srcOrd="0" destOrd="0" parTransId="{0BF05E1F-4256-4562-911B-F90C6C8D31AF}" sibTransId="{7912F28C-A04D-44A6-900A-7B57E450D90A}"/>
    <dgm:cxn modelId="{EFA001B7-5720-4D01-842D-DC7E4F99EE6D}" srcId="{F80D62C7-B58B-42E0-9745-98993421AE95}" destId="{5CCE2C97-A1B5-4943-814A-0D01F324CEE2}" srcOrd="0" destOrd="0" parTransId="{296ABE13-8BCA-43ED-B3E3-A92DE80490B0}" sibTransId="{3C37E14C-AC63-4660-A0B1-64ED37944F62}"/>
    <dgm:cxn modelId="{E39C34B8-FC75-4086-893A-7C9290D8CA38}" type="presOf" srcId="{5CCE2C97-A1B5-4943-814A-0D01F324CEE2}" destId="{E7DB762E-8A5E-4B19-B30B-47D8E78CB55A}" srcOrd="0" destOrd="0" presId="urn:microsoft.com/office/officeart/2005/8/layout/vList2"/>
    <dgm:cxn modelId="{E8C572DB-DE6B-4F7A-87C1-6FFC8A2BBDD7}" type="presOf" srcId="{AC3EFB26-25B5-4DC4-86AE-068743DEEB09}" destId="{0A9C8E93-4C95-4069-85B9-6FB791346416}" srcOrd="0" destOrd="0" presId="urn:microsoft.com/office/officeart/2005/8/layout/vList2"/>
    <dgm:cxn modelId="{EE5A7550-D9F1-40F3-BA9C-AF9F5CECF5D2}" type="presParOf" srcId="{F59EE8A5-1493-4C1E-B7D3-5802B8F0C634}" destId="{E7DB762E-8A5E-4B19-B30B-47D8E78CB55A}" srcOrd="0" destOrd="0" presId="urn:microsoft.com/office/officeart/2005/8/layout/vList2"/>
    <dgm:cxn modelId="{A174F632-5834-4CA2-A1DA-A33DFA41680E}" type="presParOf" srcId="{F59EE8A5-1493-4C1E-B7D3-5802B8F0C634}" destId="{0A9C8E93-4C95-4069-85B9-6FB791346416}" srcOrd="1" destOrd="0" presId="urn:microsoft.com/office/officeart/2005/8/layout/vList2"/>
    <dgm:cxn modelId="{F9723D26-C3C8-48F4-B61D-5765CE7F9930}" type="presParOf" srcId="{F59EE8A5-1493-4C1E-B7D3-5802B8F0C634}" destId="{4F00180C-3768-4A89-808F-2FD2A470B854}" srcOrd="2" destOrd="0" presId="urn:microsoft.com/office/officeart/2005/8/layout/vList2"/>
    <dgm:cxn modelId="{1FC064DC-57A2-4EF4-948C-E411F593E55E}" type="presParOf" srcId="{F59EE8A5-1493-4C1E-B7D3-5802B8F0C634}" destId="{4C760473-F3BB-4F21-9C5A-FB4D4E35A6CF}" srcOrd="3" destOrd="0" presId="urn:microsoft.com/office/officeart/2005/8/layout/vList2"/>
  </dgm:cxnLst>
  <dgm:bg>
    <a:solidFill>
      <a:schemeClr val="bg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DB762E-8A5E-4B19-B30B-47D8E78CB55A}">
      <dsp:nvSpPr>
        <dsp:cNvPr id="0" name=""/>
        <dsp:cNvSpPr/>
      </dsp:nvSpPr>
      <dsp:spPr>
        <a:xfrm>
          <a:off x="0" y="180256"/>
          <a:ext cx="9144000" cy="1559025"/>
        </a:xfrm>
        <a:prstGeom prst="round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l" defTabSz="2889250">
            <a:lnSpc>
              <a:spcPct val="90000"/>
            </a:lnSpc>
            <a:spcBef>
              <a:spcPct val="0"/>
            </a:spcBef>
            <a:spcAft>
              <a:spcPct val="35000"/>
            </a:spcAft>
            <a:buNone/>
          </a:pPr>
          <a:r>
            <a:rPr lang="ru-RU" sz="6500" b="1" kern="1200" dirty="0">
              <a:effectLst>
                <a:outerShdw blurRad="38100" dist="38100" dir="2700000" algn="tl">
                  <a:srgbClr val="000000">
                    <a:alpha val="43137"/>
                  </a:srgbClr>
                </a:outerShdw>
              </a:effectLst>
            </a:rPr>
            <a:t>Цель занятий</a:t>
          </a:r>
        </a:p>
      </dsp:txBody>
      <dsp:txXfrm>
        <a:off x="0" y="180256"/>
        <a:ext cx="9144000" cy="1559025"/>
      </dsp:txXfrm>
    </dsp:sp>
    <dsp:sp modelId="{0A9C8E93-4C95-4069-85B9-6FB791346416}">
      <dsp:nvSpPr>
        <dsp:cNvPr id="0" name=""/>
        <dsp:cNvSpPr/>
      </dsp:nvSpPr>
      <dsp:spPr>
        <a:xfrm>
          <a:off x="0" y="1725843"/>
          <a:ext cx="9144000" cy="1580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0322" tIns="40640" rIns="227584" bIns="40640" numCol="1" spcCol="1270" anchor="t" anchorCtr="0">
          <a:noAutofit/>
        </a:bodyPr>
        <a:lstStyle/>
        <a:p>
          <a:pPr marL="285750" lvl="1" indent="-285750" algn="l" defTabSz="1422400">
            <a:lnSpc>
              <a:spcPct val="100000"/>
            </a:lnSpc>
            <a:spcBef>
              <a:spcPct val="0"/>
            </a:spcBef>
            <a:spcAft>
              <a:spcPct val="20000"/>
            </a:spcAft>
            <a:buChar char="•"/>
          </a:pPr>
          <a:r>
            <a:rPr lang="ru-RU" sz="3200" b="1" kern="1200" dirty="0">
              <a:solidFill>
                <a:srgbClr val="0000FF"/>
              </a:solidFill>
            </a:rPr>
            <a:t>обучить школьников основам принятия инвестиционных решений с позиции минимизации финансовых рисков.</a:t>
          </a:r>
        </a:p>
      </dsp:txBody>
      <dsp:txXfrm>
        <a:off x="0" y="1725843"/>
        <a:ext cx="9144000" cy="1580962"/>
      </dsp:txXfrm>
    </dsp:sp>
    <dsp:sp modelId="{4F00180C-3768-4A89-808F-2FD2A470B854}">
      <dsp:nvSpPr>
        <dsp:cNvPr id="0" name=""/>
        <dsp:cNvSpPr/>
      </dsp:nvSpPr>
      <dsp:spPr>
        <a:xfrm>
          <a:off x="0" y="3306806"/>
          <a:ext cx="9144000" cy="1559025"/>
        </a:xfrm>
        <a:prstGeom prst="roundRect">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l" defTabSz="2889250">
            <a:lnSpc>
              <a:spcPct val="90000"/>
            </a:lnSpc>
            <a:spcBef>
              <a:spcPct val="0"/>
            </a:spcBef>
            <a:spcAft>
              <a:spcPct val="35000"/>
            </a:spcAft>
            <a:buNone/>
          </a:pPr>
          <a:r>
            <a:rPr lang="ru-RU" sz="6500" b="1" kern="1200" dirty="0">
              <a:effectLst>
                <a:outerShdw blurRad="38100" dist="38100" dir="2700000" algn="tl">
                  <a:srgbClr val="000000">
                    <a:alpha val="43137"/>
                  </a:srgbClr>
                </a:outerShdw>
              </a:effectLst>
            </a:rPr>
            <a:t>Базовые понятия:</a:t>
          </a:r>
        </a:p>
      </dsp:txBody>
      <dsp:txXfrm>
        <a:off x="0" y="3306806"/>
        <a:ext cx="9144000" cy="1559025"/>
      </dsp:txXfrm>
    </dsp:sp>
    <dsp:sp modelId="{4C760473-F3BB-4F21-9C5A-FB4D4E35A6CF}">
      <dsp:nvSpPr>
        <dsp:cNvPr id="0" name=""/>
        <dsp:cNvSpPr/>
      </dsp:nvSpPr>
      <dsp:spPr>
        <a:xfrm>
          <a:off x="0" y="4865831"/>
          <a:ext cx="9144000" cy="17491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0322"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ru-RU" sz="2400" b="1" kern="1200" dirty="0">
              <a:solidFill>
                <a:srgbClr val="0000FF"/>
              </a:solidFill>
            </a:rPr>
            <a:t>Инвестиции, инвестирование, инвестиционный портфель, стратегия инвестирования, инвестиционный инструмент, диверсификация инвестиционного портфеля, финансовый риск, доходность, срок инвестирования, сумма инвестирования</a:t>
          </a:r>
          <a:endParaRPr lang="ru-RU" sz="2400" b="1" kern="1200" dirty="0">
            <a:solidFill>
              <a:srgbClr val="0000FF"/>
            </a:solidFill>
            <a:latin typeface="Arial" pitchFamily="34" charset="0"/>
            <a:cs typeface="Arial" pitchFamily="34" charset="0"/>
          </a:endParaRPr>
        </a:p>
      </dsp:txBody>
      <dsp:txXfrm>
        <a:off x="0" y="4865831"/>
        <a:ext cx="9144000" cy="174915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C262ED1C-1FAD-4BAD-A922-4C9A7771483C}" type="datetimeFigureOut">
              <a:rPr lang="ru-RU"/>
              <a:pPr>
                <a:defRPr/>
              </a:pPr>
              <a:t>07.07.2023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a:t>Образец текста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AFB2593-582C-45BA-BC43-AD4C879A0628}"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lvl1pPr>
              <a:defRPr/>
            </a:lvl1pPr>
          </a:lstStyle>
          <a:p>
            <a:pPr>
              <a:defRPr/>
            </a:pPr>
            <a:fld id="{4C10B4E5-E402-48BB-9DCC-2F21867C2993}" type="datetimeFigureOut">
              <a:rPr lang="ru-RU"/>
              <a:pPr>
                <a:defRPr/>
              </a:pPr>
              <a:t>07.07.2023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B389922-AABC-45EF-B5D4-74F8F3C61099}"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E59A2375-F90D-4474-95E9-8ECA3285B776}" type="datetimeFigureOut">
              <a:rPr lang="ru-RU"/>
              <a:pPr>
                <a:defRPr/>
              </a:pPr>
              <a:t>07.07.2023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AB4C873-B5AF-49CF-BB22-CFCD6319968C}"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6BCDDA21-AD27-432A-A369-6BE4F365997B}" type="datetimeFigureOut">
              <a:rPr lang="ru-RU"/>
              <a:pPr>
                <a:defRPr/>
              </a:pPr>
              <a:t>07.07.2023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5DB9199-FFB4-49FE-9257-9EE5EDE2FC0C}"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lvl1pPr>
              <a:defRPr/>
            </a:lvl1pPr>
          </a:lstStyle>
          <a:p>
            <a:pPr>
              <a:defRPr/>
            </a:pPr>
            <a:fld id="{2254ED18-4E77-4A4E-A9ED-FB63C613FC9A}" type="datetimeFigureOut">
              <a:rPr lang="ru-RU"/>
              <a:pPr>
                <a:defRPr/>
              </a:pPr>
              <a:t>07.07.2023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3F58F21-3D4F-4FA6-8C13-1EA267C235F6}"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DC431F1E-5D22-4483-A3E4-98C4285F91D4}" type="datetimeFigureOut">
              <a:rPr lang="ru-RU"/>
              <a:pPr>
                <a:defRPr/>
              </a:pPr>
              <a:t>07.07.2023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B7991A7-F8EE-45E2-BB2A-A2AC8E3F62CE}"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pPr>
              <a:defRPr/>
            </a:pPr>
            <a:fld id="{5816C065-3E9F-49F7-8334-66BF85B023E2}" type="datetimeFigureOut">
              <a:rPr lang="ru-RU"/>
              <a:pPr>
                <a:defRPr/>
              </a:pPr>
              <a:t>07.07.2023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9F365C5-8267-4EAD-A685-4C33FA1FD54C}" type="slidenum">
              <a:rPr lang="ru-RU"/>
              <a:pPr>
                <a:defRPr/>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3"/>
          <p:cNvSpPr>
            <a:spLocks noGrp="1"/>
          </p:cNvSpPr>
          <p:nvPr>
            <p:ph type="dt" sz="half" idx="10"/>
          </p:nvPr>
        </p:nvSpPr>
        <p:spPr/>
        <p:txBody>
          <a:bodyPr/>
          <a:lstStyle>
            <a:lvl1pPr>
              <a:defRPr/>
            </a:lvl1pPr>
          </a:lstStyle>
          <a:p>
            <a:pPr>
              <a:defRPr/>
            </a:pPr>
            <a:fld id="{993DAC9C-6251-46CF-A2C8-D8244FB38ABC}" type="datetimeFigureOut">
              <a:rPr lang="ru-RU"/>
              <a:pPr>
                <a:defRPr/>
              </a:pPr>
              <a:t>07.07.2023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B254F4F9-7011-4B24-ADEA-858172193579}" type="slidenum">
              <a:rPr lang="ru-RU"/>
              <a:pPr>
                <a:defRPr/>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3"/>
          <p:cNvSpPr>
            <a:spLocks noGrp="1"/>
          </p:cNvSpPr>
          <p:nvPr>
            <p:ph type="dt" sz="half" idx="10"/>
          </p:nvPr>
        </p:nvSpPr>
        <p:spPr/>
        <p:txBody>
          <a:bodyPr/>
          <a:lstStyle>
            <a:lvl1pPr>
              <a:defRPr/>
            </a:lvl1pPr>
          </a:lstStyle>
          <a:p>
            <a:pPr>
              <a:defRPr/>
            </a:pPr>
            <a:fld id="{EB263ECB-EECF-4B0A-A4AB-674D41E8EA4C}" type="datetimeFigureOut">
              <a:rPr lang="ru-RU"/>
              <a:pPr>
                <a:defRPr/>
              </a:pPr>
              <a:t>07.07.2023</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BFB74168-7717-4318-9B81-B4337B0ED688}" type="slidenum">
              <a:rPr lang="ru-RU"/>
              <a:pPr>
                <a:defRPr/>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3"/>
          <p:cNvSpPr>
            <a:spLocks noGrp="1"/>
          </p:cNvSpPr>
          <p:nvPr>
            <p:ph type="dt" sz="half" idx="10"/>
          </p:nvPr>
        </p:nvSpPr>
        <p:spPr/>
        <p:txBody>
          <a:bodyPr/>
          <a:lstStyle>
            <a:lvl1pPr>
              <a:defRPr/>
            </a:lvl1pPr>
          </a:lstStyle>
          <a:p>
            <a:pPr>
              <a:defRPr/>
            </a:pPr>
            <a:fld id="{C0A02A27-83D6-4488-9B28-F06409D54757}" type="datetimeFigureOut">
              <a:rPr lang="ru-RU"/>
              <a:pPr>
                <a:defRPr/>
              </a:pPr>
              <a:t>07.07.2023</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A421ECC4-7763-4666-9BD9-6740BA715405}" type="slidenum">
              <a:rPr lang="ru-RU"/>
              <a:pPr>
                <a:defRPr/>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57DD30BA-897E-4965-83C1-5C984CDACA7F}" type="datetimeFigureOut">
              <a:rPr lang="ru-RU"/>
              <a:pPr>
                <a:defRPr/>
              </a:pPr>
              <a:t>07.07.2023</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0866A417-6853-498B-BC42-40D616784F08}" type="slidenum">
              <a:rPr lang="ru-RU"/>
              <a:pPr>
                <a:defRPr/>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fld id="{57FB134D-CFBF-4DCA-966C-39CF1F8BAD4F}" type="datetimeFigureOut">
              <a:rPr lang="ru-RU"/>
              <a:pPr>
                <a:defRPr/>
              </a:pPr>
              <a:t>07.07.2023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00B9F1E2-8723-43C9-852C-86069E1C7B7F}"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BFE0B704-4D30-4AE9-8915-06816D7F5E1D}" type="datetimeFigureOut">
              <a:rPr lang="ru-RU"/>
              <a:pPr>
                <a:defRPr/>
              </a:pPr>
              <a:t>07.07.2023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A36F415-1C2B-418F-88C3-8DED7E688F35}" type="slidenum">
              <a:rPr lang="ru-RU"/>
              <a:pPr>
                <a:defRPr/>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fld id="{0CFFBEF3-1102-4226-8208-86461A70195B}" type="datetimeFigureOut">
              <a:rPr lang="ru-RU"/>
              <a:pPr>
                <a:defRPr/>
              </a:pPr>
              <a:t>07.07.2023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8BEE605F-9578-425B-8594-A90BFD7E6858}" type="slidenum">
              <a:rPr lang="ru-RU"/>
              <a:pPr>
                <a:defRPr/>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9B923818-CA42-434B-9DCA-B4232A25EBB9}" type="datetimeFigureOut">
              <a:rPr lang="ru-RU"/>
              <a:pPr>
                <a:defRPr/>
              </a:pPr>
              <a:t>07.07.2023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F91D625-CC03-4E4B-8265-5FF7BE67B3BB}" type="slidenum">
              <a:rPr lang="ru-RU"/>
              <a:pPr>
                <a:defRPr/>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E6125581-553D-49A0-8337-F90B6DF1EACD}" type="datetimeFigureOut">
              <a:rPr lang="ru-RU"/>
              <a:pPr>
                <a:defRPr/>
              </a:pPr>
              <a:t>07.07.2023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E5AFB04-B146-468E-831E-1AB956F66EF9}"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pPr>
              <a:defRPr/>
            </a:pPr>
            <a:fld id="{78D9A8CC-6303-47A3-80BC-DEC183A06F2E}" type="datetimeFigureOut">
              <a:rPr lang="ru-RU"/>
              <a:pPr>
                <a:defRPr/>
              </a:pPr>
              <a:t>07.07.2023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F158A7C-FB51-4A72-B04A-E2697061B0F2}"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3"/>
          <p:cNvSpPr>
            <a:spLocks noGrp="1"/>
          </p:cNvSpPr>
          <p:nvPr>
            <p:ph type="dt" sz="half" idx="10"/>
          </p:nvPr>
        </p:nvSpPr>
        <p:spPr/>
        <p:txBody>
          <a:bodyPr/>
          <a:lstStyle>
            <a:lvl1pPr>
              <a:defRPr/>
            </a:lvl1pPr>
          </a:lstStyle>
          <a:p>
            <a:pPr>
              <a:defRPr/>
            </a:pPr>
            <a:fld id="{537E831F-5C94-4662-B265-BE6B89E732D5}" type="datetimeFigureOut">
              <a:rPr lang="ru-RU"/>
              <a:pPr>
                <a:defRPr/>
              </a:pPr>
              <a:t>07.07.2023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88ECB83-C464-4524-85E0-1524E699CF8D}"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3"/>
          <p:cNvSpPr>
            <a:spLocks noGrp="1"/>
          </p:cNvSpPr>
          <p:nvPr>
            <p:ph type="dt" sz="half" idx="10"/>
          </p:nvPr>
        </p:nvSpPr>
        <p:spPr/>
        <p:txBody>
          <a:bodyPr/>
          <a:lstStyle>
            <a:lvl1pPr>
              <a:defRPr/>
            </a:lvl1pPr>
          </a:lstStyle>
          <a:p>
            <a:pPr>
              <a:defRPr/>
            </a:pPr>
            <a:fld id="{D1E5870C-2634-4C6B-B636-E26A09CB3204}" type="datetimeFigureOut">
              <a:rPr lang="ru-RU"/>
              <a:pPr>
                <a:defRPr/>
              </a:pPr>
              <a:t>07.07.2023</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8A2F0787-46C8-492E-BA22-38D14CA8CA0D}"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3"/>
          <p:cNvSpPr>
            <a:spLocks noGrp="1"/>
          </p:cNvSpPr>
          <p:nvPr>
            <p:ph type="dt" sz="half" idx="10"/>
          </p:nvPr>
        </p:nvSpPr>
        <p:spPr/>
        <p:txBody>
          <a:bodyPr/>
          <a:lstStyle>
            <a:lvl1pPr>
              <a:defRPr/>
            </a:lvl1pPr>
          </a:lstStyle>
          <a:p>
            <a:pPr>
              <a:defRPr/>
            </a:pPr>
            <a:fld id="{18051DFD-3B21-4D02-A42E-346F67A7EF8D}" type="datetimeFigureOut">
              <a:rPr lang="ru-RU"/>
              <a:pPr>
                <a:defRPr/>
              </a:pPr>
              <a:t>07.07.2023</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5A416B9B-925B-410B-98ED-E349850EFB1A}"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6216366E-B642-4252-B120-99CBCC3F30F2}" type="datetimeFigureOut">
              <a:rPr lang="ru-RU"/>
              <a:pPr>
                <a:defRPr/>
              </a:pPr>
              <a:t>07.07.2023</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50918341-BE62-4ED5-AE39-AF594D44EA54}"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fld id="{D80B3B13-4DFB-4BBC-9843-FE9A1D43D808}" type="datetimeFigureOut">
              <a:rPr lang="ru-RU"/>
              <a:pPr>
                <a:defRPr/>
              </a:pPr>
              <a:t>07.07.2023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7DF2EF6-D0F5-46CE-9B79-EBFA609FA7C0}"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fld id="{7F5A2D56-157D-4227-BE7D-5E79B1045221}" type="datetimeFigureOut">
              <a:rPr lang="ru-RU"/>
              <a:pPr>
                <a:defRPr/>
              </a:pPr>
              <a:t>07.07.2023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45CEAD3C-7591-491B-9B3B-922D476D718A}"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A8281CD-6ADC-4D3E-88C9-CD360FE2D043}" type="datetimeFigureOut">
              <a:rPr lang="ru-RU"/>
              <a:pPr>
                <a:defRPr/>
              </a:pPr>
              <a:t>07.07.2023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DF50E301-E452-4358-BF20-8FA87CDADC02}" type="slidenum">
              <a:rPr lang="ru-RU"/>
              <a:pPr>
                <a:defRPr/>
              </a:pPr>
              <a:t>‹#›</a:t>
            </a:fld>
            <a:endParaRPr lang="ru-RU"/>
          </a:p>
        </p:txBody>
      </p:sp>
      <p:pic>
        <p:nvPicPr>
          <p:cNvPr id="1031" name="Рисунок 13" descr="15.jpg"/>
          <p:cNvPicPr>
            <a:picLocks noChangeAspect="1"/>
          </p:cNvPicPr>
          <p:nvPr userDrawn="1"/>
        </p:nvPicPr>
        <p:blipFill>
          <a:blip r:embed="rId13" cstate="print"/>
          <a:srcRect/>
          <a:stretch>
            <a:fillRect/>
          </a:stretch>
        </p:blipFill>
        <p:spPr bwMode="auto">
          <a:xfrm>
            <a:off x="0" y="0"/>
            <a:ext cx="9144000" cy="68722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a:t>Образец заголовка</a:t>
            </a:r>
          </a:p>
        </p:txBody>
      </p:sp>
      <p:sp>
        <p:nvSpPr>
          <p:cNvPr id="2051"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02CC023B-E6D2-43A8-B2C6-907E5FE18944}" type="datetimeFigureOut">
              <a:rPr lang="ru-RU"/>
              <a:pPr>
                <a:defRPr/>
              </a:pPr>
              <a:t>07.07.2023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CC56604-4959-40E8-9F4C-0D62EF3F0315}" type="slidenum">
              <a:rPr lang="ru-RU"/>
              <a:pPr>
                <a:defRPr/>
              </a:pPr>
              <a:t>‹#›</a:t>
            </a:fld>
            <a:endParaRPr lang="ru-RU"/>
          </a:p>
        </p:txBody>
      </p:sp>
      <p:pic>
        <p:nvPicPr>
          <p:cNvPr id="2055" name="Рисунок 13" descr="16.jpg"/>
          <p:cNvPicPr>
            <a:picLocks noChangeAspect="1"/>
          </p:cNvPicPr>
          <p:nvPr userDrawn="1"/>
        </p:nvPicPr>
        <p:blipFill>
          <a:blip r:embed="rId13" cstate="print"/>
          <a:srcRect/>
          <a:stretch>
            <a:fillRect/>
          </a:stretch>
        </p:blipFill>
        <p:spPr bwMode="auto">
          <a:xfrm>
            <a:off x="0" y="0"/>
            <a:ext cx="9144000" cy="68722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gif"/></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png"/><Relationship Id="rId1" Type="http://schemas.openxmlformats.org/officeDocument/2006/relationships/slideLayout" Target="../slideLayouts/slideLayout12.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8.jpeg"/><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26.jpeg"/></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30.gif"/><Relationship Id="rId5" Type="http://schemas.openxmlformats.org/officeDocument/2006/relationships/image" Target="../media/image29.jpeg"/><Relationship Id="rId4" Type="http://schemas.openxmlformats.org/officeDocument/2006/relationships/image" Target="../media/image28.gif"/></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8" Type="http://schemas.openxmlformats.org/officeDocument/2006/relationships/image" Target="../media/image36.gif"/><Relationship Id="rId3" Type="http://schemas.openxmlformats.org/officeDocument/2006/relationships/image" Target="../media/image31.gif"/><Relationship Id="rId7" Type="http://schemas.openxmlformats.org/officeDocument/2006/relationships/image" Target="../media/image35.gif"/><Relationship Id="rId2" Type="http://schemas.openxmlformats.org/officeDocument/2006/relationships/image" Target="../media/image3.png"/><Relationship Id="rId1" Type="http://schemas.openxmlformats.org/officeDocument/2006/relationships/slideLayout" Target="../slideLayouts/slideLayout13.xml"/><Relationship Id="rId6" Type="http://schemas.openxmlformats.org/officeDocument/2006/relationships/image" Target="../media/image34.gif"/><Relationship Id="rId5" Type="http://schemas.openxmlformats.org/officeDocument/2006/relationships/image" Target="../media/image33.png"/><Relationship Id="rId4" Type="http://schemas.openxmlformats.org/officeDocument/2006/relationships/image" Target="../media/image32.gif"/><Relationship Id="rId9" Type="http://schemas.openxmlformats.org/officeDocument/2006/relationships/image" Target="../media/image37.png"/></Relationships>
</file>

<file path=ppt/slides/_rels/slide29.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image" Target="../media/image3.png"/><Relationship Id="rId1" Type="http://schemas.openxmlformats.org/officeDocument/2006/relationships/slideLayout" Target="../slideLayouts/slideLayout12.xml"/><Relationship Id="rId4" Type="http://schemas.openxmlformats.org/officeDocument/2006/relationships/image" Target="../media/image39.jpe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8" Type="http://schemas.openxmlformats.org/officeDocument/2006/relationships/image" Target="../media/image36.gif"/><Relationship Id="rId3" Type="http://schemas.openxmlformats.org/officeDocument/2006/relationships/image" Target="../media/image31.gif"/><Relationship Id="rId7" Type="http://schemas.openxmlformats.org/officeDocument/2006/relationships/image" Target="../media/image35.gif"/><Relationship Id="rId2" Type="http://schemas.openxmlformats.org/officeDocument/2006/relationships/image" Target="../media/image3.png"/><Relationship Id="rId1" Type="http://schemas.openxmlformats.org/officeDocument/2006/relationships/slideLayout" Target="../slideLayouts/slideLayout13.xml"/><Relationship Id="rId6" Type="http://schemas.openxmlformats.org/officeDocument/2006/relationships/image" Target="../media/image34.gif"/><Relationship Id="rId5" Type="http://schemas.openxmlformats.org/officeDocument/2006/relationships/image" Target="../media/image33.png"/><Relationship Id="rId4" Type="http://schemas.openxmlformats.org/officeDocument/2006/relationships/image" Target="../media/image32.gif"/></Relationships>
</file>

<file path=ppt/slides/_rels/slide31.xml.rels><?xml version="1.0" encoding="UTF-8" standalone="yes"?>
<Relationships xmlns="http://schemas.openxmlformats.org/package/2006/relationships"><Relationship Id="rId8" Type="http://schemas.openxmlformats.org/officeDocument/2006/relationships/image" Target="../media/image36.gif"/><Relationship Id="rId3" Type="http://schemas.openxmlformats.org/officeDocument/2006/relationships/image" Target="../media/image31.gif"/><Relationship Id="rId7" Type="http://schemas.openxmlformats.org/officeDocument/2006/relationships/image" Target="../media/image35.gif"/><Relationship Id="rId2" Type="http://schemas.openxmlformats.org/officeDocument/2006/relationships/image" Target="../media/image3.png"/><Relationship Id="rId1" Type="http://schemas.openxmlformats.org/officeDocument/2006/relationships/slideLayout" Target="../slideLayouts/slideLayout13.xml"/><Relationship Id="rId6" Type="http://schemas.openxmlformats.org/officeDocument/2006/relationships/image" Target="../media/image34.gif"/><Relationship Id="rId5" Type="http://schemas.openxmlformats.org/officeDocument/2006/relationships/image" Target="../media/image33.png"/><Relationship Id="rId4" Type="http://schemas.openxmlformats.org/officeDocument/2006/relationships/image" Target="../media/image32.gif"/></Relationships>
</file>

<file path=ppt/slides/_rels/slide32.xml.rels><?xml version="1.0" encoding="UTF-8" standalone="yes"?>
<Relationships xmlns="http://schemas.openxmlformats.org/package/2006/relationships"><Relationship Id="rId8" Type="http://schemas.openxmlformats.org/officeDocument/2006/relationships/image" Target="../media/image36.gif"/><Relationship Id="rId3" Type="http://schemas.openxmlformats.org/officeDocument/2006/relationships/image" Target="../media/image31.gif"/><Relationship Id="rId7" Type="http://schemas.openxmlformats.org/officeDocument/2006/relationships/image" Target="../media/image35.gif"/><Relationship Id="rId2" Type="http://schemas.openxmlformats.org/officeDocument/2006/relationships/image" Target="../media/image3.png"/><Relationship Id="rId1" Type="http://schemas.openxmlformats.org/officeDocument/2006/relationships/slideLayout" Target="../slideLayouts/slideLayout13.xml"/><Relationship Id="rId6" Type="http://schemas.openxmlformats.org/officeDocument/2006/relationships/image" Target="../media/image34.gif"/><Relationship Id="rId5" Type="http://schemas.openxmlformats.org/officeDocument/2006/relationships/image" Target="../media/image33.png"/><Relationship Id="rId4" Type="http://schemas.openxmlformats.org/officeDocument/2006/relationships/image" Target="../media/image32.gif"/></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57188" y="714375"/>
            <a:ext cx="1428750" cy="542925"/>
          </a:xfrm>
        </p:spPr>
        <p:txBody>
          <a:bodyPr rtlCol="0">
            <a:normAutofit fontScale="85000" lnSpcReduction="10000"/>
          </a:bodyPr>
          <a:lstStyle/>
          <a:p>
            <a:pPr eaLnBrk="1" fontAlgn="auto" hangingPunct="1">
              <a:spcAft>
                <a:spcPts val="0"/>
              </a:spcAft>
              <a:buFont typeface="Arial" pitchFamily="34" charset="0"/>
              <a:buNone/>
              <a:defRPr/>
            </a:pPr>
            <a:r>
              <a:rPr lang="ru-RU" dirty="0">
                <a:solidFill>
                  <a:schemeClr val="tx1"/>
                </a:solidFill>
              </a:rPr>
              <a:t>Логотип</a:t>
            </a:r>
            <a:r>
              <a:rPr lang="ru-RU" dirty="0">
                <a:solidFill>
                  <a:schemeClr val="accent1">
                    <a:lumMod val="75000"/>
                  </a:schemeClr>
                </a:solidFill>
              </a:rPr>
              <a:t> </a:t>
            </a:r>
          </a:p>
        </p:txBody>
      </p:sp>
      <p:sp>
        <p:nvSpPr>
          <p:cNvPr id="4" name="Подзаголовок 2"/>
          <p:cNvSpPr txBox="1">
            <a:spLocks/>
          </p:cNvSpPr>
          <p:nvPr/>
        </p:nvSpPr>
        <p:spPr>
          <a:xfrm>
            <a:off x="4572000" y="260350"/>
            <a:ext cx="4572000" cy="1512888"/>
          </a:xfrm>
          <a:prstGeom prst="rect">
            <a:avLst/>
          </a:prstGeom>
        </p:spPr>
        <p:txBody>
          <a:bodyPr/>
          <a:lstStyle/>
          <a:p>
            <a:pPr algn="ctr" fontAlgn="auto">
              <a:spcBef>
                <a:spcPct val="20000"/>
              </a:spcBef>
              <a:spcAft>
                <a:spcPts val="0"/>
              </a:spcAft>
              <a:buFont typeface="Arial" pitchFamily="34" charset="0"/>
              <a:buNone/>
              <a:defRPr/>
            </a:pPr>
            <a:r>
              <a:rPr lang="ru-RU" sz="2800" b="1" dirty="0">
                <a:solidFill>
                  <a:schemeClr val="bg1"/>
                </a:solidFill>
              </a:rPr>
              <a:t>Финансовые риски и стратегии инвестирования</a:t>
            </a:r>
            <a:endParaRPr lang="ru-RU" sz="2800" b="1"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3076" name="Подзаголовок 2"/>
          <p:cNvSpPr txBox="1">
            <a:spLocks/>
          </p:cNvSpPr>
          <p:nvPr/>
        </p:nvSpPr>
        <p:spPr bwMode="auto">
          <a:xfrm>
            <a:off x="0" y="6381750"/>
            <a:ext cx="2268538" cy="354013"/>
          </a:xfrm>
          <a:prstGeom prst="rect">
            <a:avLst/>
          </a:prstGeom>
          <a:noFill/>
          <a:ln w="9525">
            <a:noFill/>
            <a:miter lim="800000"/>
            <a:headEnd/>
            <a:tailEnd/>
          </a:ln>
        </p:spPr>
        <p:txBody>
          <a:bodyPr/>
          <a:lstStyle/>
          <a:p>
            <a:pPr>
              <a:spcBef>
                <a:spcPct val="20000"/>
              </a:spcBef>
              <a:buFont typeface="Arial" charset="0"/>
              <a:buNone/>
            </a:pPr>
            <a:r>
              <a:rPr lang="ru-RU" dirty="0"/>
              <a:t>© А.И. Колмаков</a:t>
            </a:r>
          </a:p>
        </p:txBody>
      </p:sp>
      <p:pic>
        <p:nvPicPr>
          <p:cNvPr id="3077" name="Picture 5"/>
          <p:cNvPicPr>
            <a:picLocks noChangeAspect="1" noChangeArrowheads="1"/>
          </p:cNvPicPr>
          <p:nvPr/>
        </p:nvPicPr>
        <p:blipFill>
          <a:blip r:embed="rId2" cstate="print"/>
          <a:srcRect l="14175" t="40605" r="39757" b="41219"/>
          <a:stretch>
            <a:fillRect/>
          </a:stretch>
        </p:blipFill>
        <p:spPr bwMode="auto">
          <a:xfrm>
            <a:off x="0" y="306388"/>
            <a:ext cx="4572000" cy="1443037"/>
          </a:xfrm>
          <a:prstGeom prst="rect">
            <a:avLst/>
          </a:prstGeom>
          <a:noFill/>
          <a:ln w="9525">
            <a:noFill/>
            <a:miter lim="800000"/>
            <a:headEnd/>
            <a:tailEnd/>
          </a:ln>
        </p:spPr>
      </p:pic>
      <p:sp>
        <p:nvSpPr>
          <p:cNvPr id="3078" name="TextBox 5"/>
          <p:cNvSpPr txBox="1">
            <a:spLocks noChangeArrowheads="1"/>
          </p:cNvSpPr>
          <p:nvPr/>
        </p:nvSpPr>
        <p:spPr bwMode="auto">
          <a:xfrm>
            <a:off x="107950" y="1484313"/>
            <a:ext cx="1114425" cy="307975"/>
          </a:xfrm>
          <a:prstGeom prst="rect">
            <a:avLst/>
          </a:prstGeom>
          <a:noFill/>
          <a:ln w="9525">
            <a:noFill/>
            <a:miter lim="800000"/>
            <a:headEnd/>
            <a:tailEnd/>
          </a:ln>
        </p:spPr>
        <p:txBody>
          <a:bodyPr>
            <a:spAutoFit/>
          </a:bodyPr>
          <a:lstStyle/>
          <a:p>
            <a:r>
              <a:rPr lang="ru-RU" sz="1400" b="1" dirty="0">
                <a:solidFill>
                  <a:srgbClr val="0000FF"/>
                </a:solidFill>
              </a:rPr>
              <a:t>Урок № 24 </a:t>
            </a:r>
          </a:p>
        </p:txBody>
      </p:sp>
      <p:sp>
        <p:nvSpPr>
          <p:cNvPr id="3079" name="TextBox 6"/>
          <p:cNvSpPr txBox="1">
            <a:spLocks noChangeArrowheads="1"/>
          </p:cNvSpPr>
          <p:nvPr/>
        </p:nvSpPr>
        <p:spPr bwMode="auto">
          <a:xfrm>
            <a:off x="971550" y="260350"/>
            <a:ext cx="2447925" cy="307975"/>
          </a:xfrm>
          <a:prstGeom prst="rect">
            <a:avLst/>
          </a:prstGeom>
          <a:noFill/>
          <a:ln w="9525">
            <a:noFill/>
            <a:miter lim="800000"/>
            <a:headEnd/>
            <a:tailEnd/>
          </a:ln>
        </p:spPr>
        <p:txBody>
          <a:bodyPr>
            <a:spAutoFit/>
          </a:bodyPr>
          <a:lstStyle/>
          <a:p>
            <a:r>
              <a:rPr lang="ru-RU" sz="1400" b="1" dirty="0">
                <a:solidFill>
                  <a:srgbClr val="0000FF"/>
                </a:solidFill>
              </a:rPr>
              <a:t>Финансовая грамотность</a:t>
            </a:r>
          </a:p>
        </p:txBody>
      </p:sp>
      <p:pic>
        <p:nvPicPr>
          <p:cNvPr id="3080" name="Picture 7" descr="C:\Users\User\Desktop\экономика\percent.jpg"/>
          <p:cNvPicPr>
            <a:picLocks noChangeAspect="1" noChangeArrowheads="1"/>
          </p:cNvPicPr>
          <p:nvPr/>
        </p:nvPicPr>
        <p:blipFill>
          <a:blip r:embed="rId3" cstate="print"/>
          <a:srcRect/>
          <a:stretch>
            <a:fillRect/>
          </a:stretch>
        </p:blipFill>
        <p:spPr bwMode="auto">
          <a:xfrm>
            <a:off x="107504" y="3789040"/>
            <a:ext cx="1158875" cy="836613"/>
          </a:xfrm>
          <a:prstGeom prst="rect">
            <a:avLst/>
          </a:prstGeom>
          <a:noFill/>
          <a:ln w="9525">
            <a:noFill/>
            <a:miter lim="800000"/>
            <a:headEnd/>
            <a:tailEnd/>
          </a:ln>
        </p:spPr>
      </p:pic>
      <p:sp>
        <p:nvSpPr>
          <p:cNvPr id="9" name="TextBox 8"/>
          <p:cNvSpPr txBox="1"/>
          <p:nvPr/>
        </p:nvSpPr>
        <p:spPr>
          <a:xfrm>
            <a:off x="1187624" y="4077072"/>
            <a:ext cx="1296988" cy="647700"/>
          </a:xfrm>
          <a:prstGeom prst="rect">
            <a:avLst/>
          </a:prstGeom>
          <a:noFill/>
          <a:ln>
            <a:solidFill>
              <a:schemeClr val="bg1"/>
            </a:solidFill>
          </a:ln>
        </p:spPr>
        <p:txBody>
          <a:bodyPr>
            <a:spAutoFit/>
          </a:bodyPr>
          <a:lstStyle/>
          <a:p>
            <a:pPr>
              <a:defRPr/>
            </a:pPr>
            <a:r>
              <a:rPr lang="ru-RU" sz="3600" b="1" dirty="0">
                <a:solidFill>
                  <a:srgbClr val="FF0000"/>
                </a:solidFill>
                <a:effectLst>
                  <a:outerShdw blurRad="38100" dist="38100" dir="2700000" algn="tl">
                    <a:srgbClr val="000000">
                      <a:alpha val="43137"/>
                    </a:srgbClr>
                  </a:outerShdw>
                </a:effectLst>
                <a:cs typeface="+mn-cs"/>
              </a:rPr>
              <a:t>Д.З.:</a:t>
            </a:r>
          </a:p>
        </p:txBody>
      </p:sp>
      <p:sp>
        <p:nvSpPr>
          <p:cNvPr id="10" name="TextBox 9"/>
          <p:cNvSpPr txBox="1"/>
          <p:nvPr/>
        </p:nvSpPr>
        <p:spPr>
          <a:xfrm>
            <a:off x="0" y="4653136"/>
            <a:ext cx="2268538" cy="646331"/>
          </a:xfrm>
          <a:prstGeom prst="rect">
            <a:avLst/>
          </a:prstGeom>
          <a:noFill/>
          <a:effectLst>
            <a:outerShdw blurRad="50800" dist="50800" dir="5400000" algn="ctr" rotWithShape="0">
              <a:schemeClr val="bg1"/>
            </a:outerShdw>
          </a:effectLst>
        </p:spPr>
        <p:txBody>
          <a:bodyPr>
            <a:spAutoFit/>
          </a:bodyPr>
          <a:lstStyle/>
          <a:p>
            <a:pPr>
              <a:defRPr/>
            </a:pPr>
            <a:r>
              <a:rPr lang="ru-RU" b="1" dirty="0">
                <a:solidFill>
                  <a:srgbClr val="0000FF"/>
                </a:solidFill>
                <a:cs typeface="+mn-cs"/>
              </a:rPr>
              <a:t>§ 24 (с.318-329), ?? (с.329)</a:t>
            </a:r>
          </a:p>
        </p:txBody>
      </p:sp>
      <p:pic>
        <p:nvPicPr>
          <p:cNvPr id="13" name="Picture 4" descr="http://www.clipartbest.com/cliparts/nTE/Xdx/nTEXdx8TA.gif"/>
          <p:cNvPicPr>
            <a:picLocks noChangeAspect="1" noChangeArrowheads="1" noCrop="1"/>
          </p:cNvPicPr>
          <p:nvPr/>
        </p:nvPicPr>
        <p:blipFill>
          <a:blip r:embed="rId4" cstate="print"/>
          <a:srcRect/>
          <a:stretch>
            <a:fillRect/>
          </a:stretch>
        </p:blipFill>
        <p:spPr bwMode="auto">
          <a:xfrm>
            <a:off x="4427984" y="2852936"/>
            <a:ext cx="3750568" cy="3750568"/>
          </a:xfrm>
          <a:prstGeom prst="rect">
            <a:avLst/>
          </a:prstGeom>
          <a:noFill/>
        </p:spPr>
      </p:pic>
      <p:sp>
        <p:nvSpPr>
          <p:cNvPr id="12" name="TextBox 11"/>
          <p:cNvSpPr txBox="1"/>
          <p:nvPr/>
        </p:nvSpPr>
        <p:spPr>
          <a:xfrm>
            <a:off x="0" y="1772816"/>
            <a:ext cx="2267744" cy="1200329"/>
          </a:xfrm>
          <a:prstGeom prst="rect">
            <a:avLst/>
          </a:prstGeom>
          <a:noFill/>
        </p:spPr>
        <p:txBody>
          <a:bodyPr wrap="square" rtlCol="0">
            <a:spAutoFit/>
          </a:bodyPr>
          <a:lstStyle/>
          <a:p>
            <a:r>
              <a:rPr lang="ru-RU" b="1" dirty="0"/>
              <a:t>Модуль 6. Риски в мире денег: как защититься от разорения</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одзаголовок 2"/>
          <p:cNvSpPr>
            <a:spLocks noGrp="1"/>
          </p:cNvSpPr>
          <p:nvPr>
            <p:ph type="subTitle" idx="1"/>
          </p:nvPr>
        </p:nvSpPr>
        <p:spPr>
          <a:xfrm>
            <a:off x="357188" y="428625"/>
            <a:ext cx="1428750" cy="542925"/>
          </a:xfrm>
        </p:spPr>
        <p:txBody>
          <a:bodyPr rtlCol="0">
            <a:normAutofit fontScale="85000" lnSpcReduction="10000"/>
          </a:bodyPr>
          <a:lstStyle/>
          <a:p>
            <a:pPr fontAlgn="auto">
              <a:spcAft>
                <a:spcPts val="0"/>
              </a:spcAft>
              <a:buFont typeface="Arial" pitchFamily="34" charset="0"/>
              <a:buNone/>
              <a:defRPr/>
            </a:pPr>
            <a:r>
              <a:rPr lang="ru-RU" dirty="0">
                <a:solidFill>
                  <a:schemeClr val="tx1"/>
                </a:solidFill>
              </a:rPr>
              <a:t>Логотип </a:t>
            </a:r>
          </a:p>
        </p:txBody>
      </p:sp>
      <p:pic>
        <p:nvPicPr>
          <p:cNvPr id="4" name="Picture 5"/>
          <p:cNvPicPr>
            <a:picLocks noChangeAspect="1" noChangeArrowheads="1"/>
          </p:cNvPicPr>
          <p:nvPr/>
        </p:nvPicPr>
        <p:blipFill>
          <a:blip r:embed="rId2" cstate="print"/>
          <a:srcRect l="14175" t="40605" r="39757" b="41219"/>
          <a:stretch>
            <a:fillRect/>
          </a:stretch>
        </p:blipFill>
        <p:spPr bwMode="auto">
          <a:xfrm>
            <a:off x="0" y="0"/>
            <a:ext cx="4572000" cy="1443095"/>
          </a:xfrm>
          <a:prstGeom prst="rect">
            <a:avLst/>
          </a:prstGeom>
          <a:noFill/>
          <a:ln w="9525">
            <a:noFill/>
            <a:miter lim="800000"/>
            <a:headEnd/>
            <a:tailEnd/>
          </a:ln>
        </p:spPr>
      </p:pic>
      <p:sp>
        <p:nvSpPr>
          <p:cNvPr id="5" name="TextBox 4"/>
          <p:cNvSpPr txBox="1"/>
          <p:nvPr/>
        </p:nvSpPr>
        <p:spPr>
          <a:xfrm>
            <a:off x="4572000" y="0"/>
            <a:ext cx="4572000" cy="1200329"/>
          </a:xfrm>
          <a:prstGeom prst="rect">
            <a:avLst/>
          </a:prstGeom>
          <a:noFill/>
        </p:spPr>
        <p:txBody>
          <a:bodyPr wrap="square" rtlCol="0">
            <a:spAutoFit/>
          </a:bodyPr>
          <a:lstStyle/>
          <a:p>
            <a:pPr algn="ctr"/>
            <a:r>
              <a:rPr lang="ru-RU" sz="3600" b="1" dirty="0">
                <a:solidFill>
                  <a:schemeClr val="bg1"/>
                </a:solidFill>
              </a:rPr>
              <a:t>Вводное </a:t>
            </a:r>
          </a:p>
          <a:p>
            <a:pPr algn="ctr"/>
            <a:r>
              <a:rPr lang="ru-RU" sz="3600" b="1" dirty="0">
                <a:solidFill>
                  <a:schemeClr val="bg1"/>
                </a:solidFill>
              </a:rPr>
              <a:t>слово</a:t>
            </a:r>
          </a:p>
        </p:txBody>
      </p:sp>
      <p:sp>
        <p:nvSpPr>
          <p:cNvPr id="8" name="TextBox 7"/>
          <p:cNvSpPr txBox="1"/>
          <p:nvPr/>
        </p:nvSpPr>
        <p:spPr>
          <a:xfrm>
            <a:off x="2267744" y="1700808"/>
            <a:ext cx="6876256" cy="4524315"/>
          </a:xfrm>
          <a:prstGeom prst="rect">
            <a:avLst/>
          </a:prstGeom>
          <a:noFill/>
        </p:spPr>
        <p:txBody>
          <a:bodyPr wrap="square" rtlCol="0">
            <a:spAutoFit/>
          </a:bodyPr>
          <a:lstStyle/>
          <a:p>
            <a:r>
              <a:rPr lang="ru-RU" sz="2400" b="1" dirty="0"/>
              <a:t>	Если обратиться в инвестиционную компанию, чтобы инвестировать свои сбережения, предложат активы с раз-</a:t>
            </a:r>
          </a:p>
          <a:p>
            <a:r>
              <a:rPr lang="ru-RU" sz="2400" b="1" dirty="0"/>
              <a:t>личной доходностью и рискованностью. И неизбежно встанет вопрос о выборе одной из альтернатив. </a:t>
            </a:r>
          </a:p>
          <a:p>
            <a:r>
              <a:rPr lang="ru-RU" sz="2400" b="1" dirty="0"/>
              <a:t>	Как же соотносятся между собой риск и доходность? В каком случае есть опасность потерять все свои накопления? Какие бывают стратегии инвестирования? Что такое диверсификация инвестиционного портфеля?</a:t>
            </a:r>
            <a:endParaRPr lang="ru-RU" sz="2400" b="1" dirty="0">
              <a:solidFill>
                <a:srgbClr val="0000FF"/>
              </a:solidFill>
            </a:endParaRPr>
          </a:p>
        </p:txBody>
      </p:sp>
      <p:pic>
        <p:nvPicPr>
          <p:cNvPr id="10" name="Picture 2" descr="https://utmagazine.ru/uploads/content/5676-21.jpg"/>
          <p:cNvPicPr>
            <a:picLocks noChangeAspect="1" noChangeArrowheads="1"/>
          </p:cNvPicPr>
          <p:nvPr/>
        </p:nvPicPr>
        <p:blipFill>
          <a:blip r:embed="rId3" cstate="print"/>
          <a:srcRect/>
          <a:stretch>
            <a:fillRect/>
          </a:stretch>
        </p:blipFill>
        <p:spPr bwMode="auto">
          <a:xfrm>
            <a:off x="0" y="1484784"/>
            <a:ext cx="2270173" cy="1728192"/>
          </a:xfrm>
          <a:prstGeom prst="rect">
            <a:avLst/>
          </a:prstGeom>
          <a:noFill/>
          <a:ln w="9525">
            <a:noFill/>
            <a:miter lim="800000"/>
            <a:headEnd/>
            <a:tailEnd/>
          </a:ln>
        </p:spPr>
      </p:pic>
      <p:pic>
        <p:nvPicPr>
          <p:cNvPr id="11" name="Picture 2" descr="https://utmagazine.ru/uploads/content/5676-21.jpg"/>
          <p:cNvPicPr>
            <a:picLocks noChangeAspect="1" noChangeArrowheads="1"/>
          </p:cNvPicPr>
          <p:nvPr/>
        </p:nvPicPr>
        <p:blipFill>
          <a:blip r:embed="rId4" cstate="print"/>
          <a:srcRect/>
          <a:stretch>
            <a:fillRect/>
          </a:stretch>
        </p:blipFill>
        <p:spPr bwMode="auto">
          <a:xfrm>
            <a:off x="0" y="5085184"/>
            <a:ext cx="2270173" cy="1772816"/>
          </a:xfrm>
          <a:prstGeom prst="rect">
            <a:avLst/>
          </a:prstGeom>
          <a:noFill/>
          <a:ln w="9525">
            <a:noFill/>
            <a:miter lim="800000"/>
            <a:headEnd/>
            <a:tailEnd/>
          </a:ln>
        </p:spPr>
      </p:pic>
      <p:pic>
        <p:nvPicPr>
          <p:cNvPr id="13" name="Picture 2" descr="https://utmagazine.ru/uploads/content/5676-21.jpg"/>
          <p:cNvPicPr>
            <a:picLocks noChangeAspect="1" noChangeArrowheads="1"/>
          </p:cNvPicPr>
          <p:nvPr/>
        </p:nvPicPr>
        <p:blipFill>
          <a:blip r:embed="rId3" cstate="print"/>
          <a:srcRect/>
          <a:stretch>
            <a:fillRect/>
          </a:stretch>
        </p:blipFill>
        <p:spPr bwMode="auto">
          <a:xfrm>
            <a:off x="0" y="3284984"/>
            <a:ext cx="2270173" cy="1728192"/>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sp>
        <p:nvSpPr>
          <p:cNvPr id="15364" name="TextBox 4"/>
          <p:cNvSpPr txBox="1">
            <a:spLocks noChangeArrowheads="1"/>
          </p:cNvSpPr>
          <p:nvPr/>
        </p:nvSpPr>
        <p:spPr bwMode="auto">
          <a:xfrm>
            <a:off x="4572000" y="0"/>
            <a:ext cx="4572000" cy="1077218"/>
          </a:xfrm>
          <a:prstGeom prst="rect">
            <a:avLst/>
          </a:prstGeom>
          <a:noFill/>
          <a:ln w="9525">
            <a:noFill/>
            <a:miter lim="800000"/>
            <a:headEnd/>
            <a:tailEnd/>
          </a:ln>
        </p:spPr>
        <p:txBody>
          <a:bodyPr>
            <a:spAutoFit/>
          </a:bodyPr>
          <a:lstStyle/>
          <a:p>
            <a:pPr algn="ctr"/>
            <a:r>
              <a:rPr lang="ru-RU" sz="3200" b="1" dirty="0">
                <a:solidFill>
                  <a:schemeClr val="bg1"/>
                </a:solidFill>
              </a:rPr>
              <a:t>Инвестиционные инструменты</a:t>
            </a:r>
            <a:endParaRPr lang="ru-RU" sz="3200" b="1" dirty="0">
              <a:solidFill>
                <a:schemeClr val="bg1"/>
              </a:solidFill>
              <a:effectLst>
                <a:outerShdw blurRad="38100" dist="38100" dir="2700000" algn="tl">
                  <a:srgbClr val="000000">
                    <a:alpha val="43137"/>
                  </a:srgbClr>
                </a:outerShdw>
              </a:effectLst>
            </a:endParaRPr>
          </a:p>
        </p:txBody>
      </p:sp>
      <p:sp>
        <p:nvSpPr>
          <p:cNvPr id="6" name="Содержимое 5"/>
          <p:cNvSpPr>
            <a:spLocks noGrp="1"/>
          </p:cNvSpPr>
          <p:nvPr>
            <p:ph idx="1"/>
          </p:nvPr>
        </p:nvSpPr>
        <p:spPr>
          <a:xfrm>
            <a:off x="2339752" y="1484784"/>
            <a:ext cx="6804248" cy="5373216"/>
          </a:xfrm>
        </p:spPr>
        <p:txBody>
          <a:bodyPr/>
          <a:lstStyle/>
          <a:p>
            <a:pPr>
              <a:buNone/>
            </a:pPr>
            <a:r>
              <a:rPr lang="ru-RU" sz="2000" dirty="0"/>
              <a:t>Ограничивая сегодняшнее потребление и вкладывая средства в какие-либо активы для получения доходов, человек надеется расширить свои возможности в будущем. Действительно, </a:t>
            </a:r>
            <a:r>
              <a:rPr lang="ru-RU" sz="2000" b="1" dirty="0">
                <a:solidFill>
                  <a:srgbClr val="0000FF"/>
                </a:solidFill>
              </a:rPr>
              <a:t>деньги должны работать</a:t>
            </a:r>
            <a:r>
              <a:rPr lang="ru-RU" sz="2000" dirty="0"/>
              <a:t>. Однако, пойдя по этому пути, гражданин может столкнуться с множеством рисков и опасностей, о которых поговорим далее.</a:t>
            </a:r>
          </a:p>
          <a:p>
            <a:pPr>
              <a:buNone/>
            </a:pPr>
            <a:r>
              <a:rPr lang="ru-RU" sz="2000" dirty="0"/>
              <a:t>На сегодняшний день известен широкий круг инструментов для инвестирования. К </a:t>
            </a:r>
            <a:r>
              <a:rPr lang="ru-RU" sz="2000" b="1" dirty="0">
                <a:solidFill>
                  <a:srgbClr val="FF0000"/>
                </a:solidFill>
              </a:rPr>
              <a:t>инвестиционным инструментам </a:t>
            </a:r>
            <a:r>
              <a:rPr lang="ru-RU" sz="2000" dirty="0"/>
              <a:t>можно отнести </a:t>
            </a:r>
            <a:r>
              <a:rPr lang="ru-RU" sz="2000" b="1" dirty="0">
                <a:solidFill>
                  <a:srgbClr val="0000FF"/>
                </a:solidFill>
              </a:rPr>
              <a:t>банковские депозиты, акции, облигации, обезличенные металлические счета, инвестиционные монеты, паевые инвестиционные фонды, вложения в недвижимость </a:t>
            </a:r>
            <a:r>
              <a:rPr lang="ru-RU" sz="2000" dirty="0"/>
              <a:t>и пр. </a:t>
            </a:r>
          </a:p>
          <a:p>
            <a:pPr>
              <a:buNone/>
            </a:pPr>
            <a:r>
              <a:rPr lang="ru-RU" sz="2000" dirty="0"/>
              <a:t>Если не все значения этих слов вам известны, переживать не следует: мы о них обязательно расскажем. Все инструменты различаются между собой по ряду критериев, с рассмотрения которых мы и начнём.</a:t>
            </a:r>
          </a:p>
        </p:txBody>
      </p:sp>
      <p:pic>
        <p:nvPicPr>
          <p:cNvPr id="8" name="Picture 4" descr="https://kabinet-life.ru/wp-content/uploads/2016/04/2014-08-26_183505.png"/>
          <p:cNvPicPr>
            <a:picLocks noChangeAspect="1" noChangeArrowheads="1"/>
          </p:cNvPicPr>
          <p:nvPr/>
        </p:nvPicPr>
        <p:blipFill>
          <a:blip r:embed="rId3" cstate="print"/>
          <a:srcRect/>
          <a:stretch>
            <a:fillRect/>
          </a:stretch>
        </p:blipFill>
        <p:spPr bwMode="auto">
          <a:xfrm>
            <a:off x="-1" y="1484784"/>
            <a:ext cx="2338875" cy="2160240"/>
          </a:xfrm>
          <a:prstGeom prst="rect">
            <a:avLst/>
          </a:prstGeom>
          <a:noFill/>
          <a:ln w="9525">
            <a:noFill/>
            <a:miter lim="800000"/>
            <a:headEnd/>
            <a:tailEnd/>
          </a:ln>
        </p:spPr>
      </p:pic>
      <p:pic>
        <p:nvPicPr>
          <p:cNvPr id="10" name="Picture 5"/>
          <p:cNvPicPr>
            <a:picLocks noChangeAspect="1" noChangeArrowheads="1"/>
          </p:cNvPicPr>
          <p:nvPr/>
        </p:nvPicPr>
        <p:blipFill>
          <a:blip r:embed="rId4" cstate="print"/>
          <a:srcRect l="22946" t="20689" r="49922" b="34544"/>
          <a:stretch>
            <a:fillRect/>
          </a:stretch>
        </p:blipFill>
        <p:spPr bwMode="auto">
          <a:xfrm>
            <a:off x="0" y="3645023"/>
            <a:ext cx="2339752" cy="3212977"/>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sp>
        <p:nvSpPr>
          <p:cNvPr id="15364" name="TextBox 4"/>
          <p:cNvSpPr txBox="1">
            <a:spLocks noChangeArrowheads="1"/>
          </p:cNvSpPr>
          <p:nvPr/>
        </p:nvSpPr>
        <p:spPr bwMode="auto">
          <a:xfrm>
            <a:off x="4572000" y="0"/>
            <a:ext cx="4572000" cy="1508105"/>
          </a:xfrm>
          <a:prstGeom prst="rect">
            <a:avLst/>
          </a:prstGeom>
          <a:noFill/>
          <a:ln w="9525">
            <a:noFill/>
            <a:miter lim="800000"/>
            <a:headEnd/>
            <a:tailEnd/>
          </a:ln>
        </p:spPr>
        <p:txBody>
          <a:bodyPr>
            <a:spAutoFit/>
          </a:bodyPr>
          <a:lstStyle/>
          <a:p>
            <a:pPr algn="ctr"/>
            <a:r>
              <a:rPr lang="ru-RU" sz="2300" b="1" dirty="0">
                <a:solidFill>
                  <a:schemeClr val="bg1"/>
                </a:solidFill>
              </a:rPr>
              <a:t>Критерии выбора инвестиционных инструментов.</a:t>
            </a:r>
          </a:p>
          <a:p>
            <a:pPr algn="ctr"/>
            <a:r>
              <a:rPr lang="ru-RU" sz="2300" b="1" dirty="0">
                <a:solidFill>
                  <a:schemeClr val="bg1"/>
                </a:solidFill>
              </a:rPr>
              <a:t>Критерий 1: </a:t>
            </a:r>
            <a:r>
              <a:rPr lang="ru-RU" sz="2300" b="1" dirty="0">
                <a:solidFill>
                  <a:srgbClr val="FFFF00"/>
                </a:solidFill>
              </a:rPr>
              <a:t>доходность</a:t>
            </a:r>
            <a:endParaRPr lang="ru-RU" sz="2300" b="1" dirty="0">
              <a:solidFill>
                <a:srgbClr val="FFFF00"/>
              </a:solidFill>
              <a:effectLst>
                <a:outerShdw blurRad="38100" dist="38100" dir="2700000" algn="tl">
                  <a:srgbClr val="000000">
                    <a:alpha val="43137"/>
                  </a:srgbClr>
                </a:outerShdw>
              </a:effectLst>
            </a:endParaRPr>
          </a:p>
        </p:txBody>
      </p:sp>
      <p:sp>
        <p:nvSpPr>
          <p:cNvPr id="5" name="Содержимое 4"/>
          <p:cNvSpPr>
            <a:spLocks noGrp="1"/>
          </p:cNvSpPr>
          <p:nvPr>
            <p:ph idx="1"/>
          </p:nvPr>
        </p:nvSpPr>
        <p:spPr>
          <a:xfrm>
            <a:off x="0" y="1484784"/>
            <a:ext cx="2339752" cy="5373216"/>
          </a:xfrm>
          <a:solidFill>
            <a:srgbClr val="FFFF00"/>
          </a:solidFill>
        </p:spPr>
        <p:txBody>
          <a:bodyPr/>
          <a:lstStyle/>
          <a:p>
            <a:pPr algn="ctr">
              <a:buNone/>
            </a:pPr>
            <a:r>
              <a:rPr lang="ru-RU" sz="1800" b="1" u="sng" dirty="0">
                <a:solidFill>
                  <a:srgbClr val="FF0000"/>
                </a:solidFill>
              </a:rPr>
              <a:t>ЗАПОМНИ!</a:t>
            </a:r>
          </a:p>
          <a:p>
            <a:pPr>
              <a:buNone/>
            </a:pPr>
            <a:r>
              <a:rPr lang="ru-RU" sz="1800" b="1" dirty="0">
                <a:solidFill>
                  <a:srgbClr val="FF0000"/>
                </a:solidFill>
              </a:rPr>
              <a:t>Инвестирование </a:t>
            </a:r>
            <a:r>
              <a:rPr lang="ru-RU" sz="1800" b="1" dirty="0"/>
              <a:t>– </a:t>
            </a:r>
            <a:r>
              <a:rPr lang="ru-RU" sz="1800" b="1" dirty="0">
                <a:solidFill>
                  <a:srgbClr val="0000FF"/>
                </a:solidFill>
              </a:rPr>
              <a:t>вложение средств в инвестиционные инструменты с целью получения доходов.</a:t>
            </a:r>
          </a:p>
          <a:p>
            <a:pPr>
              <a:buNone/>
            </a:pPr>
            <a:r>
              <a:rPr lang="ru-RU" sz="1800" b="1" dirty="0">
                <a:solidFill>
                  <a:srgbClr val="FF0000"/>
                </a:solidFill>
              </a:rPr>
              <a:t>Инвестиционные инструменты </a:t>
            </a:r>
            <a:r>
              <a:rPr lang="ru-RU" sz="1800" b="1" dirty="0"/>
              <a:t>– </a:t>
            </a:r>
            <a:r>
              <a:rPr lang="ru-RU" sz="1800" b="1" dirty="0">
                <a:solidFill>
                  <a:srgbClr val="0000FF"/>
                </a:solidFill>
              </a:rPr>
              <a:t>объекты и механизмы вложения свободных денежных средств для получения дохода.</a:t>
            </a:r>
          </a:p>
        </p:txBody>
      </p:sp>
      <p:sp>
        <p:nvSpPr>
          <p:cNvPr id="7" name="TextBox 6"/>
          <p:cNvSpPr txBox="1"/>
          <p:nvPr/>
        </p:nvSpPr>
        <p:spPr>
          <a:xfrm>
            <a:off x="2339752" y="1484784"/>
            <a:ext cx="6804248" cy="5170646"/>
          </a:xfrm>
          <a:prstGeom prst="rect">
            <a:avLst/>
          </a:prstGeom>
          <a:noFill/>
        </p:spPr>
        <p:txBody>
          <a:bodyPr wrap="square" rtlCol="0">
            <a:spAutoFit/>
          </a:bodyPr>
          <a:lstStyle/>
          <a:p>
            <a:r>
              <a:rPr lang="ru-RU" sz="2200" dirty="0"/>
              <a:t>Доходность является неотъемлемой частью инвестирования, поэтому каждый человек, принимая решение об инвестировании, ориентируется прежде всего на эту характеристику. </a:t>
            </a:r>
          </a:p>
          <a:p>
            <a:r>
              <a:rPr lang="ru-RU" sz="2200" b="1" dirty="0">
                <a:solidFill>
                  <a:srgbClr val="FF0000"/>
                </a:solidFill>
              </a:rPr>
              <a:t>Доходность </a:t>
            </a:r>
            <a:r>
              <a:rPr lang="ru-RU" sz="2200" dirty="0"/>
              <a:t>– это основной показатель выгодности инвестиций. Он показывает, на сколько процентов вырос ваш капитал за определённый промежуток времени, например за год.</a:t>
            </a:r>
          </a:p>
          <a:p>
            <a:r>
              <a:rPr lang="ru-RU" sz="2200" b="1" dirty="0">
                <a:solidFill>
                  <a:srgbClr val="0000FF"/>
                </a:solidFill>
              </a:rPr>
              <a:t>Простейшая формула расчёта доходности:</a:t>
            </a:r>
          </a:p>
          <a:p>
            <a:r>
              <a:rPr lang="ru-RU" sz="2200" i="1" dirty="0"/>
              <a:t>доходность = прибыль/сумма вложений </a:t>
            </a:r>
            <a:r>
              <a:rPr lang="ru-RU" sz="2200" i="1" dirty="0" err="1"/>
              <a:t>х</a:t>
            </a:r>
            <a:r>
              <a:rPr lang="ru-RU" sz="2200" i="1" dirty="0"/>
              <a:t> 100%.</a:t>
            </a:r>
          </a:p>
          <a:p>
            <a:r>
              <a:rPr lang="ru-RU" sz="2200" b="1" dirty="0"/>
              <a:t>Доходность – это количественная характеристика, от</a:t>
            </a:r>
            <a:r>
              <a:rPr lang="ru-RU" sz="2200" dirty="0"/>
              <a:t>ражающая выгодность инвестиций.</a:t>
            </a:r>
            <a:endParaRPr lang="ru-RU" sz="2200" i="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sp>
        <p:nvSpPr>
          <p:cNvPr id="15364" name="TextBox 4"/>
          <p:cNvSpPr txBox="1">
            <a:spLocks noChangeArrowheads="1"/>
          </p:cNvSpPr>
          <p:nvPr/>
        </p:nvSpPr>
        <p:spPr bwMode="auto">
          <a:xfrm>
            <a:off x="4572000" y="0"/>
            <a:ext cx="4572000" cy="1508105"/>
          </a:xfrm>
          <a:prstGeom prst="rect">
            <a:avLst/>
          </a:prstGeom>
          <a:noFill/>
          <a:ln w="9525">
            <a:noFill/>
            <a:miter lim="800000"/>
            <a:headEnd/>
            <a:tailEnd/>
          </a:ln>
        </p:spPr>
        <p:txBody>
          <a:bodyPr>
            <a:spAutoFit/>
          </a:bodyPr>
          <a:lstStyle/>
          <a:p>
            <a:pPr algn="ctr"/>
            <a:r>
              <a:rPr lang="ru-RU" sz="2300" b="1" dirty="0">
                <a:solidFill>
                  <a:schemeClr val="bg1"/>
                </a:solidFill>
              </a:rPr>
              <a:t>Критерии выбора инвестиционных инструментов.</a:t>
            </a:r>
          </a:p>
          <a:p>
            <a:pPr algn="ctr"/>
            <a:r>
              <a:rPr lang="ru-RU" sz="2300" b="1" dirty="0">
                <a:solidFill>
                  <a:schemeClr val="bg1"/>
                </a:solidFill>
              </a:rPr>
              <a:t>Критерий 2: </a:t>
            </a:r>
            <a:r>
              <a:rPr lang="ru-RU" sz="2300" b="1" dirty="0">
                <a:solidFill>
                  <a:srgbClr val="FFFF00"/>
                </a:solidFill>
              </a:rPr>
              <a:t>риски</a:t>
            </a:r>
            <a:endParaRPr lang="ru-RU" sz="2300" b="1" dirty="0">
              <a:solidFill>
                <a:srgbClr val="FFFF00"/>
              </a:solidFill>
              <a:effectLst>
                <a:outerShdw blurRad="38100" dist="38100" dir="2700000" algn="tl">
                  <a:srgbClr val="000000">
                    <a:alpha val="43137"/>
                  </a:srgbClr>
                </a:outerShdw>
              </a:effectLst>
            </a:endParaRPr>
          </a:p>
        </p:txBody>
      </p:sp>
      <p:sp>
        <p:nvSpPr>
          <p:cNvPr id="5" name="Содержимое 4"/>
          <p:cNvSpPr>
            <a:spLocks noGrp="1"/>
          </p:cNvSpPr>
          <p:nvPr>
            <p:ph idx="1"/>
          </p:nvPr>
        </p:nvSpPr>
        <p:spPr>
          <a:xfrm>
            <a:off x="2339752" y="1484784"/>
            <a:ext cx="6804248" cy="5373216"/>
          </a:xfrm>
        </p:spPr>
        <p:txBody>
          <a:bodyPr/>
          <a:lstStyle/>
          <a:p>
            <a:pPr>
              <a:buNone/>
            </a:pPr>
            <a:r>
              <a:rPr lang="ru-RU" sz="2000" dirty="0"/>
              <a:t>Доходность, как правило, связана с рисками инвестирования, поэтому данные критерии инвестирования всегда рассматриваются в единой связке. </a:t>
            </a:r>
          </a:p>
          <a:p>
            <a:pPr>
              <a:buNone/>
            </a:pPr>
            <a:r>
              <a:rPr lang="ru-RU" sz="2000" dirty="0"/>
              <a:t>Объект инвестирования может иметь высокую потенциальную доходность, но и высокие риски, которые при складывающихся обстоятельствах могут свести уровень доходности до нуля, вплоть до отрицательного уровня, т. е. убытков. </a:t>
            </a:r>
          </a:p>
          <a:p>
            <a:pPr>
              <a:buNone/>
            </a:pPr>
            <a:r>
              <a:rPr lang="ru-RU" sz="2000" dirty="0"/>
              <a:t>Обычно </a:t>
            </a:r>
            <a:r>
              <a:rPr lang="ru-RU" sz="2000" b="1" dirty="0">
                <a:solidFill>
                  <a:srgbClr val="0000FF"/>
                </a:solidFill>
              </a:rPr>
              <a:t>чем рискованнее вложение, тем выше должна быть доходность</a:t>
            </a:r>
            <a:r>
              <a:rPr lang="ru-RU" sz="2000" dirty="0"/>
              <a:t>. В самом общем смысле </a:t>
            </a:r>
            <a:r>
              <a:rPr lang="ru-RU" sz="2000" b="1" dirty="0">
                <a:solidFill>
                  <a:srgbClr val="FF0000"/>
                </a:solidFill>
              </a:rPr>
              <a:t>под риском </a:t>
            </a:r>
            <a:r>
              <a:rPr lang="ru-RU" sz="2000" b="1" dirty="0">
                <a:solidFill>
                  <a:srgbClr val="0000FF"/>
                </a:solidFill>
              </a:rPr>
              <a:t>понимается возможная угроза потерь, вытекающая из специфики деятельности субъекта или ситуации</a:t>
            </a:r>
            <a:r>
              <a:rPr lang="ru-RU" sz="2000" dirty="0"/>
              <a:t>.</a:t>
            </a:r>
          </a:p>
          <a:p>
            <a:pPr>
              <a:buNone/>
            </a:pPr>
            <a:r>
              <a:rPr lang="ru-RU" sz="2000" dirty="0"/>
              <a:t>Заставляя свои деньги работать, ты можешь столкнуться с</a:t>
            </a:r>
          </a:p>
          <a:p>
            <a:pPr>
              <a:buNone/>
            </a:pPr>
            <a:r>
              <a:rPr lang="ru-RU" sz="2000" dirty="0"/>
              <a:t>огромным количеством финансовых рисков. </a:t>
            </a:r>
          </a:p>
        </p:txBody>
      </p:sp>
      <p:sp>
        <p:nvSpPr>
          <p:cNvPr id="7" name="TextBox 6"/>
          <p:cNvSpPr txBox="1"/>
          <p:nvPr/>
        </p:nvSpPr>
        <p:spPr>
          <a:xfrm>
            <a:off x="0" y="1484784"/>
            <a:ext cx="2411760" cy="2246769"/>
          </a:xfrm>
          <a:prstGeom prst="rect">
            <a:avLst/>
          </a:prstGeom>
          <a:noFill/>
        </p:spPr>
        <p:txBody>
          <a:bodyPr wrap="square" rtlCol="0">
            <a:spAutoFit/>
          </a:bodyPr>
          <a:lstStyle/>
          <a:p>
            <a:pPr>
              <a:buNone/>
            </a:pPr>
            <a:r>
              <a:rPr lang="ru-RU" sz="2000" b="1" dirty="0">
                <a:solidFill>
                  <a:srgbClr val="FF0000"/>
                </a:solidFill>
              </a:rPr>
              <a:t>Финансовый риск </a:t>
            </a:r>
            <a:r>
              <a:rPr lang="ru-RU" sz="2000" b="1" dirty="0">
                <a:solidFill>
                  <a:srgbClr val="0000FF"/>
                </a:solidFill>
              </a:rPr>
              <a:t>– это вероятность возникновения</a:t>
            </a:r>
          </a:p>
          <a:p>
            <a:pPr>
              <a:buNone/>
            </a:pPr>
            <a:r>
              <a:rPr lang="ru-RU" sz="2000" b="1" dirty="0">
                <a:solidFill>
                  <a:srgbClr val="0000FF"/>
                </a:solidFill>
              </a:rPr>
              <a:t>непредвиденных финансовых потерь.</a:t>
            </a:r>
          </a:p>
        </p:txBody>
      </p:sp>
      <p:pic>
        <p:nvPicPr>
          <p:cNvPr id="8" name="Picture 7" descr="https://st.depositphotos.com/1561359/3755/v/950/depositphotos_37559551-stock-illustration-3d-businessman-presenting-concept-word.jpg"/>
          <p:cNvPicPr>
            <a:picLocks noChangeAspect="1" noChangeArrowheads="1"/>
          </p:cNvPicPr>
          <p:nvPr/>
        </p:nvPicPr>
        <p:blipFill>
          <a:blip r:embed="rId3" cstate="print"/>
          <a:srcRect l="19613" t="8915" r="9067" b="7284"/>
          <a:stretch>
            <a:fillRect/>
          </a:stretch>
        </p:blipFill>
        <p:spPr bwMode="auto">
          <a:xfrm>
            <a:off x="0" y="4149081"/>
            <a:ext cx="2305464" cy="270892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sp>
        <p:nvSpPr>
          <p:cNvPr id="15364" name="TextBox 4"/>
          <p:cNvSpPr txBox="1">
            <a:spLocks noChangeArrowheads="1"/>
          </p:cNvSpPr>
          <p:nvPr/>
        </p:nvSpPr>
        <p:spPr bwMode="auto">
          <a:xfrm>
            <a:off x="4572000" y="0"/>
            <a:ext cx="4572000" cy="1508105"/>
          </a:xfrm>
          <a:prstGeom prst="rect">
            <a:avLst/>
          </a:prstGeom>
          <a:noFill/>
          <a:ln w="9525">
            <a:noFill/>
            <a:miter lim="800000"/>
            <a:headEnd/>
            <a:tailEnd/>
          </a:ln>
        </p:spPr>
        <p:txBody>
          <a:bodyPr>
            <a:spAutoFit/>
          </a:bodyPr>
          <a:lstStyle/>
          <a:p>
            <a:pPr algn="ctr"/>
            <a:r>
              <a:rPr lang="ru-RU" sz="2300" b="1" dirty="0">
                <a:solidFill>
                  <a:schemeClr val="bg1"/>
                </a:solidFill>
              </a:rPr>
              <a:t>Критерии выбора инвестиционных инструментов.</a:t>
            </a:r>
          </a:p>
          <a:p>
            <a:pPr algn="ctr"/>
            <a:r>
              <a:rPr lang="ru-RU" sz="2300" b="1" dirty="0">
                <a:solidFill>
                  <a:schemeClr val="bg1"/>
                </a:solidFill>
              </a:rPr>
              <a:t>Критерий 2: </a:t>
            </a:r>
            <a:r>
              <a:rPr lang="ru-RU" sz="2300" b="1" dirty="0">
                <a:solidFill>
                  <a:srgbClr val="FFFF00"/>
                </a:solidFill>
              </a:rPr>
              <a:t>риски</a:t>
            </a:r>
            <a:endParaRPr lang="ru-RU" sz="2300" b="1" dirty="0">
              <a:solidFill>
                <a:srgbClr val="FFFF00"/>
              </a:solidFill>
              <a:effectLst>
                <a:outerShdw blurRad="38100" dist="38100" dir="2700000" algn="tl">
                  <a:srgbClr val="000000">
                    <a:alpha val="43137"/>
                  </a:srgbClr>
                </a:outerShdw>
              </a:effectLst>
            </a:endParaRPr>
          </a:p>
        </p:txBody>
      </p:sp>
      <p:sp>
        <p:nvSpPr>
          <p:cNvPr id="5" name="Содержимое 4"/>
          <p:cNvSpPr>
            <a:spLocks noGrp="1"/>
          </p:cNvSpPr>
          <p:nvPr>
            <p:ph idx="1"/>
          </p:nvPr>
        </p:nvSpPr>
        <p:spPr>
          <a:xfrm>
            <a:off x="2267744" y="1484784"/>
            <a:ext cx="6876256" cy="5373216"/>
          </a:xfrm>
        </p:spPr>
        <p:txBody>
          <a:bodyPr/>
          <a:lstStyle/>
          <a:p>
            <a:pPr>
              <a:buNone/>
            </a:pPr>
            <a:r>
              <a:rPr lang="ru-RU" sz="1800" dirty="0"/>
              <a:t>1. </a:t>
            </a:r>
            <a:r>
              <a:rPr lang="ru-RU" sz="1800" b="1" dirty="0">
                <a:solidFill>
                  <a:srgbClr val="0000FF"/>
                </a:solidFill>
              </a:rPr>
              <a:t>Риск рыночной конъюнктуры</a:t>
            </a:r>
            <a:r>
              <a:rPr lang="ru-RU" sz="1800" dirty="0"/>
              <a:t>. Проявляется в изменении цен на инструменты, которые инвестор выбрал в качестве объектов инвестирования.</a:t>
            </a:r>
          </a:p>
          <a:p>
            <a:pPr>
              <a:buNone/>
            </a:pPr>
            <a:r>
              <a:rPr lang="ru-RU" sz="1800" dirty="0"/>
              <a:t>2. </a:t>
            </a:r>
            <a:r>
              <a:rPr lang="ru-RU" sz="1800" b="1" dirty="0">
                <a:solidFill>
                  <a:srgbClr val="0000FF"/>
                </a:solidFill>
              </a:rPr>
              <a:t>Валютный риск</a:t>
            </a:r>
            <a:r>
              <a:rPr lang="ru-RU" sz="1800" dirty="0"/>
              <a:t>. Это риск потерь, обусловленный неблагоприятным изменением курсов валют в ходе осуществления инвестирования.</a:t>
            </a:r>
          </a:p>
          <a:p>
            <a:pPr>
              <a:buNone/>
            </a:pPr>
            <a:r>
              <a:rPr lang="ru-RU" sz="1800" dirty="0"/>
              <a:t>3. </a:t>
            </a:r>
            <a:r>
              <a:rPr lang="ru-RU" sz="1800" b="1" dirty="0">
                <a:solidFill>
                  <a:srgbClr val="0000FF"/>
                </a:solidFill>
              </a:rPr>
              <a:t>Процентный риск</a:t>
            </a:r>
            <a:r>
              <a:rPr lang="ru-RU" sz="1800" dirty="0"/>
              <a:t>. Это риск потерь инвесторов, связанный с изменением процентных ставок на рынке.</a:t>
            </a:r>
          </a:p>
          <a:p>
            <a:pPr>
              <a:buNone/>
            </a:pPr>
            <a:r>
              <a:rPr lang="ru-RU" sz="1800" dirty="0"/>
              <a:t>4. </a:t>
            </a:r>
            <a:r>
              <a:rPr lang="ru-RU" sz="1800" b="1" dirty="0">
                <a:solidFill>
                  <a:srgbClr val="0000FF"/>
                </a:solidFill>
              </a:rPr>
              <a:t>Инфляционный риск</a:t>
            </a:r>
            <a:r>
              <a:rPr lang="ru-RU" sz="1800" dirty="0"/>
              <a:t>. Это риск обесценивания активов и доходов в результате роста рыночных цен.</a:t>
            </a:r>
          </a:p>
          <a:p>
            <a:pPr>
              <a:buNone/>
            </a:pPr>
            <a:r>
              <a:rPr lang="ru-RU" sz="1800" dirty="0"/>
              <a:t>5. </a:t>
            </a:r>
            <a:r>
              <a:rPr lang="ru-RU" sz="1800" b="1" dirty="0">
                <a:solidFill>
                  <a:srgbClr val="0000FF"/>
                </a:solidFill>
              </a:rPr>
              <a:t>Риск ликвидности</a:t>
            </a:r>
            <a:r>
              <a:rPr lang="ru-RU" sz="1800" dirty="0"/>
              <a:t>. Состоит в опасности снижения ликвидности рынка тех инвестиционных инструментов, в которые были инвестированы сбережения. В результате этого могут возникнут потери в цене при продаже инвестиционного инструмента и может увеличиться время, требующееся для его продажи.</a:t>
            </a:r>
          </a:p>
          <a:p>
            <a:pPr>
              <a:buNone/>
            </a:pPr>
            <a:r>
              <a:rPr lang="ru-RU" sz="1800" dirty="0"/>
              <a:t>6. </a:t>
            </a:r>
            <a:r>
              <a:rPr lang="ru-RU" sz="1800" b="1" dirty="0">
                <a:solidFill>
                  <a:srgbClr val="0000FF"/>
                </a:solidFill>
              </a:rPr>
              <a:t>Риск финансовых посредников</a:t>
            </a:r>
            <a:r>
              <a:rPr lang="ru-RU" sz="1800" dirty="0"/>
              <a:t>. Состоит в возможном невыполнении своих обязательств финансовым посредником, например коммерческим банком.</a:t>
            </a:r>
          </a:p>
        </p:txBody>
      </p:sp>
      <p:pic>
        <p:nvPicPr>
          <p:cNvPr id="6" name="Picture 11" descr="https://rit.sr.unh.edu/training/spa-training/images/accounting-for-research-administration/afsp9.gif"/>
          <p:cNvPicPr>
            <a:picLocks noChangeAspect="1" noChangeArrowheads="1"/>
          </p:cNvPicPr>
          <p:nvPr/>
        </p:nvPicPr>
        <p:blipFill>
          <a:blip r:embed="rId3" cstate="print"/>
          <a:srcRect/>
          <a:stretch>
            <a:fillRect/>
          </a:stretch>
        </p:blipFill>
        <p:spPr bwMode="auto">
          <a:xfrm>
            <a:off x="0" y="1484784"/>
            <a:ext cx="2381473" cy="2381473"/>
          </a:xfrm>
          <a:prstGeom prst="rect">
            <a:avLst/>
          </a:prstGeom>
          <a:noFill/>
          <a:ln w="9525">
            <a:noFill/>
            <a:miter lim="800000"/>
            <a:headEnd/>
            <a:tailEnd/>
          </a:ln>
        </p:spPr>
      </p:pic>
      <p:pic>
        <p:nvPicPr>
          <p:cNvPr id="7" name="Picture 13" descr="https://jokefun.ru/wp-content/uploads/2017/10/9c6a6a45833c7bf16aaad74fdbd22b75.jpg"/>
          <p:cNvPicPr>
            <a:picLocks noChangeAspect="1" noChangeArrowheads="1"/>
          </p:cNvPicPr>
          <p:nvPr/>
        </p:nvPicPr>
        <p:blipFill>
          <a:blip r:embed="rId4" cstate="print"/>
          <a:srcRect l="9171" t="10887"/>
          <a:stretch>
            <a:fillRect/>
          </a:stretch>
        </p:blipFill>
        <p:spPr bwMode="auto">
          <a:xfrm>
            <a:off x="0" y="4365104"/>
            <a:ext cx="2267744" cy="234888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sp>
        <p:nvSpPr>
          <p:cNvPr id="15364" name="TextBox 4"/>
          <p:cNvSpPr txBox="1">
            <a:spLocks noChangeArrowheads="1"/>
          </p:cNvSpPr>
          <p:nvPr/>
        </p:nvSpPr>
        <p:spPr bwMode="auto">
          <a:xfrm>
            <a:off x="4572000" y="0"/>
            <a:ext cx="4572000" cy="1508105"/>
          </a:xfrm>
          <a:prstGeom prst="rect">
            <a:avLst/>
          </a:prstGeom>
          <a:noFill/>
          <a:ln w="9525">
            <a:noFill/>
            <a:miter lim="800000"/>
            <a:headEnd/>
            <a:tailEnd/>
          </a:ln>
        </p:spPr>
        <p:txBody>
          <a:bodyPr>
            <a:spAutoFit/>
          </a:bodyPr>
          <a:lstStyle/>
          <a:p>
            <a:pPr algn="ctr"/>
            <a:r>
              <a:rPr lang="ru-RU" sz="2300" b="1" dirty="0">
                <a:solidFill>
                  <a:schemeClr val="bg1"/>
                </a:solidFill>
              </a:rPr>
              <a:t>Критерии выбора инвестиционных инструментов.</a:t>
            </a:r>
          </a:p>
          <a:p>
            <a:pPr algn="ctr"/>
            <a:r>
              <a:rPr lang="ru-RU" sz="2300" b="1" dirty="0">
                <a:solidFill>
                  <a:schemeClr val="bg1"/>
                </a:solidFill>
              </a:rPr>
              <a:t>Критерий 2: </a:t>
            </a:r>
            <a:r>
              <a:rPr lang="ru-RU" sz="2300" b="1" dirty="0">
                <a:solidFill>
                  <a:srgbClr val="FFFF00"/>
                </a:solidFill>
              </a:rPr>
              <a:t>риски</a:t>
            </a:r>
            <a:endParaRPr lang="ru-RU" sz="2300" b="1" dirty="0">
              <a:solidFill>
                <a:srgbClr val="FFFF00"/>
              </a:solidFill>
              <a:effectLst>
                <a:outerShdw blurRad="38100" dist="38100" dir="2700000" algn="tl">
                  <a:srgbClr val="000000">
                    <a:alpha val="43137"/>
                  </a:srgbClr>
                </a:outerShdw>
              </a:effectLst>
            </a:endParaRPr>
          </a:p>
        </p:txBody>
      </p:sp>
      <p:sp>
        <p:nvSpPr>
          <p:cNvPr id="6" name="Содержимое 5"/>
          <p:cNvSpPr>
            <a:spLocks noGrp="1"/>
          </p:cNvSpPr>
          <p:nvPr>
            <p:ph idx="1"/>
          </p:nvPr>
        </p:nvSpPr>
        <p:spPr>
          <a:xfrm>
            <a:off x="2267744" y="1484784"/>
            <a:ext cx="6876256" cy="5373216"/>
          </a:xfrm>
        </p:spPr>
        <p:txBody>
          <a:bodyPr/>
          <a:lstStyle/>
          <a:p>
            <a:pPr>
              <a:buNone/>
            </a:pPr>
            <a:r>
              <a:rPr lang="ru-RU" sz="1800" dirty="0"/>
              <a:t>Выбор различных инвестиционных инструментов часто связан с </a:t>
            </a:r>
            <a:r>
              <a:rPr lang="ru-RU" sz="1800" b="1" dirty="0"/>
              <a:t>ситуацией неопределённости</a:t>
            </a:r>
            <a:r>
              <a:rPr lang="ru-RU" sz="1800" dirty="0"/>
              <a:t>. Например, ты должен определиться и решить, куда инвестировать свои средства: на банковский депозит, где незначительный риск, однако и доходы невелики, или в более рискованный, но и более доходный актив – акции.</a:t>
            </a:r>
          </a:p>
          <a:p>
            <a:pPr>
              <a:buNone/>
            </a:pPr>
            <a:r>
              <a:rPr lang="ru-RU" sz="1800" dirty="0"/>
              <a:t>Для того, </a:t>
            </a:r>
            <a:r>
              <a:rPr lang="ru-RU" sz="1800" b="1" dirty="0"/>
              <a:t>чтобы определиться в своём выборе, нужно количественно определить величину финансового риска и сравнить степени риска альтернативных вариантов инвестирования</a:t>
            </a:r>
            <a:r>
              <a:rPr lang="ru-RU" sz="1800" dirty="0"/>
              <a:t>.</a:t>
            </a:r>
          </a:p>
          <a:p>
            <a:pPr>
              <a:buNone/>
            </a:pPr>
            <a:r>
              <a:rPr lang="ru-RU" sz="1800" b="1" dirty="0">
                <a:solidFill>
                  <a:srgbClr val="FF0000"/>
                </a:solidFill>
              </a:rPr>
              <a:t>Финансовый риск</a:t>
            </a:r>
            <a:r>
              <a:rPr lang="ru-RU" sz="1800" dirty="0"/>
              <a:t>, как и любой риск, </a:t>
            </a:r>
            <a:r>
              <a:rPr lang="ru-RU" sz="1800" b="1" dirty="0">
                <a:solidFill>
                  <a:srgbClr val="0000FF"/>
                </a:solidFill>
              </a:rPr>
              <a:t>имеет математически выраженную вероятность наступления убытков, которая опирается на статистические данные и может быть определена с достаточной точностью.</a:t>
            </a:r>
            <a:r>
              <a:rPr lang="ru-RU" sz="1800" dirty="0"/>
              <a:t> Чтобы количественно определить величину финансового риска, необходимо знать все возможные последствия каких-либо событий и вероятность самих последствий. </a:t>
            </a:r>
          </a:p>
          <a:p>
            <a:pPr>
              <a:buNone/>
            </a:pPr>
            <a:r>
              <a:rPr lang="ru-RU" sz="1800" b="1" dirty="0">
                <a:solidFill>
                  <a:srgbClr val="0000FF"/>
                </a:solidFill>
              </a:rPr>
              <a:t>Вероятность </a:t>
            </a:r>
            <a:r>
              <a:rPr lang="ru-RU" sz="1800" dirty="0"/>
              <a:t>означает возможность получения определённого результата.</a:t>
            </a:r>
          </a:p>
        </p:txBody>
      </p:sp>
      <p:pic>
        <p:nvPicPr>
          <p:cNvPr id="7" name="Picture 15" descr="http://angelwood.ru/wp-content/uploads/2016/09/26416331-Rude-Polite-Switch-Meaning-Good-Bad-Manners-Stock-Photo-840x565.jpg"/>
          <p:cNvPicPr>
            <a:picLocks noChangeAspect="1" noChangeArrowheads="1"/>
          </p:cNvPicPr>
          <p:nvPr/>
        </p:nvPicPr>
        <p:blipFill>
          <a:blip r:embed="rId3" cstate="print"/>
          <a:srcRect/>
          <a:stretch>
            <a:fillRect/>
          </a:stretch>
        </p:blipFill>
        <p:spPr bwMode="auto">
          <a:xfrm>
            <a:off x="-1" y="1484784"/>
            <a:ext cx="2275123" cy="1872208"/>
          </a:xfrm>
          <a:prstGeom prst="rect">
            <a:avLst/>
          </a:prstGeom>
          <a:noFill/>
          <a:ln w="9525">
            <a:noFill/>
            <a:miter lim="800000"/>
            <a:headEnd/>
            <a:tailEnd/>
          </a:ln>
        </p:spPr>
      </p:pic>
      <p:pic>
        <p:nvPicPr>
          <p:cNvPr id="8" name="Picture 17" descr="http://wyksa-r.ru/media/wyksarru/14_17831/15.jpg"/>
          <p:cNvPicPr>
            <a:picLocks noChangeAspect="1" noChangeArrowheads="1"/>
          </p:cNvPicPr>
          <p:nvPr/>
        </p:nvPicPr>
        <p:blipFill>
          <a:blip r:embed="rId4" cstate="print"/>
          <a:srcRect/>
          <a:stretch>
            <a:fillRect/>
          </a:stretch>
        </p:blipFill>
        <p:spPr bwMode="auto">
          <a:xfrm>
            <a:off x="0" y="3356992"/>
            <a:ext cx="2278088" cy="1708566"/>
          </a:xfrm>
          <a:prstGeom prst="rect">
            <a:avLst/>
          </a:prstGeom>
          <a:noFill/>
          <a:ln w="9525">
            <a:noFill/>
            <a:miter lim="800000"/>
            <a:headEnd/>
            <a:tailEnd/>
          </a:ln>
        </p:spPr>
      </p:pic>
      <p:pic>
        <p:nvPicPr>
          <p:cNvPr id="9" name="Picture 19" descr="http://glonass-kazan.ru/generic/uploaded/%D0%BC%D0%BE%D0%BD%D0%B8%D1%82%D0%BE%D1%80%D0%B8.jpg"/>
          <p:cNvPicPr>
            <a:picLocks noChangeAspect="1" noChangeArrowheads="1"/>
          </p:cNvPicPr>
          <p:nvPr/>
        </p:nvPicPr>
        <p:blipFill>
          <a:blip r:embed="rId5" cstate="print"/>
          <a:srcRect/>
          <a:stretch>
            <a:fillRect/>
          </a:stretch>
        </p:blipFill>
        <p:spPr bwMode="auto">
          <a:xfrm>
            <a:off x="0" y="5013176"/>
            <a:ext cx="2267744" cy="1844823"/>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sp>
        <p:nvSpPr>
          <p:cNvPr id="15364" name="TextBox 4"/>
          <p:cNvSpPr txBox="1">
            <a:spLocks noChangeArrowheads="1"/>
          </p:cNvSpPr>
          <p:nvPr/>
        </p:nvSpPr>
        <p:spPr bwMode="auto">
          <a:xfrm>
            <a:off x="4572000" y="0"/>
            <a:ext cx="4572000" cy="1508105"/>
          </a:xfrm>
          <a:prstGeom prst="rect">
            <a:avLst/>
          </a:prstGeom>
          <a:noFill/>
          <a:ln w="9525">
            <a:noFill/>
            <a:miter lim="800000"/>
            <a:headEnd/>
            <a:tailEnd/>
          </a:ln>
        </p:spPr>
        <p:txBody>
          <a:bodyPr>
            <a:spAutoFit/>
          </a:bodyPr>
          <a:lstStyle/>
          <a:p>
            <a:pPr algn="ctr"/>
            <a:r>
              <a:rPr lang="ru-RU" sz="2300" b="1" dirty="0">
                <a:solidFill>
                  <a:schemeClr val="bg1"/>
                </a:solidFill>
              </a:rPr>
              <a:t>Критерии выбора инвестиционных инструментов.</a:t>
            </a:r>
          </a:p>
          <a:p>
            <a:pPr algn="ctr"/>
            <a:r>
              <a:rPr lang="ru-RU" sz="2300" b="1" dirty="0">
                <a:solidFill>
                  <a:schemeClr val="bg1"/>
                </a:solidFill>
              </a:rPr>
              <a:t>Критерий 2: </a:t>
            </a:r>
            <a:r>
              <a:rPr lang="ru-RU" sz="2300" b="1" dirty="0">
                <a:solidFill>
                  <a:srgbClr val="FFFF00"/>
                </a:solidFill>
              </a:rPr>
              <a:t>риски</a:t>
            </a:r>
            <a:endParaRPr lang="ru-RU" sz="2300" b="1" dirty="0">
              <a:solidFill>
                <a:srgbClr val="FFFF00"/>
              </a:solidFill>
              <a:effectLst>
                <a:outerShdw blurRad="38100" dist="38100" dir="2700000" algn="tl">
                  <a:srgbClr val="000000">
                    <a:alpha val="43137"/>
                  </a:srgbClr>
                </a:outerShdw>
              </a:effectLst>
            </a:endParaRPr>
          </a:p>
        </p:txBody>
      </p:sp>
      <p:sp>
        <p:nvSpPr>
          <p:cNvPr id="6" name="Содержимое 5"/>
          <p:cNvSpPr>
            <a:spLocks noGrp="1"/>
          </p:cNvSpPr>
          <p:nvPr>
            <p:ph idx="1"/>
          </p:nvPr>
        </p:nvSpPr>
        <p:spPr>
          <a:xfrm>
            <a:off x="2339752" y="1484784"/>
            <a:ext cx="6804248" cy="5373216"/>
          </a:xfrm>
        </p:spPr>
        <p:txBody>
          <a:bodyPr/>
          <a:lstStyle/>
          <a:p>
            <a:pPr algn="ctr">
              <a:buNone/>
            </a:pPr>
            <a:r>
              <a:rPr lang="ru-RU" sz="2300" dirty="0"/>
              <a:t>	</a:t>
            </a:r>
            <a:r>
              <a:rPr lang="ru-RU" sz="2300" b="1" dirty="0">
                <a:solidFill>
                  <a:srgbClr val="FF0000"/>
                </a:solidFill>
              </a:rPr>
              <a:t>ВАЖНО!</a:t>
            </a:r>
            <a:endParaRPr lang="ru-RU" sz="2300" dirty="0"/>
          </a:p>
          <a:p>
            <a:pPr>
              <a:buNone/>
            </a:pPr>
            <a:r>
              <a:rPr lang="ru-RU" sz="2300" dirty="0"/>
              <a:t>	Между риском и доходностью существует связь. Как правило, </a:t>
            </a:r>
            <a:r>
              <a:rPr lang="ru-RU" sz="2300" b="1" dirty="0" err="1">
                <a:solidFill>
                  <a:srgbClr val="0000FF"/>
                </a:solidFill>
              </a:rPr>
              <a:t>высокорискованная</a:t>
            </a:r>
            <a:r>
              <a:rPr lang="ru-RU" sz="2300" b="1" dirty="0">
                <a:solidFill>
                  <a:srgbClr val="0000FF"/>
                </a:solidFill>
              </a:rPr>
              <a:t> инвестиция может быть оправдана только ожиданием большого дох</a:t>
            </a:r>
            <a:r>
              <a:rPr lang="ru-RU" sz="2300" dirty="0"/>
              <a:t>ода.</a:t>
            </a:r>
          </a:p>
          <a:p>
            <a:pPr>
              <a:buNone/>
            </a:pPr>
            <a:r>
              <a:rPr lang="ru-RU" sz="2300" dirty="0"/>
              <a:t>	</a:t>
            </a:r>
            <a:r>
              <a:rPr lang="ru-RU" sz="2300" b="1" dirty="0">
                <a:solidFill>
                  <a:srgbClr val="0000FF"/>
                </a:solidFill>
              </a:rPr>
              <a:t>Безопасность инвестирования</a:t>
            </a:r>
            <a:r>
              <a:rPr lang="ru-RU" sz="2300" dirty="0"/>
              <a:t>, т. е. </a:t>
            </a:r>
            <a:r>
              <a:rPr lang="ru-RU" sz="2300" dirty="0" err="1"/>
              <a:t>безрисковость</a:t>
            </a:r>
            <a:r>
              <a:rPr lang="ru-RU" sz="2300" dirty="0"/>
              <a:t> инвестиционной деятельности, возможно обеспечить путём отказа от высокой доходности, что </a:t>
            </a:r>
            <a:r>
              <a:rPr lang="ru-RU" sz="2300" b="1" dirty="0">
                <a:solidFill>
                  <a:srgbClr val="0000FF"/>
                </a:solidFill>
              </a:rPr>
              <a:t>не всегда может удовлетворить интересы инвестора</a:t>
            </a:r>
            <a:r>
              <a:rPr lang="ru-RU" sz="2300" dirty="0"/>
              <a:t>.</a:t>
            </a:r>
          </a:p>
          <a:p>
            <a:pPr>
              <a:buNone/>
            </a:pPr>
            <a:r>
              <a:rPr lang="ru-RU" sz="2300" dirty="0"/>
              <a:t>	</a:t>
            </a:r>
            <a:r>
              <a:rPr lang="ru-RU" sz="2300" b="1" dirty="0">
                <a:solidFill>
                  <a:srgbClr val="0000FF"/>
                </a:solidFill>
              </a:rPr>
              <a:t>Для достижения приемлемой доходности часто нужно идти на разумный для себя риск.</a:t>
            </a:r>
          </a:p>
        </p:txBody>
      </p:sp>
      <p:pic>
        <p:nvPicPr>
          <p:cNvPr id="5" name="Picture 21" descr="http://static-2.akipress.org/127/.upload/kgnews/6/1347846.1.1480502789.jpg"/>
          <p:cNvPicPr>
            <a:picLocks noChangeAspect="1" noChangeArrowheads="1"/>
          </p:cNvPicPr>
          <p:nvPr/>
        </p:nvPicPr>
        <p:blipFill>
          <a:blip r:embed="rId3" cstate="print"/>
          <a:srcRect/>
          <a:stretch>
            <a:fillRect/>
          </a:stretch>
        </p:blipFill>
        <p:spPr bwMode="auto">
          <a:xfrm>
            <a:off x="0" y="1484784"/>
            <a:ext cx="2339752" cy="1800200"/>
          </a:xfrm>
          <a:prstGeom prst="rect">
            <a:avLst/>
          </a:prstGeom>
          <a:noFill/>
          <a:ln w="9525">
            <a:noFill/>
            <a:miter lim="800000"/>
            <a:headEnd/>
            <a:tailEnd/>
          </a:ln>
        </p:spPr>
      </p:pic>
      <p:pic>
        <p:nvPicPr>
          <p:cNvPr id="7" name="Picture 21" descr="http://static-2.akipress.org/127/.upload/kgnews/6/1347846.1.1480502789.jpg"/>
          <p:cNvPicPr>
            <a:picLocks noChangeAspect="1" noChangeArrowheads="1"/>
          </p:cNvPicPr>
          <p:nvPr/>
        </p:nvPicPr>
        <p:blipFill>
          <a:blip r:embed="rId3" cstate="print"/>
          <a:srcRect/>
          <a:stretch>
            <a:fillRect/>
          </a:stretch>
        </p:blipFill>
        <p:spPr bwMode="auto">
          <a:xfrm flipH="1">
            <a:off x="0" y="3212976"/>
            <a:ext cx="2339752" cy="1800200"/>
          </a:xfrm>
          <a:prstGeom prst="rect">
            <a:avLst/>
          </a:prstGeom>
          <a:noFill/>
          <a:ln w="9525">
            <a:noFill/>
            <a:miter lim="800000"/>
            <a:headEnd/>
            <a:tailEnd/>
          </a:ln>
        </p:spPr>
      </p:pic>
      <p:pic>
        <p:nvPicPr>
          <p:cNvPr id="8" name="Picture 23" descr="http://rabotayunasebya.ru/wp-content/uploads/2016/07/eclama318-e1469007257457.jpg"/>
          <p:cNvPicPr>
            <a:picLocks noChangeAspect="1" noChangeArrowheads="1"/>
          </p:cNvPicPr>
          <p:nvPr/>
        </p:nvPicPr>
        <p:blipFill>
          <a:blip r:embed="rId4" cstate="print"/>
          <a:srcRect/>
          <a:stretch>
            <a:fillRect/>
          </a:stretch>
        </p:blipFill>
        <p:spPr bwMode="auto">
          <a:xfrm>
            <a:off x="0" y="5013176"/>
            <a:ext cx="2339752" cy="1844824"/>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sp>
        <p:nvSpPr>
          <p:cNvPr id="15364" name="TextBox 4"/>
          <p:cNvSpPr txBox="1">
            <a:spLocks noChangeArrowheads="1"/>
          </p:cNvSpPr>
          <p:nvPr/>
        </p:nvSpPr>
        <p:spPr bwMode="auto">
          <a:xfrm>
            <a:off x="4572000" y="0"/>
            <a:ext cx="4572000" cy="1384995"/>
          </a:xfrm>
          <a:prstGeom prst="rect">
            <a:avLst/>
          </a:prstGeom>
          <a:noFill/>
          <a:ln w="9525">
            <a:noFill/>
            <a:miter lim="800000"/>
            <a:headEnd/>
            <a:tailEnd/>
          </a:ln>
        </p:spPr>
        <p:txBody>
          <a:bodyPr>
            <a:spAutoFit/>
          </a:bodyPr>
          <a:lstStyle/>
          <a:p>
            <a:pPr algn="ctr"/>
            <a:r>
              <a:rPr lang="ru-RU" sz="2100" b="1" dirty="0">
                <a:solidFill>
                  <a:schemeClr val="bg1"/>
                </a:solidFill>
              </a:rPr>
              <a:t>Критерии выбора инвестиционных инструментов.</a:t>
            </a:r>
          </a:p>
          <a:p>
            <a:pPr algn="ctr"/>
            <a:r>
              <a:rPr lang="ru-RU" sz="2100" b="1" dirty="0">
                <a:solidFill>
                  <a:schemeClr val="bg1"/>
                </a:solidFill>
              </a:rPr>
              <a:t>Критерий 3: </a:t>
            </a:r>
            <a:r>
              <a:rPr lang="ru-RU" sz="2100" b="1" dirty="0">
                <a:solidFill>
                  <a:srgbClr val="FFFF00"/>
                </a:solidFill>
              </a:rPr>
              <a:t>срок инвестирования</a:t>
            </a:r>
            <a:endParaRPr lang="ru-RU" sz="2100" b="1" dirty="0">
              <a:solidFill>
                <a:srgbClr val="FFFF00"/>
              </a:solidFill>
              <a:effectLst>
                <a:outerShdw blurRad="38100" dist="38100" dir="2700000" algn="tl">
                  <a:srgbClr val="000000">
                    <a:alpha val="43137"/>
                  </a:srgbClr>
                </a:outerShdw>
              </a:effectLst>
            </a:endParaRPr>
          </a:p>
        </p:txBody>
      </p:sp>
      <p:sp>
        <p:nvSpPr>
          <p:cNvPr id="9" name="Содержимое 8"/>
          <p:cNvSpPr>
            <a:spLocks noGrp="1"/>
          </p:cNvSpPr>
          <p:nvPr>
            <p:ph idx="1"/>
          </p:nvPr>
        </p:nvSpPr>
        <p:spPr>
          <a:xfrm>
            <a:off x="2339752" y="1484784"/>
            <a:ext cx="6804248" cy="5373216"/>
          </a:xfrm>
        </p:spPr>
        <p:txBody>
          <a:bodyPr/>
          <a:lstStyle/>
          <a:p>
            <a:pPr>
              <a:buNone/>
            </a:pPr>
            <a:r>
              <a:rPr lang="ru-RU" sz="1850" dirty="0"/>
              <a:t>В зависимости от срока, которым ты располагаешь для инвестирования, меняется перечень доступных инструментов. Например, </a:t>
            </a:r>
            <a:r>
              <a:rPr lang="ru-RU" sz="1850" b="1" dirty="0">
                <a:solidFill>
                  <a:srgbClr val="0000FF"/>
                </a:solidFill>
              </a:rPr>
              <a:t>если срок инвестирования составляет около полугода, то в качестве инструментов инвестирования могут быть предложены векселя, депозиты, облигации, т. е. инструменты с фиксированными сроками погашения и фиксированной доходностью</a:t>
            </a:r>
            <a:r>
              <a:rPr lang="ru-RU" sz="1850" dirty="0"/>
              <a:t>.</a:t>
            </a:r>
          </a:p>
          <a:p>
            <a:pPr>
              <a:buNone/>
            </a:pPr>
            <a:r>
              <a:rPr lang="ru-RU" sz="1850" dirty="0"/>
              <a:t>Вложение на такой короткий срок в долевые ценные бумаги – акции, объекты недвижимости представляется опасным, поскольку это так называемые «длинные» инструменты. «Длинные» инструменты инвестирования – это направления вложения свободных денежных средств для получения прибыли в достаточно отдалённый период времени.</a:t>
            </a:r>
          </a:p>
          <a:p>
            <a:pPr>
              <a:buNone/>
            </a:pPr>
            <a:r>
              <a:rPr lang="ru-RU" sz="1850" dirty="0"/>
              <a:t>Как правило, чем больше временной горизонт инвестирования, т. е. </a:t>
            </a:r>
            <a:r>
              <a:rPr lang="ru-RU" sz="1850" b="1" dirty="0">
                <a:solidFill>
                  <a:srgbClr val="0000FF"/>
                </a:solidFill>
              </a:rPr>
              <a:t>чем на больший срок ты вкладываешь свои средства, тем выше риск, так как за более длительный период времени случается больше событий, влияющих на стоимость активов</a:t>
            </a:r>
            <a:r>
              <a:rPr lang="ru-RU" sz="1850" dirty="0"/>
              <a:t>.</a:t>
            </a:r>
          </a:p>
        </p:txBody>
      </p:sp>
      <p:sp>
        <p:nvSpPr>
          <p:cNvPr id="10" name="TextBox 9"/>
          <p:cNvSpPr txBox="1"/>
          <p:nvPr/>
        </p:nvSpPr>
        <p:spPr>
          <a:xfrm>
            <a:off x="0" y="1484784"/>
            <a:ext cx="2267744" cy="2585323"/>
          </a:xfrm>
          <a:prstGeom prst="rect">
            <a:avLst/>
          </a:prstGeom>
          <a:solidFill>
            <a:srgbClr val="FFFF00"/>
          </a:solidFill>
        </p:spPr>
        <p:txBody>
          <a:bodyPr wrap="square" rtlCol="0">
            <a:spAutoFit/>
          </a:bodyPr>
          <a:lstStyle/>
          <a:p>
            <a:r>
              <a:rPr lang="ru-RU" b="1" dirty="0">
                <a:solidFill>
                  <a:srgbClr val="FF0000"/>
                </a:solidFill>
              </a:rPr>
              <a:t>Срок инвестирования </a:t>
            </a:r>
            <a:r>
              <a:rPr lang="ru-RU" b="1" dirty="0"/>
              <a:t>– </a:t>
            </a:r>
            <a:r>
              <a:rPr lang="ru-RU" b="1" dirty="0">
                <a:solidFill>
                  <a:srgbClr val="0000FF"/>
                </a:solidFill>
              </a:rPr>
              <a:t>это горизонт инвестирования,</a:t>
            </a:r>
          </a:p>
          <a:p>
            <a:r>
              <a:rPr lang="ru-RU" b="1" dirty="0">
                <a:solidFill>
                  <a:srgbClr val="0000FF"/>
                </a:solidFill>
              </a:rPr>
              <a:t>т. е. период времени, в течение которого осуществляется</a:t>
            </a:r>
          </a:p>
          <a:p>
            <a:r>
              <a:rPr lang="ru-RU" b="1" dirty="0">
                <a:solidFill>
                  <a:srgbClr val="0000FF"/>
                </a:solidFill>
              </a:rPr>
              <a:t>инвестирование.</a:t>
            </a:r>
          </a:p>
        </p:txBody>
      </p:sp>
      <p:pic>
        <p:nvPicPr>
          <p:cNvPr id="11" name="Picture 25" descr="http://www.assignmentpoint.com/wp-content/uploads/2014/03/The-Strategy-of-International-Business1.jpg"/>
          <p:cNvPicPr>
            <a:picLocks noChangeAspect="1" noChangeArrowheads="1"/>
          </p:cNvPicPr>
          <p:nvPr/>
        </p:nvPicPr>
        <p:blipFill>
          <a:blip r:embed="rId3" cstate="print"/>
          <a:srcRect/>
          <a:stretch>
            <a:fillRect/>
          </a:stretch>
        </p:blipFill>
        <p:spPr bwMode="auto">
          <a:xfrm>
            <a:off x="0" y="4005064"/>
            <a:ext cx="2267744" cy="2852937"/>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sp>
        <p:nvSpPr>
          <p:cNvPr id="15364" name="TextBox 4"/>
          <p:cNvSpPr txBox="1">
            <a:spLocks noChangeArrowheads="1"/>
          </p:cNvSpPr>
          <p:nvPr/>
        </p:nvSpPr>
        <p:spPr bwMode="auto">
          <a:xfrm>
            <a:off x="4572000" y="0"/>
            <a:ext cx="4572000" cy="1384995"/>
          </a:xfrm>
          <a:prstGeom prst="rect">
            <a:avLst/>
          </a:prstGeom>
          <a:noFill/>
          <a:ln w="9525">
            <a:noFill/>
            <a:miter lim="800000"/>
            <a:headEnd/>
            <a:tailEnd/>
          </a:ln>
        </p:spPr>
        <p:txBody>
          <a:bodyPr>
            <a:spAutoFit/>
          </a:bodyPr>
          <a:lstStyle/>
          <a:p>
            <a:pPr algn="ctr"/>
            <a:r>
              <a:rPr lang="ru-RU" sz="2100" b="1" dirty="0">
                <a:solidFill>
                  <a:schemeClr val="bg1"/>
                </a:solidFill>
              </a:rPr>
              <a:t>Критерии выбора инвестиционных инструментов.</a:t>
            </a:r>
          </a:p>
          <a:p>
            <a:pPr algn="ctr"/>
            <a:r>
              <a:rPr lang="ru-RU" sz="2100" b="1" dirty="0">
                <a:solidFill>
                  <a:schemeClr val="bg1"/>
                </a:solidFill>
              </a:rPr>
              <a:t>Критерий 4: </a:t>
            </a:r>
            <a:r>
              <a:rPr lang="ru-RU" sz="2100" b="1" dirty="0">
                <a:solidFill>
                  <a:srgbClr val="FFFF00"/>
                </a:solidFill>
              </a:rPr>
              <a:t>сумма инвестирования</a:t>
            </a:r>
            <a:endParaRPr lang="ru-RU" sz="2100" b="1" dirty="0">
              <a:solidFill>
                <a:srgbClr val="FFFF00"/>
              </a:solidFill>
              <a:effectLst>
                <a:outerShdw blurRad="38100" dist="38100" dir="2700000" algn="tl">
                  <a:srgbClr val="000000">
                    <a:alpha val="43137"/>
                  </a:srgbClr>
                </a:outerShdw>
              </a:effectLst>
            </a:endParaRPr>
          </a:p>
        </p:txBody>
      </p:sp>
      <p:sp>
        <p:nvSpPr>
          <p:cNvPr id="9" name="Содержимое 8"/>
          <p:cNvSpPr>
            <a:spLocks noGrp="1"/>
          </p:cNvSpPr>
          <p:nvPr>
            <p:ph idx="1"/>
          </p:nvPr>
        </p:nvSpPr>
        <p:spPr>
          <a:xfrm>
            <a:off x="0" y="1484784"/>
            <a:ext cx="9144000" cy="5373216"/>
          </a:xfrm>
          <a:solidFill>
            <a:schemeClr val="bg1"/>
          </a:solidFill>
        </p:spPr>
        <p:txBody>
          <a:bodyPr/>
          <a:lstStyle/>
          <a:p>
            <a:pPr>
              <a:buNone/>
            </a:pPr>
            <a:r>
              <a:rPr lang="ru-RU" sz="1700" dirty="0"/>
              <a:t>Многие люди считают, что инвестиции – удел обеспеченных и богатых. Однако это не так. Как правило, сумма для инвестирования у новичка совсем небольшая. Чтобы попробовать свои силы в этом новом деле, этой суммы вполне достаточно. В инвестировании небольших сумм есть свой плюс. Если ты вдруг ошибёшься и потеряешь свои вложения, это будет не так критично, как было бы при потере значительной суммы.</a:t>
            </a:r>
          </a:p>
          <a:p>
            <a:pPr>
              <a:buNone/>
            </a:pPr>
            <a:r>
              <a:rPr lang="ru-RU" sz="1700" dirty="0"/>
              <a:t>Однако стоит помнить, что некоторые финансовые инструменты требуют достаточно больших первоначальных вложений, и в этом случае они могут быть тебе просто недоступны.</a:t>
            </a:r>
          </a:p>
          <a:p>
            <a:pPr algn="ctr">
              <a:buNone/>
            </a:pPr>
            <a:r>
              <a:rPr lang="ru-RU" sz="1700" b="1" dirty="0">
                <a:solidFill>
                  <a:srgbClr val="FF0000"/>
                </a:solidFill>
              </a:rPr>
              <a:t>ЗАПОМНИ!</a:t>
            </a:r>
          </a:p>
          <a:p>
            <a:pPr>
              <a:buNone/>
            </a:pPr>
            <a:r>
              <a:rPr lang="ru-RU" sz="1700" b="1" dirty="0"/>
              <a:t>При выборе инвестиционного инструмента необходимо учитывать следующее:</a:t>
            </a:r>
          </a:p>
          <a:p>
            <a:pPr>
              <a:buNone/>
            </a:pPr>
            <a:r>
              <a:rPr lang="ru-RU" sz="1700" b="1" dirty="0">
                <a:solidFill>
                  <a:srgbClr val="0000FF"/>
                </a:solidFill>
              </a:rPr>
              <a:t>• предполагаемую сумму вложения</a:t>
            </a:r>
            <a:r>
              <a:rPr lang="ru-RU" sz="1700" dirty="0"/>
              <a:t>. Ряд инвестиционных инструментов требует значительной суммы вложений, что может сделать данный инструмент недоступным;</a:t>
            </a:r>
          </a:p>
          <a:p>
            <a:pPr>
              <a:buNone/>
            </a:pPr>
            <a:r>
              <a:rPr lang="ru-RU" sz="1700" dirty="0"/>
              <a:t>• </a:t>
            </a:r>
            <a:r>
              <a:rPr lang="ru-RU" sz="1700" b="1" dirty="0">
                <a:solidFill>
                  <a:srgbClr val="0000FF"/>
                </a:solidFill>
              </a:rPr>
              <a:t>сроки инвестирования</a:t>
            </a:r>
            <a:r>
              <a:rPr lang="ru-RU" sz="1700" dirty="0"/>
              <a:t>. От сроков инвестирования зависит перечень доступных инвестиционных инструментов;</a:t>
            </a:r>
          </a:p>
          <a:p>
            <a:pPr>
              <a:buNone/>
            </a:pPr>
            <a:r>
              <a:rPr lang="ru-RU" sz="1700" dirty="0"/>
              <a:t>• </a:t>
            </a:r>
            <a:r>
              <a:rPr lang="ru-RU" sz="1700" b="1" dirty="0">
                <a:solidFill>
                  <a:srgbClr val="0000FF"/>
                </a:solidFill>
              </a:rPr>
              <a:t>доходность.</a:t>
            </a:r>
            <a:r>
              <a:rPr lang="ru-RU" sz="1700" dirty="0"/>
              <a:t> При инвестировании должна быть определена минимальная требуемая величина доходности. Инвестиционные инструменты, не обеспечивающие требуемой величины доходности, можно сразу исключить из анализируемых вариантов вложения средств;</a:t>
            </a:r>
          </a:p>
          <a:p>
            <a:pPr>
              <a:buNone/>
            </a:pPr>
            <a:r>
              <a:rPr lang="ru-RU" sz="1700" dirty="0"/>
              <a:t>• </a:t>
            </a:r>
            <a:r>
              <a:rPr lang="ru-RU" sz="1700" b="1" dirty="0">
                <a:solidFill>
                  <a:srgbClr val="0000FF"/>
                </a:solidFill>
              </a:rPr>
              <a:t>рискованность.</a:t>
            </a:r>
            <a:r>
              <a:rPr lang="ru-RU" sz="1700" dirty="0"/>
              <a:t> Исключи из рассмотрения инструменты, которые для тебя слишком рискованны.</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sp>
        <p:nvSpPr>
          <p:cNvPr id="15364" name="TextBox 4"/>
          <p:cNvSpPr txBox="1">
            <a:spLocks noChangeArrowheads="1"/>
          </p:cNvSpPr>
          <p:nvPr/>
        </p:nvSpPr>
        <p:spPr bwMode="auto">
          <a:xfrm>
            <a:off x="4572000" y="0"/>
            <a:ext cx="4572000" cy="1200329"/>
          </a:xfrm>
          <a:prstGeom prst="rect">
            <a:avLst/>
          </a:prstGeom>
          <a:noFill/>
          <a:ln w="9525">
            <a:noFill/>
            <a:miter lim="800000"/>
            <a:headEnd/>
            <a:tailEnd/>
          </a:ln>
        </p:spPr>
        <p:txBody>
          <a:bodyPr>
            <a:spAutoFit/>
          </a:bodyPr>
          <a:lstStyle/>
          <a:p>
            <a:pPr algn="ctr"/>
            <a:r>
              <a:rPr lang="ru-RU" sz="2400" b="1" dirty="0">
                <a:solidFill>
                  <a:schemeClr val="bg1"/>
                </a:solidFill>
              </a:rPr>
              <a:t>Критерии выбора инвестиционных инструментов. Вывод</a:t>
            </a:r>
          </a:p>
        </p:txBody>
      </p:sp>
      <p:sp>
        <p:nvSpPr>
          <p:cNvPr id="6" name="Содержимое 5"/>
          <p:cNvSpPr>
            <a:spLocks noGrp="1"/>
          </p:cNvSpPr>
          <p:nvPr>
            <p:ph idx="1"/>
          </p:nvPr>
        </p:nvSpPr>
        <p:spPr>
          <a:xfrm>
            <a:off x="3419872" y="1412776"/>
            <a:ext cx="5724128" cy="5445224"/>
          </a:xfrm>
          <a:solidFill>
            <a:schemeClr val="bg1"/>
          </a:solidFill>
        </p:spPr>
        <p:txBody>
          <a:bodyPr/>
          <a:lstStyle/>
          <a:p>
            <a:pPr>
              <a:buNone/>
            </a:pPr>
            <a:r>
              <a:rPr lang="ru-RU" sz="2000" dirty="0"/>
              <a:t>Таким образом, </a:t>
            </a:r>
            <a:r>
              <a:rPr lang="ru-RU" sz="2000" b="1" dirty="0">
                <a:solidFill>
                  <a:srgbClr val="0000FF"/>
                </a:solidFill>
              </a:rPr>
              <a:t>прежде чем принять решение, каждый инвестор сам для себя должен определиться с приемлемым соотношением возможного риска и потенциальной доходности со сроками, суммой и инвестиционными инструментами</a:t>
            </a:r>
            <a:r>
              <a:rPr lang="ru-RU" sz="2000" dirty="0"/>
              <a:t>.</a:t>
            </a:r>
          </a:p>
          <a:p>
            <a:pPr>
              <a:buNone/>
            </a:pPr>
            <a:r>
              <a:rPr lang="ru-RU" sz="2000" dirty="0"/>
              <a:t>В зависимости от степени финансового риска выделяют несколько видов стратегий инвестирования. Каждый характеризуется разными потенциально возможными уровнями потерь и разной доходностью. </a:t>
            </a:r>
          </a:p>
          <a:p>
            <a:pPr>
              <a:buNone/>
            </a:pPr>
            <a:r>
              <a:rPr lang="ru-RU" sz="2000" dirty="0"/>
              <a:t>Остаётся понять, что в данной конкретной ситуации подходит именно тебе. Несмотря на то что некоторые компании предлагают своим клиентам до полутора десятков стратегий инвестирования, все они могут быть сведены к трём.</a:t>
            </a:r>
          </a:p>
        </p:txBody>
      </p:sp>
      <p:pic>
        <p:nvPicPr>
          <p:cNvPr id="11" name="Picture 27" descr="http://envim.info/uploads/posts/2013-06/1371557080_jobs.jpg"/>
          <p:cNvPicPr>
            <a:picLocks noChangeAspect="1" noChangeArrowheads="1"/>
          </p:cNvPicPr>
          <p:nvPr/>
        </p:nvPicPr>
        <p:blipFill>
          <a:blip r:embed="rId3" cstate="print"/>
          <a:srcRect/>
          <a:stretch>
            <a:fillRect/>
          </a:stretch>
        </p:blipFill>
        <p:spPr bwMode="auto">
          <a:xfrm>
            <a:off x="0" y="1484784"/>
            <a:ext cx="3456384" cy="2592288"/>
          </a:xfrm>
          <a:prstGeom prst="rect">
            <a:avLst/>
          </a:prstGeom>
          <a:noFill/>
          <a:ln w="9525">
            <a:noFill/>
            <a:miter lim="800000"/>
            <a:headEnd/>
            <a:tailEnd/>
          </a:ln>
        </p:spPr>
      </p:pic>
      <p:pic>
        <p:nvPicPr>
          <p:cNvPr id="12" name="Picture 29" descr="http://finblog.com.ua/wp-content/uploads/2016/12/poster_event_296788.png"/>
          <p:cNvPicPr>
            <a:picLocks noChangeAspect="1" noChangeArrowheads="1"/>
          </p:cNvPicPr>
          <p:nvPr/>
        </p:nvPicPr>
        <p:blipFill>
          <a:blip r:embed="rId4" cstate="print"/>
          <a:srcRect/>
          <a:stretch>
            <a:fillRect/>
          </a:stretch>
        </p:blipFill>
        <p:spPr bwMode="auto">
          <a:xfrm>
            <a:off x="0" y="4077072"/>
            <a:ext cx="3491880" cy="2780929"/>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одзаголовок 2"/>
          <p:cNvSpPr txBox="1">
            <a:spLocks/>
          </p:cNvSpPr>
          <p:nvPr/>
        </p:nvSpPr>
        <p:spPr>
          <a:xfrm>
            <a:off x="4357688" y="857250"/>
            <a:ext cx="4714875" cy="1000125"/>
          </a:xfrm>
          <a:prstGeom prst="rect">
            <a:avLst/>
          </a:prstGeom>
        </p:spPr>
        <p:txBody>
          <a:bodyPr/>
          <a:lstStyle/>
          <a:p>
            <a:pPr algn="r" fontAlgn="auto">
              <a:spcBef>
                <a:spcPct val="20000"/>
              </a:spcBef>
              <a:spcAft>
                <a:spcPts val="0"/>
              </a:spcAft>
              <a:buFont typeface="Arial" pitchFamily="34" charset="0"/>
              <a:buNone/>
              <a:defRPr/>
            </a:pPr>
            <a:r>
              <a:rPr lang="ru-RU" sz="3200" b="1" dirty="0">
                <a:solidFill>
                  <a:schemeClr val="bg1"/>
                </a:solidFill>
                <a:effectLst>
                  <a:outerShdw blurRad="38100" dist="38100" dir="2700000" algn="tl">
                    <a:srgbClr val="000000">
                      <a:alpha val="43137"/>
                    </a:srgbClr>
                  </a:outerShdw>
                </a:effectLst>
                <a:latin typeface="Arial" pitchFamily="34" charset="0"/>
                <a:cs typeface="Arial" pitchFamily="34" charset="0"/>
              </a:rPr>
              <a:t>Название</a:t>
            </a:r>
            <a:r>
              <a:rPr lang="ru-RU" sz="3200" dirty="0">
                <a:solidFill>
                  <a:schemeClr val="bg1"/>
                </a:solidFill>
                <a:effectLst>
                  <a:outerShdw blurRad="38100" dist="38100" dir="2700000" algn="tl">
                    <a:srgbClr val="000000">
                      <a:alpha val="43137"/>
                    </a:srgbClr>
                  </a:outerShdw>
                </a:effectLst>
                <a:latin typeface="Arial" pitchFamily="34" charset="0"/>
                <a:cs typeface="Arial" pitchFamily="34" charset="0"/>
              </a:rPr>
              <a:t> слайда</a:t>
            </a:r>
          </a:p>
        </p:txBody>
      </p:sp>
      <p:sp>
        <p:nvSpPr>
          <p:cNvPr id="12" name="Подзаголовок 2"/>
          <p:cNvSpPr>
            <a:spLocks noGrp="1"/>
          </p:cNvSpPr>
          <p:nvPr>
            <p:ph type="subTitle" idx="1"/>
          </p:nvPr>
        </p:nvSpPr>
        <p:spPr>
          <a:xfrm>
            <a:off x="357188" y="428625"/>
            <a:ext cx="1428750" cy="542925"/>
          </a:xfrm>
        </p:spPr>
        <p:txBody>
          <a:bodyPr rtlCol="0">
            <a:normAutofit fontScale="85000" lnSpcReduction="10000"/>
          </a:bodyPr>
          <a:lstStyle/>
          <a:p>
            <a:pPr eaLnBrk="1" fontAlgn="auto" hangingPunct="1">
              <a:spcAft>
                <a:spcPts val="0"/>
              </a:spcAft>
              <a:buFont typeface="Arial" pitchFamily="34" charset="0"/>
              <a:buNone/>
              <a:defRPr/>
            </a:pPr>
            <a:r>
              <a:rPr lang="ru-RU" dirty="0">
                <a:solidFill>
                  <a:schemeClr val="tx1"/>
                </a:solidFill>
              </a:rPr>
              <a:t>Логотип </a:t>
            </a:r>
          </a:p>
        </p:txBody>
      </p:sp>
      <p:pic>
        <p:nvPicPr>
          <p:cNvPr id="4100"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graphicFrame>
        <p:nvGraphicFramePr>
          <p:cNvPr id="5" name="Содержимое 3"/>
          <p:cNvGraphicFramePr>
            <a:graphicFrameLocks/>
          </p:cNvGraphicFramePr>
          <p:nvPr/>
        </p:nvGraphicFramePr>
        <p:xfrm>
          <a:off x="0" y="0"/>
          <a:ext cx="9144000" cy="6781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sp>
        <p:nvSpPr>
          <p:cNvPr id="7" name="Содержимое 6"/>
          <p:cNvSpPr>
            <a:spLocks noGrp="1"/>
          </p:cNvSpPr>
          <p:nvPr>
            <p:ph idx="1"/>
          </p:nvPr>
        </p:nvSpPr>
        <p:spPr>
          <a:xfrm>
            <a:off x="2267744" y="1412776"/>
            <a:ext cx="6876256" cy="5445224"/>
          </a:xfrm>
        </p:spPr>
        <p:txBody>
          <a:bodyPr/>
          <a:lstStyle/>
          <a:p>
            <a:r>
              <a:rPr lang="ru-RU" sz="1750" b="1" i="1" dirty="0">
                <a:solidFill>
                  <a:srgbClr val="0000FF"/>
                </a:solidFill>
              </a:rPr>
              <a:t>Консервативная стратегия</a:t>
            </a:r>
            <a:r>
              <a:rPr lang="ru-RU" sz="1750" i="1" dirty="0"/>
              <a:t> инвестирова</a:t>
            </a:r>
            <a:r>
              <a:rPr lang="ru-RU" sz="1750" dirty="0"/>
              <a:t>ния подойдёт , если ты не готов пойти на серьёзные финансовые риски ради заманчивой высокой доходности. Главная задача стратегии – </a:t>
            </a:r>
            <a:r>
              <a:rPr lang="ru-RU" sz="1750" b="1" dirty="0"/>
              <a:t>обеспечить сохранность твоих сбережений и защитить их от инфляции</a:t>
            </a:r>
            <a:r>
              <a:rPr lang="ru-RU" sz="1750" dirty="0"/>
              <a:t>. Так, в ситуации игры на бирже инвестиционный портфель при консервативной стратегии обычно состоит из отечественных корпоративных долговых обязательств, муниципальных облигаций, государственных ценных бумаг Российской Федерации, а также её субъектов. Эти ценные бумаги считаются, как правило, </a:t>
            </a:r>
            <a:r>
              <a:rPr lang="ru-RU" sz="1750" dirty="0" err="1"/>
              <a:t>низкорисковыми</a:t>
            </a:r>
            <a:r>
              <a:rPr lang="ru-RU" sz="1750" dirty="0"/>
              <a:t>. </a:t>
            </a:r>
            <a:r>
              <a:rPr lang="ru-RU" sz="1750" dirty="0" err="1"/>
              <a:t>Низкорисковыми</a:t>
            </a:r>
            <a:r>
              <a:rPr lang="ru-RU" sz="1750" dirty="0"/>
              <a:t> можно считать и инвестиции в банковские депозиты до 700 тыс. руб.</a:t>
            </a:r>
          </a:p>
          <a:p>
            <a:pPr>
              <a:buNone/>
            </a:pPr>
            <a:r>
              <a:rPr lang="ru-RU" sz="1750" dirty="0"/>
              <a:t>При торговле на фондовой бирже для минимизации финансовых рисков обычно распределяют инвестируемые средства между несколькими видами ценных бумаг. Практика свидетельствует, что </a:t>
            </a:r>
            <a:r>
              <a:rPr lang="ru-RU" sz="1750" b="1" dirty="0">
                <a:solidFill>
                  <a:srgbClr val="0000FF"/>
                </a:solidFill>
              </a:rPr>
              <a:t>для снижения финансовых рисков инвестировать нужно не более 20% средств в ценные бумаги одного эмит</a:t>
            </a:r>
            <a:r>
              <a:rPr lang="ru-RU" sz="1750" dirty="0"/>
              <a:t>ента.</a:t>
            </a:r>
          </a:p>
          <a:p>
            <a:pPr>
              <a:buNone/>
            </a:pPr>
            <a:r>
              <a:rPr lang="ru-RU" sz="1750" dirty="0"/>
              <a:t>В случае если акции какого-то одного эмитента, имеющиеся в твоём инвестиционном портфеле, упадут в цене, ты потеряешь лишь часть своих инвестиций.</a:t>
            </a:r>
            <a:endParaRPr lang="ru-RU" sz="1750" b="1" dirty="0"/>
          </a:p>
          <a:p>
            <a:endParaRPr lang="ru-RU" sz="1750" dirty="0"/>
          </a:p>
        </p:txBody>
      </p:sp>
      <p:sp>
        <p:nvSpPr>
          <p:cNvPr id="8" name="TextBox 4"/>
          <p:cNvSpPr txBox="1">
            <a:spLocks noChangeArrowheads="1"/>
          </p:cNvSpPr>
          <p:nvPr/>
        </p:nvSpPr>
        <p:spPr bwMode="auto">
          <a:xfrm>
            <a:off x="4572000" y="0"/>
            <a:ext cx="4572000" cy="1569660"/>
          </a:xfrm>
          <a:prstGeom prst="rect">
            <a:avLst/>
          </a:prstGeom>
          <a:noFill/>
          <a:ln w="9525">
            <a:noFill/>
            <a:miter lim="800000"/>
            <a:headEnd/>
            <a:tailEnd/>
          </a:ln>
        </p:spPr>
        <p:txBody>
          <a:bodyPr>
            <a:spAutoFit/>
          </a:bodyPr>
          <a:lstStyle/>
          <a:p>
            <a:pPr algn="ctr"/>
            <a:r>
              <a:rPr lang="ru-RU" sz="2400" b="1" dirty="0">
                <a:solidFill>
                  <a:schemeClr val="bg1"/>
                </a:solidFill>
              </a:rPr>
              <a:t>Стратегии выбора инвестиционных инструментов. </a:t>
            </a:r>
            <a:r>
              <a:rPr lang="ru-RU" sz="2400" b="1" dirty="0">
                <a:solidFill>
                  <a:srgbClr val="FFFF00"/>
                </a:solidFill>
              </a:rPr>
              <a:t>Консервативная</a:t>
            </a:r>
          </a:p>
        </p:txBody>
      </p:sp>
      <p:pic>
        <p:nvPicPr>
          <p:cNvPr id="9" name="Picture 31" descr="https://im0-tub-ru.yandex.net/i?id=0eff246ee8babb68416c9cc9ba3eb90f&amp;n=13"/>
          <p:cNvPicPr>
            <a:picLocks noChangeAspect="1" noChangeArrowheads="1"/>
          </p:cNvPicPr>
          <p:nvPr/>
        </p:nvPicPr>
        <p:blipFill>
          <a:blip r:embed="rId3" cstate="print"/>
          <a:srcRect/>
          <a:stretch>
            <a:fillRect/>
          </a:stretch>
        </p:blipFill>
        <p:spPr bwMode="auto">
          <a:xfrm rot="16200000">
            <a:off x="-1540925" y="3025710"/>
            <a:ext cx="5373216" cy="2291364"/>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sp>
        <p:nvSpPr>
          <p:cNvPr id="8" name="TextBox 4"/>
          <p:cNvSpPr txBox="1">
            <a:spLocks noChangeArrowheads="1"/>
          </p:cNvSpPr>
          <p:nvPr/>
        </p:nvSpPr>
        <p:spPr bwMode="auto">
          <a:xfrm>
            <a:off x="4572000" y="0"/>
            <a:ext cx="4572000" cy="1569660"/>
          </a:xfrm>
          <a:prstGeom prst="rect">
            <a:avLst/>
          </a:prstGeom>
          <a:noFill/>
          <a:ln w="9525">
            <a:noFill/>
            <a:miter lim="800000"/>
            <a:headEnd/>
            <a:tailEnd/>
          </a:ln>
        </p:spPr>
        <p:txBody>
          <a:bodyPr>
            <a:spAutoFit/>
          </a:bodyPr>
          <a:lstStyle/>
          <a:p>
            <a:pPr algn="ctr"/>
            <a:r>
              <a:rPr lang="ru-RU" sz="2400" b="1" dirty="0">
                <a:solidFill>
                  <a:schemeClr val="bg1"/>
                </a:solidFill>
              </a:rPr>
              <a:t>Стратегии выбора инвестиционных инструментов. </a:t>
            </a:r>
          </a:p>
          <a:p>
            <a:pPr algn="ctr"/>
            <a:r>
              <a:rPr lang="ru-RU" sz="2400" b="1" dirty="0">
                <a:solidFill>
                  <a:srgbClr val="FFFF00"/>
                </a:solidFill>
              </a:rPr>
              <a:t>Агрессивная</a:t>
            </a:r>
          </a:p>
        </p:txBody>
      </p:sp>
      <p:sp>
        <p:nvSpPr>
          <p:cNvPr id="5" name="Содержимое 4"/>
          <p:cNvSpPr>
            <a:spLocks noGrp="1"/>
          </p:cNvSpPr>
          <p:nvPr>
            <p:ph idx="1"/>
          </p:nvPr>
        </p:nvSpPr>
        <p:spPr>
          <a:xfrm>
            <a:off x="0" y="1484784"/>
            <a:ext cx="9144000" cy="5373216"/>
          </a:xfrm>
          <a:solidFill>
            <a:schemeClr val="bg1"/>
          </a:solidFill>
        </p:spPr>
        <p:txBody>
          <a:bodyPr/>
          <a:lstStyle/>
          <a:p>
            <a:pPr>
              <a:buNone/>
            </a:pPr>
            <a:r>
              <a:rPr lang="ru-RU" sz="1900" dirty="0"/>
              <a:t>Данная стратегия инвестирования является полной противоположностью консервативной стратегии. Она </a:t>
            </a:r>
            <a:r>
              <a:rPr lang="ru-RU" sz="1900" b="1" dirty="0">
                <a:solidFill>
                  <a:srgbClr val="0000FF"/>
                </a:solidFill>
              </a:rPr>
              <a:t>подойдёт, если ради ожидаемой высокой доходности готов пойти на высокие риски</a:t>
            </a:r>
            <a:r>
              <a:rPr lang="ru-RU" sz="1900" dirty="0"/>
              <a:t>.</a:t>
            </a:r>
          </a:p>
          <a:p>
            <a:pPr>
              <a:buNone/>
            </a:pPr>
            <a:r>
              <a:rPr lang="ru-RU" sz="1900" dirty="0"/>
              <a:t>На отечественном рынке акций погоду делают </a:t>
            </a:r>
            <a:r>
              <a:rPr lang="ru-RU" sz="1900" b="1" dirty="0">
                <a:solidFill>
                  <a:srgbClr val="0000FF"/>
                </a:solidFill>
              </a:rPr>
              <a:t>«голубые фишки» </a:t>
            </a:r>
            <a:r>
              <a:rPr lang="ru-RU" sz="1900" dirty="0"/>
              <a:t>(от англ. «</a:t>
            </a:r>
            <a:r>
              <a:rPr lang="ru-RU" sz="1900" dirty="0" err="1"/>
              <a:t>blue-chip</a:t>
            </a:r>
            <a:r>
              <a:rPr lang="ru-RU" sz="1900" dirty="0"/>
              <a:t>», по аналогии с самыми дорогими фишками при игре в покер) – акции самых известных, высокодоходных и стабильных компаний. </a:t>
            </a:r>
          </a:p>
          <a:p>
            <a:pPr>
              <a:buNone/>
            </a:pPr>
            <a:r>
              <a:rPr lang="ru-RU" sz="1900" dirty="0"/>
              <a:t>Однако на российских биржах обращаются не только «голубые фишки», но и </a:t>
            </a:r>
            <a:r>
              <a:rPr lang="ru-RU" sz="1900" b="1" dirty="0">
                <a:solidFill>
                  <a:srgbClr val="0000FF"/>
                </a:solidFill>
              </a:rPr>
              <a:t>акции компаний «второго эшелона». </a:t>
            </a:r>
            <a:r>
              <a:rPr lang="ru-RU" sz="1900" dirty="0"/>
              <a:t>Основное отличие акций «второго эшелона» от «голубых фишек» состоит в их рискованности, нестабильности, низкой ликвидности и в том, что они могут приносить как сверхдоход, так и </a:t>
            </a:r>
            <a:r>
              <a:rPr lang="ru-RU" sz="1900" dirty="0" err="1"/>
              <a:t>сверхубытки</a:t>
            </a:r>
            <a:r>
              <a:rPr lang="ru-RU" sz="1900" dirty="0"/>
              <a:t>. </a:t>
            </a:r>
          </a:p>
          <a:p>
            <a:pPr>
              <a:buNone/>
            </a:pPr>
            <a:r>
              <a:rPr lang="ru-RU" sz="1900" dirty="0"/>
              <a:t>Доходность вложений средств в подобные активы может превышать сотни и тысячи процентов, но, как правило, случается это относительно редко. Вложения в быстрорастущие, но способные столь же быстро упасть в цене акции компаний «второго эшелона» – пример </a:t>
            </a:r>
            <a:r>
              <a:rPr lang="ru-RU" sz="1900" dirty="0" err="1"/>
              <a:t>агрессивнойстратегии</a:t>
            </a:r>
            <a:r>
              <a:rPr lang="ru-RU" sz="1900" dirty="0"/>
              <a:t>.</a:t>
            </a:r>
          </a:p>
          <a:p>
            <a:pPr>
              <a:buNone/>
            </a:pPr>
            <a:r>
              <a:rPr lang="ru-RU" sz="1900" dirty="0"/>
              <a:t>Если ты не боишься потерять большую часть или даже все свои средства, этот вариант для тебя. Зато и заработать можешь в разы больше, чем вложил.</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sp>
        <p:nvSpPr>
          <p:cNvPr id="8" name="TextBox 4"/>
          <p:cNvSpPr txBox="1">
            <a:spLocks noChangeArrowheads="1"/>
          </p:cNvSpPr>
          <p:nvPr/>
        </p:nvSpPr>
        <p:spPr bwMode="auto">
          <a:xfrm>
            <a:off x="4572000" y="0"/>
            <a:ext cx="4572000" cy="1569660"/>
          </a:xfrm>
          <a:prstGeom prst="rect">
            <a:avLst/>
          </a:prstGeom>
          <a:noFill/>
          <a:ln w="9525">
            <a:noFill/>
            <a:miter lim="800000"/>
            <a:headEnd/>
            <a:tailEnd/>
          </a:ln>
        </p:spPr>
        <p:txBody>
          <a:bodyPr>
            <a:spAutoFit/>
          </a:bodyPr>
          <a:lstStyle/>
          <a:p>
            <a:pPr algn="ctr"/>
            <a:r>
              <a:rPr lang="ru-RU" sz="2400" b="1" dirty="0">
                <a:solidFill>
                  <a:schemeClr val="bg1"/>
                </a:solidFill>
              </a:rPr>
              <a:t>Стратегии выбора инвестиционных инструментов. </a:t>
            </a:r>
            <a:endParaRPr lang="ru-RU" sz="2400" b="1" dirty="0">
              <a:solidFill>
                <a:srgbClr val="FFFF00"/>
              </a:solidFill>
            </a:endParaRPr>
          </a:p>
          <a:p>
            <a:pPr algn="ctr"/>
            <a:r>
              <a:rPr lang="ru-RU" sz="2400" b="1" dirty="0">
                <a:solidFill>
                  <a:srgbClr val="FFFF00"/>
                </a:solidFill>
              </a:rPr>
              <a:t>Умеренная</a:t>
            </a:r>
          </a:p>
        </p:txBody>
      </p:sp>
      <p:sp>
        <p:nvSpPr>
          <p:cNvPr id="5" name="Содержимое 4"/>
          <p:cNvSpPr>
            <a:spLocks noGrp="1"/>
          </p:cNvSpPr>
          <p:nvPr>
            <p:ph idx="1"/>
          </p:nvPr>
        </p:nvSpPr>
        <p:spPr>
          <a:xfrm>
            <a:off x="0" y="1484784"/>
            <a:ext cx="8985176" cy="5373216"/>
          </a:xfrm>
          <a:solidFill>
            <a:schemeClr val="bg1"/>
          </a:solidFill>
        </p:spPr>
        <p:txBody>
          <a:bodyPr/>
          <a:lstStyle/>
          <a:p>
            <a:pPr>
              <a:buNone/>
            </a:pPr>
            <a:r>
              <a:rPr lang="ru-RU" sz="1750" dirty="0"/>
              <a:t>Данная стратегия инвестирования занимает промежуточное положение между консервативной и агрессивной стратегиями</a:t>
            </a:r>
            <a:r>
              <a:rPr lang="ru-RU" sz="1750" b="1" dirty="0">
                <a:solidFill>
                  <a:srgbClr val="0000FF"/>
                </a:solidFill>
              </a:rPr>
              <a:t>. Умеренная стратегия нацелена на получение высокой доходности при минимальном риске потери вложенных средств</a:t>
            </a:r>
            <a:r>
              <a:rPr lang="ru-RU" sz="1750" dirty="0"/>
              <a:t>. При игре на фондовом рынке объектами инвестирования в подобном случае являются «голубые фишки».</a:t>
            </a:r>
          </a:p>
          <a:p>
            <a:pPr>
              <a:buNone/>
            </a:pPr>
            <a:r>
              <a:rPr lang="ru-RU" sz="1750" dirty="0"/>
              <a:t>Впрочем, какую бы стратегию ты ни выбрал, необходимо помнить золотое правило инвестора: </a:t>
            </a:r>
            <a:r>
              <a:rPr lang="ru-RU" sz="1750" b="1" dirty="0">
                <a:solidFill>
                  <a:srgbClr val="0000FF"/>
                </a:solidFill>
              </a:rPr>
              <a:t>чем выше риск, тем выше должна быть доходность. </a:t>
            </a:r>
            <a:r>
              <a:rPr lang="ru-RU" sz="1750" dirty="0"/>
              <a:t>Так что если ты стремишься лишь сохранить собственные сбережения, придерживайся консервативной линии поведения. Если же ты мечтаешь «сорвать куш», будь готов потерять абсолютно всё. Однако шансы получить сверхдоходы есть. Ну а золотая середина никогда не принесёт баснословного Богатства. </a:t>
            </a:r>
          </a:p>
          <a:p>
            <a:pPr>
              <a:buNone/>
            </a:pPr>
            <a:r>
              <a:rPr lang="ru-RU" sz="1750" dirty="0"/>
              <a:t>Очень часто начинающие инвесторы выбирают один инвестиционный инструмент и вкладывают в него все свои сбережения. К сожалению, часто бывает так, что, казалось бы, надёжный инструмент не оправдывает их ожиданий. Что после этого ждёт инвестора, который вложил все свои накопления? Правильно, полная, практически полная или частичная потеря выделенной для инвестиций суммы денежных средств.</a:t>
            </a:r>
          </a:p>
          <a:p>
            <a:pPr>
              <a:buNone/>
            </a:pPr>
            <a:r>
              <a:rPr lang="ru-RU" sz="1750" b="1" dirty="0">
                <a:solidFill>
                  <a:srgbClr val="0000FF"/>
                </a:solidFill>
              </a:rPr>
              <a:t>Если же средства инвестора будут вложены в разные инвестиционные инструменты, вероятность того, что инвестор потеряет все средства, снижается.</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sp>
        <p:nvSpPr>
          <p:cNvPr id="17412" name="TextBox 4"/>
          <p:cNvSpPr txBox="1">
            <a:spLocks noChangeArrowheads="1"/>
          </p:cNvSpPr>
          <p:nvPr/>
        </p:nvSpPr>
        <p:spPr bwMode="auto">
          <a:xfrm>
            <a:off x="4572000" y="0"/>
            <a:ext cx="4572000" cy="1384995"/>
          </a:xfrm>
          <a:prstGeom prst="rect">
            <a:avLst/>
          </a:prstGeom>
          <a:noFill/>
          <a:ln w="9525">
            <a:noFill/>
            <a:miter lim="800000"/>
            <a:headEnd/>
            <a:tailEnd/>
          </a:ln>
        </p:spPr>
        <p:txBody>
          <a:bodyPr wrap="square">
            <a:spAutoFit/>
          </a:bodyPr>
          <a:lstStyle/>
          <a:p>
            <a:pPr algn="ctr"/>
            <a:r>
              <a:rPr lang="ru-RU" sz="2800" b="1" dirty="0">
                <a:solidFill>
                  <a:schemeClr val="bg1"/>
                </a:solidFill>
              </a:rPr>
              <a:t>Диверсификация инвестиционного портфеля</a:t>
            </a:r>
            <a:endParaRPr lang="ru-RU" sz="2800" b="1" dirty="0">
              <a:solidFill>
                <a:schemeClr val="bg1"/>
              </a:solidFill>
              <a:effectLst>
                <a:outerShdw blurRad="38100" dist="38100" dir="2700000" algn="tl">
                  <a:srgbClr val="000000">
                    <a:alpha val="43137"/>
                  </a:srgbClr>
                </a:outerShdw>
              </a:effectLst>
            </a:endParaRPr>
          </a:p>
        </p:txBody>
      </p:sp>
      <p:sp>
        <p:nvSpPr>
          <p:cNvPr id="6" name="Содержимое 5"/>
          <p:cNvSpPr>
            <a:spLocks noGrp="1"/>
          </p:cNvSpPr>
          <p:nvPr>
            <p:ph idx="1"/>
          </p:nvPr>
        </p:nvSpPr>
        <p:spPr>
          <a:xfrm>
            <a:off x="2339752" y="1484784"/>
            <a:ext cx="6804248" cy="5373216"/>
          </a:xfrm>
        </p:spPr>
        <p:txBody>
          <a:bodyPr/>
          <a:lstStyle/>
          <a:p>
            <a:pPr>
              <a:buNone/>
            </a:pPr>
            <a:r>
              <a:rPr lang="ru-RU" sz="2000" b="1" dirty="0"/>
              <a:t>Чем больше сумма, которую ты можешь инвестировать, тем на большее количество частей её нужно дробить, чтобы свести к минимуму риск убытков</a:t>
            </a:r>
            <a:r>
              <a:rPr lang="ru-RU" sz="2000" dirty="0"/>
              <a:t>. Конечно, если ты обладаешь незначительным инвестиционным капиталом, то можешь и рискнуть, потому что убытки не будут очень велики. Но вот если сумма инвестиций достаточно высока, без диверсификации никак не обойтись.</a:t>
            </a:r>
          </a:p>
          <a:p>
            <a:pPr algn="ctr">
              <a:buNone/>
            </a:pPr>
            <a:r>
              <a:rPr lang="ru-RU" sz="2000" b="1" dirty="0">
                <a:solidFill>
                  <a:srgbClr val="FF0000"/>
                </a:solidFill>
              </a:rPr>
              <a:t>ЗАПОМНИ!</a:t>
            </a:r>
          </a:p>
          <a:p>
            <a:pPr>
              <a:buNone/>
            </a:pPr>
            <a:r>
              <a:rPr lang="ru-RU" sz="2000" b="1" dirty="0">
                <a:solidFill>
                  <a:srgbClr val="0000FF"/>
                </a:solidFill>
              </a:rPr>
              <a:t>•  Деньги должны работать.</a:t>
            </a:r>
          </a:p>
          <a:p>
            <a:pPr>
              <a:buNone/>
            </a:pPr>
            <a:r>
              <a:rPr lang="ru-RU" sz="2000" b="1" dirty="0">
                <a:solidFill>
                  <a:srgbClr val="0000FF"/>
                </a:solidFill>
              </a:rPr>
              <a:t>•  Не принимай инвестиционных решений в суете, второпях и под давлением.</a:t>
            </a:r>
          </a:p>
          <a:p>
            <a:pPr>
              <a:buNone/>
            </a:pPr>
            <a:r>
              <a:rPr lang="ru-RU" sz="2000" b="1" dirty="0">
                <a:solidFill>
                  <a:srgbClr val="0000FF"/>
                </a:solidFill>
              </a:rPr>
              <a:t>•  Никогда не вкладывай денег больше, чем можешь себе позволить.</a:t>
            </a:r>
          </a:p>
          <a:p>
            <a:r>
              <a:rPr lang="ru-RU" sz="2000" b="1" dirty="0">
                <a:solidFill>
                  <a:srgbClr val="0000FF"/>
                </a:solidFill>
              </a:rPr>
              <a:t>Ни в коем случае не инвестируй заёмные деньги.</a:t>
            </a:r>
          </a:p>
          <a:p>
            <a:pPr>
              <a:buNone/>
            </a:pPr>
            <a:r>
              <a:rPr lang="ru-RU" sz="2000" b="1" dirty="0">
                <a:solidFill>
                  <a:srgbClr val="0000FF"/>
                </a:solidFill>
              </a:rPr>
              <a:t>•  Никогда не инвестируй все средства в один инструмент.</a:t>
            </a:r>
          </a:p>
        </p:txBody>
      </p:sp>
      <p:pic>
        <p:nvPicPr>
          <p:cNvPr id="7" name="Picture 33" descr="https://d2gg9evh47fn9z.cloudfront.net/800px_COLOURBOX6159025.jpg"/>
          <p:cNvPicPr>
            <a:picLocks noChangeAspect="1" noChangeArrowheads="1"/>
          </p:cNvPicPr>
          <p:nvPr/>
        </p:nvPicPr>
        <p:blipFill>
          <a:blip r:embed="rId3" cstate="print"/>
          <a:srcRect l="14520" r="12377"/>
          <a:stretch>
            <a:fillRect/>
          </a:stretch>
        </p:blipFill>
        <p:spPr bwMode="auto">
          <a:xfrm>
            <a:off x="0" y="1484784"/>
            <a:ext cx="2370273" cy="2160239"/>
          </a:xfrm>
          <a:prstGeom prst="rect">
            <a:avLst/>
          </a:prstGeom>
          <a:noFill/>
          <a:ln w="9525">
            <a:noFill/>
            <a:miter lim="800000"/>
            <a:headEnd/>
            <a:tailEnd/>
          </a:ln>
        </p:spPr>
      </p:pic>
      <p:pic>
        <p:nvPicPr>
          <p:cNvPr id="8" name="Picture 35" descr="http://economic-definition.com/images/592545351.jpg"/>
          <p:cNvPicPr>
            <a:picLocks noChangeAspect="1" noChangeArrowheads="1"/>
          </p:cNvPicPr>
          <p:nvPr/>
        </p:nvPicPr>
        <p:blipFill>
          <a:blip r:embed="rId4" cstate="print"/>
          <a:srcRect l="19869" r="19509"/>
          <a:stretch>
            <a:fillRect/>
          </a:stretch>
        </p:blipFill>
        <p:spPr bwMode="auto">
          <a:xfrm>
            <a:off x="0" y="3429000"/>
            <a:ext cx="2339752" cy="1656184"/>
          </a:xfrm>
          <a:prstGeom prst="rect">
            <a:avLst/>
          </a:prstGeom>
          <a:noFill/>
          <a:ln w="9525">
            <a:noFill/>
            <a:miter lim="800000"/>
            <a:headEnd/>
            <a:tailEnd/>
          </a:ln>
        </p:spPr>
      </p:pic>
      <p:pic>
        <p:nvPicPr>
          <p:cNvPr id="9" name="Picture 35" descr="http://economic-definition.com/images/592545351.jpg"/>
          <p:cNvPicPr>
            <a:picLocks noChangeAspect="1" noChangeArrowheads="1"/>
          </p:cNvPicPr>
          <p:nvPr/>
        </p:nvPicPr>
        <p:blipFill>
          <a:blip r:embed="rId4" cstate="print"/>
          <a:srcRect l="19869" r="19509"/>
          <a:stretch>
            <a:fillRect/>
          </a:stretch>
        </p:blipFill>
        <p:spPr bwMode="auto">
          <a:xfrm flipH="1">
            <a:off x="0" y="5129808"/>
            <a:ext cx="2339752" cy="1728192"/>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sp>
        <p:nvSpPr>
          <p:cNvPr id="17412" name="TextBox 4"/>
          <p:cNvSpPr txBox="1">
            <a:spLocks noChangeArrowheads="1"/>
          </p:cNvSpPr>
          <p:nvPr/>
        </p:nvSpPr>
        <p:spPr bwMode="auto">
          <a:xfrm>
            <a:off x="4572000" y="0"/>
            <a:ext cx="4572000" cy="1384995"/>
          </a:xfrm>
          <a:prstGeom prst="rect">
            <a:avLst/>
          </a:prstGeom>
          <a:noFill/>
          <a:ln w="9525">
            <a:noFill/>
            <a:miter lim="800000"/>
            <a:headEnd/>
            <a:tailEnd/>
          </a:ln>
        </p:spPr>
        <p:txBody>
          <a:bodyPr wrap="square">
            <a:spAutoFit/>
          </a:bodyPr>
          <a:lstStyle/>
          <a:p>
            <a:pPr algn="ctr"/>
            <a:r>
              <a:rPr lang="ru-RU" sz="2800" b="1" dirty="0">
                <a:solidFill>
                  <a:schemeClr val="bg1"/>
                </a:solidFill>
              </a:rPr>
              <a:t>Диверсификация инвестиционного портфеля</a:t>
            </a:r>
            <a:endParaRPr lang="ru-RU" sz="2800" b="1" dirty="0">
              <a:solidFill>
                <a:schemeClr val="bg1"/>
              </a:solidFill>
              <a:effectLst>
                <a:outerShdw blurRad="38100" dist="38100" dir="2700000" algn="tl">
                  <a:srgbClr val="000000">
                    <a:alpha val="43137"/>
                  </a:srgbClr>
                </a:outerShdw>
              </a:effectLst>
            </a:endParaRPr>
          </a:p>
        </p:txBody>
      </p:sp>
      <p:sp>
        <p:nvSpPr>
          <p:cNvPr id="12" name="Содержимое 11"/>
          <p:cNvSpPr>
            <a:spLocks noGrp="1"/>
          </p:cNvSpPr>
          <p:nvPr>
            <p:ph idx="1"/>
          </p:nvPr>
        </p:nvSpPr>
        <p:spPr>
          <a:xfrm>
            <a:off x="2843808" y="1484784"/>
            <a:ext cx="6300192" cy="5373216"/>
          </a:xfrm>
        </p:spPr>
        <p:txBody>
          <a:bodyPr/>
          <a:lstStyle/>
          <a:p>
            <a:pPr>
              <a:buNone/>
            </a:pPr>
            <a:r>
              <a:rPr lang="ru-RU" sz="1750" dirty="0"/>
              <a:t>Благодаря диверсификации инвестиционного портфеля доходность инвестора будет более стабильной и предсказуемой. </a:t>
            </a:r>
          </a:p>
          <a:p>
            <a:pPr>
              <a:buNone/>
            </a:pPr>
            <a:r>
              <a:rPr lang="ru-RU" sz="1750" dirty="0"/>
              <a:t>Таким образом, </a:t>
            </a:r>
            <a:r>
              <a:rPr lang="ru-RU" sz="1750" b="1" dirty="0">
                <a:solidFill>
                  <a:srgbClr val="FF0000"/>
                </a:solidFill>
              </a:rPr>
              <a:t>основной принцип диверсификации </a:t>
            </a:r>
            <a:r>
              <a:rPr lang="ru-RU" sz="1750" dirty="0"/>
              <a:t>–</a:t>
            </a:r>
            <a:r>
              <a:rPr lang="ru-RU" sz="1750" b="1" dirty="0">
                <a:solidFill>
                  <a:srgbClr val="0000FF"/>
                </a:solidFill>
              </a:rPr>
              <a:t> «не держать все яйца в одной корзине». </a:t>
            </a:r>
            <a:r>
              <a:rPr lang="ru-RU" sz="1750" dirty="0"/>
              <a:t>Диверсификация должна проявляться во всех инвестиционных инструментах, будь то недвижимость, рынок акций, нефть, золото и пр.</a:t>
            </a:r>
          </a:p>
          <a:p>
            <a:pPr>
              <a:buNone/>
            </a:pPr>
            <a:r>
              <a:rPr lang="ru-RU" sz="1750" dirty="0"/>
              <a:t>Например, инвестируя средства в акции, нужно позаботиться о том, чтобы эмитентами этих ценных бумаг были разные юридические лица. Если ты, например, решил инвестировать средства в недвижимость, постарайся, чтобы эта недвижимость была различной по своему назначению: жилая, офисная, торговая.</a:t>
            </a:r>
          </a:p>
          <a:p>
            <a:pPr>
              <a:buNone/>
            </a:pPr>
            <a:r>
              <a:rPr lang="ru-RU" sz="1750" dirty="0"/>
              <a:t>Кроме того, желательно, чтобы инструменты инвестирования, которые входят в инвестиционный портфель, не были </a:t>
            </a:r>
            <a:r>
              <a:rPr lang="ru-RU" sz="1750" dirty="0" err="1"/>
              <a:t>взаиомосвязаны</a:t>
            </a:r>
            <a:r>
              <a:rPr lang="ru-RU" sz="1750" dirty="0"/>
              <a:t>, т. е. не зависели друг от друга. Если при формировании своего инвестиционного портфеля это учесть, то риски серьёзных убытков значительно снизятся, а вероятность получения прибыли повысится.</a:t>
            </a:r>
          </a:p>
        </p:txBody>
      </p:sp>
      <p:sp>
        <p:nvSpPr>
          <p:cNvPr id="13" name="TextBox 12"/>
          <p:cNvSpPr txBox="1"/>
          <p:nvPr/>
        </p:nvSpPr>
        <p:spPr>
          <a:xfrm>
            <a:off x="0" y="1382655"/>
            <a:ext cx="2915816" cy="5475345"/>
          </a:xfrm>
          <a:prstGeom prst="rect">
            <a:avLst/>
          </a:prstGeom>
          <a:solidFill>
            <a:srgbClr val="FFFF00"/>
          </a:solidFill>
        </p:spPr>
        <p:txBody>
          <a:bodyPr wrap="square" rtlCol="0">
            <a:spAutoFit/>
          </a:bodyPr>
          <a:lstStyle/>
          <a:p>
            <a:r>
              <a:rPr lang="ru-RU" sz="1590" b="1" dirty="0"/>
              <a:t>Диверсификация инвестиционного портфеля – это</a:t>
            </a:r>
          </a:p>
          <a:p>
            <a:r>
              <a:rPr lang="ru-RU" sz="1590" dirty="0"/>
              <a:t>распределение инвестируемых средств между несколькими инвестиционными инструментами с целью снизить риски и свести к минимуму возможные потери.</a:t>
            </a:r>
          </a:p>
          <a:p>
            <a:r>
              <a:rPr lang="ru-RU" sz="1590" b="1" dirty="0"/>
              <a:t>Инвестиционный портфель – это совокупность </a:t>
            </a:r>
            <a:r>
              <a:rPr lang="ru-RU" sz="1590" dirty="0"/>
              <a:t>инвестируемых в различные инвестиционные инструменты с целью получения прибыли средств, диверсифицированная с целью снижения рисков и управляемая как одно</a:t>
            </a:r>
          </a:p>
          <a:p>
            <a:r>
              <a:rPr lang="ru-RU" sz="1590" dirty="0"/>
              <a:t>целое.</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одзаголовок 2"/>
          <p:cNvSpPr txBox="1">
            <a:spLocks/>
          </p:cNvSpPr>
          <p:nvPr/>
        </p:nvSpPr>
        <p:spPr>
          <a:xfrm>
            <a:off x="4572000" y="260350"/>
            <a:ext cx="4572000" cy="1000125"/>
          </a:xfrm>
          <a:prstGeom prst="rect">
            <a:avLst/>
          </a:prstGeom>
        </p:spPr>
        <p:txBody>
          <a:bodyPr/>
          <a:lstStyle/>
          <a:p>
            <a:pPr algn="ctr" fontAlgn="auto">
              <a:spcBef>
                <a:spcPct val="20000"/>
              </a:spcBef>
              <a:spcAft>
                <a:spcPts val="0"/>
              </a:spcAft>
              <a:buFont typeface="Arial" pitchFamily="34" charset="0"/>
              <a:buNone/>
              <a:defRPr/>
            </a:pPr>
            <a:r>
              <a:rPr lang="ru-RU" sz="3200" b="1" dirty="0">
                <a:solidFill>
                  <a:schemeClr val="bg1"/>
                </a:solidFill>
                <a:effectLst>
                  <a:outerShdw blurRad="38100" dist="38100" dir="2700000" algn="tl">
                    <a:srgbClr val="000000">
                      <a:alpha val="43137"/>
                    </a:srgbClr>
                  </a:outerShdw>
                </a:effectLst>
                <a:latin typeface="Arial" pitchFamily="34" charset="0"/>
                <a:cs typeface="Arial" pitchFamily="34" charset="0"/>
              </a:rPr>
              <a:t>Контрольные вопросы</a:t>
            </a:r>
            <a:endParaRPr lang="ru-RU" sz="3200"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12" name="Подзаголовок 2"/>
          <p:cNvSpPr>
            <a:spLocks noGrp="1"/>
          </p:cNvSpPr>
          <p:nvPr>
            <p:ph type="subTitle" idx="1"/>
          </p:nvPr>
        </p:nvSpPr>
        <p:spPr>
          <a:xfrm>
            <a:off x="357188" y="428625"/>
            <a:ext cx="1428750" cy="542925"/>
          </a:xfrm>
        </p:spPr>
        <p:txBody>
          <a:bodyPr rtlCol="0">
            <a:normAutofit fontScale="85000" lnSpcReduction="10000"/>
          </a:bodyPr>
          <a:lstStyle/>
          <a:p>
            <a:pPr eaLnBrk="1" fontAlgn="auto" hangingPunct="1">
              <a:spcAft>
                <a:spcPts val="0"/>
              </a:spcAft>
              <a:buFont typeface="Arial" pitchFamily="34" charset="0"/>
              <a:buNone/>
              <a:defRPr/>
            </a:pPr>
            <a:r>
              <a:rPr lang="ru-RU" dirty="0">
                <a:solidFill>
                  <a:schemeClr val="tx1"/>
                </a:solidFill>
              </a:rPr>
              <a:t>Логотип </a:t>
            </a:r>
          </a:p>
        </p:txBody>
      </p:sp>
      <p:pic>
        <p:nvPicPr>
          <p:cNvPr id="33796"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pic>
        <p:nvPicPr>
          <p:cNvPr id="33797" name="Picture 6" descr="C:\Users\User\Desktop\экономика\taho_vopros.jpg"/>
          <p:cNvPicPr>
            <a:picLocks noChangeAspect="1" noChangeArrowheads="1"/>
          </p:cNvPicPr>
          <p:nvPr/>
        </p:nvPicPr>
        <p:blipFill>
          <a:blip r:embed="rId3" cstate="print"/>
          <a:srcRect r="17410"/>
          <a:stretch>
            <a:fillRect/>
          </a:stretch>
        </p:blipFill>
        <p:spPr bwMode="auto">
          <a:xfrm>
            <a:off x="8293100" y="115888"/>
            <a:ext cx="850900" cy="1268412"/>
          </a:xfrm>
          <a:prstGeom prst="rect">
            <a:avLst/>
          </a:prstGeom>
          <a:noFill/>
          <a:ln w="9525">
            <a:noFill/>
            <a:miter lim="800000"/>
            <a:headEnd/>
            <a:tailEnd/>
          </a:ln>
        </p:spPr>
      </p:pic>
      <p:pic>
        <p:nvPicPr>
          <p:cNvPr id="33799" name="Picture 4" descr="http://justclickit.ru/flash/people/people%20(2387).gif"/>
          <p:cNvPicPr>
            <a:picLocks noChangeAspect="1" noChangeArrowheads="1" noCrop="1"/>
          </p:cNvPicPr>
          <p:nvPr/>
        </p:nvPicPr>
        <p:blipFill>
          <a:blip r:embed="rId4" cstate="print"/>
          <a:srcRect/>
          <a:stretch>
            <a:fillRect/>
          </a:stretch>
        </p:blipFill>
        <p:spPr bwMode="auto">
          <a:xfrm>
            <a:off x="1476375" y="4365625"/>
            <a:ext cx="877888" cy="2292350"/>
          </a:xfrm>
          <a:prstGeom prst="rect">
            <a:avLst/>
          </a:prstGeom>
          <a:noFill/>
          <a:ln w="9525">
            <a:noFill/>
            <a:miter lim="800000"/>
            <a:headEnd/>
            <a:tailEnd/>
          </a:ln>
        </p:spPr>
      </p:pic>
      <p:pic>
        <p:nvPicPr>
          <p:cNvPr id="33800" name="Picture 6" descr="http://www.insidesources.com/wp-content/uploads/2015/12/bigstock-D-White-People-Political-Deb-91301669.jpg"/>
          <p:cNvPicPr>
            <a:picLocks noChangeAspect="1" noChangeArrowheads="1"/>
          </p:cNvPicPr>
          <p:nvPr/>
        </p:nvPicPr>
        <p:blipFill>
          <a:blip r:embed="rId5" cstate="print"/>
          <a:srcRect/>
          <a:stretch>
            <a:fillRect/>
          </a:stretch>
        </p:blipFill>
        <p:spPr bwMode="auto">
          <a:xfrm>
            <a:off x="0" y="1484784"/>
            <a:ext cx="2268538" cy="1970087"/>
          </a:xfrm>
          <a:prstGeom prst="rect">
            <a:avLst/>
          </a:prstGeom>
          <a:noFill/>
          <a:ln w="9525">
            <a:noFill/>
            <a:miter lim="800000"/>
            <a:headEnd/>
            <a:tailEnd/>
          </a:ln>
        </p:spPr>
      </p:pic>
      <p:pic>
        <p:nvPicPr>
          <p:cNvPr id="33801" name="Picture 8" descr="http://justclickit.ru/flash/people/people%20(2737).gif"/>
          <p:cNvPicPr>
            <a:picLocks noChangeAspect="1" noChangeArrowheads="1" noCrop="1"/>
          </p:cNvPicPr>
          <p:nvPr/>
        </p:nvPicPr>
        <p:blipFill>
          <a:blip r:embed="rId6" cstate="print"/>
          <a:srcRect/>
          <a:stretch>
            <a:fillRect/>
          </a:stretch>
        </p:blipFill>
        <p:spPr bwMode="auto">
          <a:xfrm>
            <a:off x="900113" y="5013325"/>
            <a:ext cx="955675" cy="1671638"/>
          </a:xfrm>
          <a:prstGeom prst="rect">
            <a:avLst/>
          </a:prstGeom>
          <a:noFill/>
          <a:ln w="9525">
            <a:noFill/>
            <a:miter lim="800000"/>
            <a:headEnd/>
            <a:tailEnd/>
          </a:ln>
        </p:spPr>
      </p:pic>
      <p:pic>
        <p:nvPicPr>
          <p:cNvPr id="33802" name="Picture 4" descr="http://justclickit.ru/flash/people/people%20(2387).gif"/>
          <p:cNvPicPr>
            <a:picLocks noChangeAspect="1" noChangeArrowheads="1" noCrop="1"/>
          </p:cNvPicPr>
          <p:nvPr/>
        </p:nvPicPr>
        <p:blipFill>
          <a:blip r:embed="rId4" cstate="print"/>
          <a:srcRect/>
          <a:stretch>
            <a:fillRect/>
          </a:stretch>
        </p:blipFill>
        <p:spPr bwMode="auto">
          <a:xfrm flipH="1">
            <a:off x="0" y="4581525"/>
            <a:ext cx="1006475" cy="2276475"/>
          </a:xfrm>
          <a:prstGeom prst="rect">
            <a:avLst/>
          </a:prstGeom>
          <a:noFill/>
          <a:ln w="9525">
            <a:noFill/>
            <a:miter lim="800000"/>
            <a:headEnd/>
            <a:tailEnd/>
          </a:ln>
        </p:spPr>
      </p:pic>
      <p:sp>
        <p:nvSpPr>
          <p:cNvPr id="10" name="TextBox 9"/>
          <p:cNvSpPr txBox="1"/>
          <p:nvPr/>
        </p:nvSpPr>
        <p:spPr>
          <a:xfrm>
            <a:off x="2339752" y="1412776"/>
            <a:ext cx="6804248" cy="4832092"/>
          </a:xfrm>
          <a:prstGeom prst="rect">
            <a:avLst/>
          </a:prstGeom>
          <a:noFill/>
        </p:spPr>
        <p:txBody>
          <a:bodyPr wrap="square" rtlCol="0">
            <a:spAutoFit/>
          </a:bodyPr>
          <a:lstStyle/>
          <a:p>
            <a:pPr marL="342900" indent="-342900">
              <a:buAutoNum type="arabicPeriod"/>
            </a:pPr>
            <a:r>
              <a:rPr lang="ru-RU" sz="2800" b="1" dirty="0">
                <a:solidFill>
                  <a:srgbClr val="0000FF"/>
                </a:solidFill>
              </a:rPr>
              <a:t>Каков порядок налогообложения и возможные налоговые режимы для индивидуальных предпринимателей? Особенности?</a:t>
            </a:r>
          </a:p>
          <a:p>
            <a:pPr marL="342900" indent="-342900">
              <a:buFontTx/>
              <a:buAutoNum type="arabicPeriod"/>
            </a:pPr>
            <a:r>
              <a:rPr lang="ru-RU" sz="2800" b="1" dirty="0">
                <a:solidFill>
                  <a:srgbClr val="0000FF"/>
                </a:solidFill>
              </a:rPr>
              <a:t>Каковы налоги организаций, и в частности, обществ с ограниченной ответственностью?</a:t>
            </a:r>
            <a:endParaRPr lang="ru-RU" sz="2800" b="1" dirty="0">
              <a:solidFill>
                <a:srgbClr val="0000FF"/>
              </a:solidFill>
              <a:effectLst>
                <a:outerShdw blurRad="38100" dist="38100" dir="2700000" algn="tl">
                  <a:srgbClr val="000000">
                    <a:alpha val="43137"/>
                  </a:srgbClr>
                </a:outerShdw>
              </a:effectLst>
            </a:endParaRPr>
          </a:p>
          <a:p>
            <a:pPr marL="342900" indent="-342900">
              <a:buAutoNum type="arabicPeriod"/>
            </a:pPr>
            <a:r>
              <a:rPr lang="ru-RU" sz="2800" b="1" dirty="0">
                <a:solidFill>
                  <a:srgbClr val="0000FF"/>
                </a:solidFill>
              </a:rPr>
              <a:t>Какие альтернативные варианты налогообложения вы знаете? В чём их суть и отличия?</a:t>
            </a:r>
            <a:endParaRPr lang="ru-RU" sz="2800" dirty="0">
              <a:solidFill>
                <a:srgbClr val="0000FF"/>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одзаголовок 2"/>
          <p:cNvSpPr>
            <a:spLocks noGrp="1"/>
          </p:cNvSpPr>
          <p:nvPr>
            <p:ph type="subTitle" idx="1"/>
          </p:nvPr>
        </p:nvSpPr>
        <p:spPr>
          <a:xfrm>
            <a:off x="357188" y="428625"/>
            <a:ext cx="1428750" cy="542925"/>
          </a:xfrm>
        </p:spPr>
        <p:txBody>
          <a:bodyPr rtlCol="0">
            <a:normAutofit fontScale="85000" lnSpcReduction="10000"/>
          </a:bodyPr>
          <a:lstStyle/>
          <a:p>
            <a:pPr eaLnBrk="1" fontAlgn="auto" hangingPunct="1">
              <a:spcAft>
                <a:spcPts val="0"/>
              </a:spcAft>
              <a:buFont typeface="Arial" pitchFamily="34" charset="0"/>
              <a:buNone/>
              <a:defRPr/>
            </a:pPr>
            <a:r>
              <a:rPr lang="ru-RU" dirty="0">
                <a:solidFill>
                  <a:schemeClr val="tx1"/>
                </a:solidFill>
              </a:rPr>
              <a:t>Логотип </a:t>
            </a:r>
          </a:p>
        </p:txBody>
      </p:sp>
      <p:pic>
        <p:nvPicPr>
          <p:cNvPr id="34819"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sp>
        <p:nvSpPr>
          <p:cNvPr id="34820" name="TextBox 6"/>
          <p:cNvSpPr txBox="1">
            <a:spLocks noChangeArrowheads="1"/>
          </p:cNvSpPr>
          <p:nvPr/>
        </p:nvSpPr>
        <p:spPr bwMode="auto">
          <a:xfrm>
            <a:off x="4572000" y="260350"/>
            <a:ext cx="4572000" cy="831850"/>
          </a:xfrm>
          <a:prstGeom prst="rect">
            <a:avLst/>
          </a:prstGeom>
          <a:noFill/>
          <a:ln w="9525">
            <a:noFill/>
            <a:miter lim="800000"/>
            <a:headEnd/>
            <a:tailEnd/>
          </a:ln>
        </p:spPr>
        <p:txBody>
          <a:bodyPr>
            <a:spAutoFit/>
          </a:bodyPr>
          <a:lstStyle/>
          <a:p>
            <a:pPr algn="ctr"/>
            <a:r>
              <a:rPr lang="ru-RU" sz="4800" b="1">
                <a:solidFill>
                  <a:schemeClr val="bg1"/>
                </a:solidFill>
              </a:rPr>
              <a:t>Проверь себя</a:t>
            </a:r>
          </a:p>
        </p:txBody>
      </p:sp>
      <p:sp>
        <p:nvSpPr>
          <p:cNvPr id="34821" name="TextBox 8"/>
          <p:cNvSpPr txBox="1">
            <a:spLocks noChangeArrowheads="1"/>
          </p:cNvSpPr>
          <p:nvPr/>
        </p:nvSpPr>
        <p:spPr bwMode="auto">
          <a:xfrm>
            <a:off x="0" y="1196975"/>
            <a:ext cx="9144000" cy="384721"/>
          </a:xfrm>
          <a:prstGeom prst="rect">
            <a:avLst/>
          </a:prstGeom>
          <a:solidFill>
            <a:schemeClr val="bg1"/>
          </a:solidFill>
          <a:ln w="9525">
            <a:noFill/>
            <a:miter lim="800000"/>
            <a:headEnd/>
            <a:tailEnd/>
          </a:ln>
        </p:spPr>
        <p:txBody>
          <a:bodyPr>
            <a:spAutoFit/>
          </a:bodyPr>
          <a:lstStyle/>
          <a:p>
            <a:endParaRPr lang="ru-RU" sz="1900" b="1" dirty="0">
              <a:solidFill>
                <a:srgbClr val="FF0000"/>
              </a:solidFill>
            </a:endParaRPr>
          </a:p>
        </p:txBody>
      </p:sp>
      <p:sp>
        <p:nvSpPr>
          <p:cNvPr id="6" name="TextBox 5"/>
          <p:cNvSpPr txBox="1"/>
          <p:nvPr/>
        </p:nvSpPr>
        <p:spPr>
          <a:xfrm>
            <a:off x="0" y="1196752"/>
            <a:ext cx="9144000" cy="5632311"/>
          </a:xfrm>
          <a:prstGeom prst="rect">
            <a:avLst/>
          </a:prstGeom>
          <a:solidFill>
            <a:schemeClr val="bg1"/>
          </a:solidFill>
        </p:spPr>
        <p:txBody>
          <a:bodyPr wrap="square" rtlCol="0">
            <a:spAutoFit/>
          </a:bodyPr>
          <a:lstStyle/>
          <a:p>
            <a:r>
              <a:rPr lang="ru-RU" sz="2000" b="1" i="1" dirty="0">
                <a:solidFill>
                  <a:srgbClr val="FF0000"/>
                </a:solidFill>
              </a:rPr>
              <a:t>Задание 1</a:t>
            </a:r>
          </a:p>
          <a:p>
            <a:r>
              <a:rPr lang="ru-RU" sz="2000" dirty="0"/>
              <a:t>Опиши, как соотносятся между собой возможные риски и потенциальная доходность.</a:t>
            </a:r>
            <a:endParaRPr lang="ru-RU" sz="2000" b="1" i="1" dirty="0">
              <a:solidFill>
                <a:srgbClr val="FF0000"/>
              </a:solidFill>
            </a:endParaRPr>
          </a:p>
          <a:p>
            <a:r>
              <a:rPr lang="ru-RU" sz="2000" b="1" i="1" dirty="0">
                <a:solidFill>
                  <a:srgbClr val="FF0000"/>
                </a:solidFill>
              </a:rPr>
              <a:t>Задание 2</a:t>
            </a:r>
          </a:p>
          <a:p>
            <a:r>
              <a:rPr lang="ru-RU" sz="2000" b="1" dirty="0"/>
              <a:t>Соотнеси термины и их значения.</a:t>
            </a:r>
          </a:p>
          <a:p>
            <a:r>
              <a:rPr lang="ru-RU" sz="2000" dirty="0">
                <a:solidFill>
                  <a:srgbClr val="0000FF"/>
                </a:solidFill>
              </a:rPr>
              <a:t>1. Агрессивная стратегия инвестирования</a:t>
            </a:r>
          </a:p>
          <a:p>
            <a:r>
              <a:rPr lang="ru-RU" sz="2000" dirty="0">
                <a:solidFill>
                  <a:srgbClr val="0000FF"/>
                </a:solidFill>
              </a:rPr>
              <a:t>2. Умеренная стратегия инвестирования</a:t>
            </a:r>
          </a:p>
          <a:p>
            <a:r>
              <a:rPr lang="ru-RU" sz="2000" dirty="0">
                <a:solidFill>
                  <a:srgbClr val="0000FF"/>
                </a:solidFill>
              </a:rPr>
              <a:t>3. Консервативная стратегия инвестирования</a:t>
            </a:r>
          </a:p>
          <a:p>
            <a:r>
              <a:rPr lang="ru-RU" sz="2000" dirty="0"/>
              <a:t>А. Инвестор не может себе позволить</a:t>
            </a:r>
          </a:p>
          <a:p>
            <a:r>
              <a:rPr lang="ru-RU" sz="2000" dirty="0"/>
              <a:t>убытки. Объект инвестиций – </a:t>
            </a:r>
            <a:r>
              <a:rPr lang="ru-RU" sz="2000" dirty="0" err="1"/>
              <a:t>безрисковые</a:t>
            </a:r>
            <a:r>
              <a:rPr lang="ru-RU" sz="2000" dirty="0"/>
              <a:t> или </a:t>
            </a:r>
            <a:r>
              <a:rPr lang="ru-RU" sz="2000" dirty="0" err="1"/>
              <a:t>низкорисковые</a:t>
            </a:r>
            <a:r>
              <a:rPr lang="ru-RU" sz="2000" dirty="0"/>
              <a:t> активы</a:t>
            </a:r>
          </a:p>
          <a:p>
            <a:r>
              <a:rPr lang="ru-RU" sz="2000" dirty="0"/>
              <a:t>Б. Инвестор не обращает внимания на степень риска, руководствуясь лишь возможной высокой доходностью</a:t>
            </a:r>
          </a:p>
          <a:p>
            <a:r>
              <a:rPr lang="ru-RU" sz="2000" dirty="0"/>
              <a:t>В. Инвестор может позволить себе некую степень риска для достижения поставленных перед собой целей.</a:t>
            </a:r>
          </a:p>
          <a:p>
            <a:r>
              <a:rPr lang="ru-RU" sz="2000" b="1" i="1" dirty="0">
                <a:solidFill>
                  <a:srgbClr val="FF0000"/>
                </a:solidFill>
              </a:rPr>
              <a:t>Задание 6</a:t>
            </a:r>
          </a:p>
          <a:p>
            <a:r>
              <a:rPr lang="ru-RU" sz="2000" b="1" dirty="0"/>
              <a:t>Определи доходность акций</a:t>
            </a:r>
            <a:r>
              <a:rPr lang="ru-RU" sz="2000" dirty="0"/>
              <a:t>. Дмитрий купил 100 акций компании «Богатство» по 100 руб. за штуку, вложив 10 000 руб. За год цена акции возросла до 110 руб. за штуку, и Дмитрий продал их за 11 000 руб.</a:t>
            </a:r>
            <a:endParaRPr lang="ru-RU" sz="2000" b="1" dirty="0">
              <a:solidFill>
                <a:srgbClr val="0000FF"/>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одзаголовок 2"/>
          <p:cNvSpPr>
            <a:spLocks noGrp="1"/>
          </p:cNvSpPr>
          <p:nvPr>
            <p:ph type="subTitle" idx="1"/>
          </p:nvPr>
        </p:nvSpPr>
        <p:spPr>
          <a:xfrm>
            <a:off x="357188" y="428625"/>
            <a:ext cx="1428750" cy="542925"/>
          </a:xfrm>
        </p:spPr>
        <p:txBody>
          <a:bodyPr rtlCol="0">
            <a:normAutofit fontScale="85000" lnSpcReduction="10000"/>
          </a:bodyPr>
          <a:lstStyle/>
          <a:p>
            <a:pPr eaLnBrk="1" fontAlgn="auto" hangingPunct="1">
              <a:spcAft>
                <a:spcPts val="0"/>
              </a:spcAft>
              <a:buFont typeface="Arial" pitchFamily="34" charset="0"/>
              <a:buNone/>
              <a:defRPr/>
            </a:pPr>
            <a:r>
              <a:rPr lang="ru-RU" dirty="0">
                <a:solidFill>
                  <a:schemeClr val="tx1"/>
                </a:solidFill>
              </a:rPr>
              <a:t>Логотип </a:t>
            </a:r>
          </a:p>
        </p:txBody>
      </p:sp>
      <p:pic>
        <p:nvPicPr>
          <p:cNvPr id="34819"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sp>
        <p:nvSpPr>
          <p:cNvPr id="34820" name="TextBox 6"/>
          <p:cNvSpPr txBox="1">
            <a:spLocks noChangeArrowheads="1"/>
          </p:cNvSpPr>
          <p:nvPr/>
        </p:nvSpPr>
        <p:spPr bwMode="auto">
          <a:xfrm>
            <a:off x="4572000" y="260350"/>
            <a:ext cx="4572000" cy="831850"/>
          </a:xfrm>
          <a:prstGeom prst="rect">
            <a:avLst/>
          </a:prstGeom>
          <a:noFill/>
          <a:ln w="9525">
            <a:noFill/>
            <a:miter lim="800000"/>
            <a:headEnd/>
            <a:tailEnd/>
          </a:ln>
        </p:spPr>
        <p:txBody>
          <a:bodyPr>
            <a:spAutoFit/>
          </a:bodyPr>
          <a:lstStyle/>
          <a:p>
            <a:pPr algn="ctr"/>
            <a:r>
              <a:rPr lang="ru-RU" sz="4800" b="1">
                <a:solidFill>
                  <a:schemeClr val="bg1"/>
                </a:solidFill>
              </a:rPr>
              <a:t>Проверь себя</a:t>
            </a:r>
          </a:p>
        </p:txBody>
      </p:sp>
      <p:sp>
        <p:nvSpPr>
          <p:cNvPr id="34821" name="TextBox 8"/>
          <p:cNvSpPr txBox="1">
            <a:spLocks noChangeArrowheads="1"/>
          </p:cNvSpPr>
          <p:nvPr/>
        </p:nvSpPr>
        <p:spPr bwMode="auto">
          <a:xfrm>
            <a:off x="0" y="1196975"/>
            <a:ext cx="9144000" cy="384721"/>
          </a:xfrm>
          <a:prstGeom prst="rect">
            <a:avLst/>
          </a:prstGeom>
          <a:solidFill>
            <a:schemeClr val="bg1"/>
          </a:solidFill>
          <a:ln w="9525">
            <a:noFill/>
            <a:miter lim="800000"/>
            <a:headEnd/>
            <a:tailEnd/>
          </a:ln>
        </p:spPr>
        <p:txBody>
          <a:bodyPr>
            <a:spAutoFit/>
          </a:bodyPr>
          <a:lstStyle/>
          <a:p>
            <a:endParaRPr lang="ru-RU" sz="1900" b="1" dirty="0">
              <a:solidFill>
                <a:srgbClr val="FF0000"/>
              </a:solidFill>
            </a:endParaRPr>
          </a:p>
        </p:txBody>
      </p:sp>
      <p:sp>
        <p:nvSpPr>
          <p:cNvPr id="6" name="TextBox 5"/>
          <p:cNvSpPr txBox="1"/>
          <p:nvPr/>
        </p:nvSpPr>
        <p:spPr>
          <a:xfrm>
            <a:off x="2339752" y="1196752"/>
            <a:ext cx="6804248" cy="369332"/>
          </a:xfrm>
          <a:prstGeom prst="rect">
            <a:avLst/>
          </a:prstGeom>
          <a:solidFill>
            <a:schemeClr val="bg1"/>
          </a:solidFill>
        </p:spPr>
        <p:txBody>
          <a:bodyPr wrap="square" rtlCol="0">
            <a:spAutoFit/>
          </a:bodyPr>
          <a:lstStyle/>
          <a:p>
            <a:endParaRPr lang="ru-RU" b="1" dirty="0">
              <a:solidFill>
                <a:srgbClr val="0000FF"/>
              </a:solidFill>
            </a:endParaRPr>
          </a:p>
        </p:txBody>
      </p:sp>
      <p:sp>
        <p:nvSpPr>
          <p:cNvPr id="9" name="TextBox 8"/>
          <p:cNvSpPr txBox="1"/>
          <p:nvPr/>
        </p:nvSpPr>
        <p:spPr>
          <a:xfrm>
            <a:off x="0" y="1196752"/>
            <a:ext cx="9144000" cy="5661248"/>
          </a:xfrm>
          <a:prstGeom prst="rect">
            <a:avLst/>
          </a:prstGeom>
          <a:solidFill>
            <a:schemeClr val="bg1"/>
          </a:solidFill>
        </p:spPr>
        <p:txBody>
          <a:bodyPr wrap="square" rtlCol="0">
            <a:spAutoFit/>
          </a:bodyPr>
          <a:lstStyle/>
          <a:p>
            <a:r>
              <a:rPr lang="ru-RU" sz="1600" b="1" i="1" dirty="0">
                <a:solidFill>
                  <a:srgbClr val="FF0000"/>
                </a:solidFill>
              </a:rPr>
              <a:t>Задание 3</a:t>
            </a:r>
          </a:p>
          <a:p>
            <a:r>
              <a:rPr lang="ru-RU" sz="1600" dirty="0"/>
              <a:t>Если бы у тебя были свободные средства для инвестирования, какую стратегию инвестирования ты бы предпочёл? Обоснуй свой ответ.</a:t>
            </a:r>
            <a:endParaRPr lang="ru-RU" sz="1600" b="1" i="1" dirty="0">
              <a:solidFill>
                <a:srgbClr val="0000FF"/>
              </a:solidFill>
            </a:endParaRPr>
          </a:p>
          <a:p>
            <a:r>
              <a:rPr lang="ru-RU" sz="1600" b="1" i="1" dirty="0">
                <a:solidFill>
                  <a:srgbClr val="FF0000"/>
                </a:solidFill>
              </a:rPr>
              <a:t>Задание 4</a:t>
            </a:r>
          </a:p>
          <a:p>
            <a:r>
              <a:rPr lang="ru-RU" sz="1600" dirty="0"/>
              <a:t>Опиши, что представляет собой диверсификация инвестиционного портфеля. Почему необходимо диверсифицировать свой инвестиционный портфель?</a:t>
            </a:r>
          </a:p>
          <a:p>
            <a:r>
              <a:rPr lang="ru-RU" sz="1600" b="1" i="1" dirty="0">
                <a:solidFill>
                  <a:srgbClr val="FF0000"/>
                </a:solidFill>
              </a:rPr>
              <a:t>Задание 5</a:t>
            </a:r>
          </a:p>
          <a:p>
            <a:r>
              <a:rPr lang="ru-RU" sz="1600" dirty="0"/>
              <a:t>Выбери наиболее близкий тебе ответ и обоснуй его. Поду-</a:t>
            </a:r>
          </a:p>
          <a:p>
            <a:r>
              <a:rPr lang="ru-RU" sz="1600" dirty="0"/>
              <a:t>май, как данный выбор характеризует твою склонность к риску.</a:t>
            </a:r>
          </a:p>
          <a:p>
            <a:r>
              <a:rPr lang="ru-RU" sz="1600" dirty="0"/>
              <a:t>• Спустя 50 дней после инвестирования денежных средств в</a:t>
            </a:r>
          </a:p>
          <a:p>
            <a:r>
              <a:rPr lang="ru-RU" sz="1600" dirty="0"/>
              <a:t>акции компании «второго эшелона» цена приобретённого </a:t>
            </a:r>
            <a:r>
              <a:rPr lang="ru-RU" sz="1600" dirty="0" err="1"/>
              <a:t>акти</a:t>
            </a:r>
            <a:r>
              <a:rPr lang="ru-RU" sz="1600" dirty="0"/>
              <a:t>-</a:t>
            </a:r>
          </a:p>
          <a:p>
            <a:r>
              <a:rPr lang="ru-RU" sz="1600" dirty="0" err="1"/>
              <a:t>ва</a:t>
            </a:r>
            <a:r>
              <a:rPr lang="ru-RU" sz="1600" dirty="0"/>
              <a:t> упала на 25%. Какие действия ты предпримешь? а) Продашь соответствующие ценные бумаги, чтобы избежать дальнейших возможных потерь, и попытаешься вложить свой капитал в другие активы;</a:t>
            </a:r>
          </a:p>
          <a:p>
            <a:r>
              <a:rPr lang="ru-RU" sz="1600" dirty="0"/>
              <a:t>б) приобретёшь дополнительную порцию этих бумаг, поскольку ранее они оказывались хорошим капиталовложением;</a:t>
            </a:r>
          </a:p>
          <a:p>
            <a:r>
              <a:rPr lang="ru-RU" sz="1600" dirty="0"/>
              <a:t>в) не будешь предпринимать никаких действий и будешь ждать, чем всё это закончится.</a:t>
            </a:r>
          </a:p>
          <a:p>
            <a:r>
              <a:rPr lang="ru-RU" sz="1600" dirty="0"/>
              <a:t>• Тебе только что подвернулась возможность удачно вложить свой капитал, но собственных средств у тебя нет. Готов ли ты взять кредит в банке?</a:t>
            </a:r>
          </a:p>
          <a:p>
            <a:r>
              <a:rPr lang="ru-RU" sz="1600" dirty="0"/>
              <a:t>а) Конечно, да;</a:t>
            </a:r>
          </a:p>
          <a:p>
            <a:r>
              <a:rPr lang="ru-RU" sz="1600" dirty="0"/>
              <a:t>б) возможно, да;</a:t>
            </a:r>
          </a:p>
          <a:p>
            <a:r>
              <a:rPr lang="ru-RU" sz="1600" dirty="0"/>
              <a:t>в) безусловно, нет.</a:t>
            </a:r>
            <a:endParaRPr lang="ru-RU" sz="1600" b="1" dirty="0">
              <a:solidFill>
                <a:srgbClr val="0000FF"/>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Заголовок 1"/>
          <p:cNvSpPr>
            <a:spLocks noGrp="1"/>
          </p:cNvSpPr>
          <p:nvPr>
            <p:ph type="title"/>
          </p:nvPr>
        </p:nvSpPr>
        <p:spPr>
          <a:xfrm>
            <a:off x="4643438" y="0"/>
            <a:ext cx="4500562" cy="1417638"/>
          </a:xfrm>
        </p:spPr>
        <p:txBody>
          <a:bodyPr/>
          <a:lstStyle/>
          <a:p>
            <a:pPr eaLnBrk="1" hangingPunct="1"/>
            <a:r>
              <a:rPr lang="ru-RU" b="1" dirty="0">
                <a:solidFill>
                  <a:schemeClr val="bg1"/>
                </a:solidFill>
              </a:rPr>
              <a:t>Ответы</a:t>
            </a:r>
          </a:p>
        </p:txBody>
      </p:sp>
      <p:pic>
        <p:nvPicPr>
          <p:cNvPr id="37892"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pic>
        <p:nvPicPr>
          <p:cNvPr id="37893" name="Picture 6" descr="http://p5cdn4static.sharpschool.com/UserFiles/Servers/Server_5347775/Image/Migration/District/book-09.gif"/>
          <p:cNvPicPr>
            <a:picLocks noChangeAspect="1" noChangeArrowheads="1" noCrop="1"/>
          </p:cNvPicPr>
          <p:nvPr/>
        </p:nvPicPr>
        <p:blipFill>
          <a:blip r:embed="rId3" cstate="print"/>
          <a:srcRect/>
          <a:stretch>
            <a:fillRect/>
          </a:stretch>
        </p:blipFill>
        <p:spPr bwMode="auto">
          <a:xfrm>
            <a:off x="4572000" y="476250"/>
            <a:ext cx="1363663" cy="1041400"/>
          </a:xfrm>
          <a:prstGeom prst="rect">
            <a:avLst/>
          </a:prstGeom>
          <a:noFill/>
          <a:ln w="9525">
            <a:noFill/>
            <a:miter lim="800000"/>
            <a:headEnd/>
            <a:tailEnd/>
          </a:ln>
        </p:spPr>
      </p:pic>
      <p:pic>
        <p:nvPicPr>
          <p:cNvPr id="37894" name="Picture 2" descr="http://justclickit.ru/flash/comp/comp%20(308).gif"/>
          <p:cNvPicPr>
            <a:picLocks noChangeAspect="1" noChangeArrowheads="1" noCrop="1"/>
          </p:cNvPicPr>
          <p:nvPr/>
        </p:nvPicPr>
        <p:blipFill>
          <a:blip r:embed="rId4" cstate="print"/>
          <a:srcRect/>
          <a:stretch>
            <a:fillRect/>
          </a:stretch>
        </p:blipFill>
        <p:spPr bwMode="auto">
          <a:xfrm>
            <a:off x="179388" y="5145088"/>
            <a:ext cx="1739900" cy="1593850"/>
          </a:xfrm>
          <a:prstGeom prst="rect">
            <a:avLst/>
          </a:prstGeom>
          <a:noFill/>
          <a:ln w="9525">
            <a:noFill/>
            <a:miter lim="800000"/>
            <a:headEnd/>
            <a:tailEnd/>
          </a:ln>
        </p:spPr>
      </p:pic>
      <p:pic>
        <p:nvPicPr>
          <p:cNvPr id="37895" name="Picture 4" descr="http://234g.ucoz.com/Pictures/dz.png"/>
          <p:cNvPicPr>
            <a:picLocks noChangeAspect="1" noChangeArrowheads="1"/>
          </p:cNvPicPr>
          <p:nvPr/>
        </p:nvPicPr>
        <p:blipFill>
          <a:blip r:embed="rId5" cstate="print"/>
          <a:srcRect/>
          <a:stretch>
            <a:fillRect/>
          </a:stretch>
        </p:blipFill>
        <p:spPr bwMode="auto">
          <a:xfrm>
            <a:off x="0" y="1557338"/>
            <a:ext cx="1958975" cy="1257300"/>
          </a:xfrm>
          <a:prstGeom prst="rect">
            <a:avLst/>
          </a:prstGeom>
          <a:noFill/>
          <a:ln w="9525">
            <a:noFill/>
            <a:miter lim="800000"/>
            <a:headEnd/>
            <a:tailEnd/>
          </a:ln>
        </p:spPr>
      </p:pic>
      <p:pic>
        <p:nvPicPr>
          <p:cNvPr id="37896" name="Picture 6" descr="http://animo2.ucoz.ru/_ph/14/2/377582099.gif"/>
          <p:cNvPicPr>
            <a:picLocks noChangeAspect="1" noChangeArrowheads="1" noCrop="1"/>
          </p:cNvPicPr>
          <p:nvPr/>
        </p:nvPicPr>
        <p:blipFill>
          <a:blip r:embed="rId6" cstate="print"/>
          <a:srcRect/>
          <a:stretch>
            <a:fillRect/>
          </a:stretch>
        </p:blipFill>
        <p:spPr bwMode="auto">
          <a:xfrm flipH="1">
            <a:off x="107950" y="1700213"/>
            <a:ext cx="2016125" cy="2387600"/>
          </a:xfrm>
          <a:prstGeom prst="rect">
            <a:avLst/>
          </a:prstGeom>
          <a:noFill/>
          <a:ln w="9525">
            <a:noFill/>
            <a:miter lim="800000"/>
            <a:headEnd/>
            <a:tailEnd/>
          </a:ln>
        </p:spPr>
      </p:pic>
      <p:pic>
        <p:nvPicPr>
          <p:cNvPr id="37897" name="Picture 8" descr="http://www.gifs-paradise.com/animations/animated-gifs-mini-mixed-1432.gif"/>
          <p:cNvPicPr>
            <a:picLocks noChangeAspect="1" noChangeArrowheads="1" noCrop="1"/>
          </p:cNvPicPr>
          <p:nvPr/>
        </p:nvPicPr>
        <p:blipFill>
          <a:blip r:embed="rId7" cstate="print"/>
          <a:srcRect/>
          <a:stretch>
            <a:fillRect/>
          </a:stretch>
        </p:blipFill>
        <p:spPr bwMode="auto">
          <a:xfrm>
            <a:off x="4067175" y="920750"/>
            <a:ext cx="593725" cy="492125"/>
          </a:xfrm>
          <a:prstGeom prst="rect">
            <a:avLst/>
          </a:prstGeom>
          <a:noFill/>
          <a:ln w="9525">
            <a:noFill/>
            <a:miter lim="800000"/>
            <a:headEnd/>
            <a:tailEnd/>
          </a:ln>
        </p:spPr>
      </p:pic>
      <p:pic>
        <p:nvPicPr>
          <p:cNvPr id="37898" name="Picture 10" descr="http://www.playcast.ru/uploads/2016/02/10/17242819.gif"/>
          <p:cNvPicPr>
            <a:picLocks noChangeAspect="1" noChangeArrowheads="1" noCrop="1"/>
          </p:cNvPicPr>
          <p:nvPr/>
        </p:nvPicPr>
        <p:blipFill>
          <a:blip r:embed="rId8" cstate="print"/>
          <a:srcRect/>
          <a:stretch>
            <a:fillRect/>
          </a:stretch>
        </p:blipFill>
        <p:spPr bwMode="auto">
          <a:xfrm>
            <a:off x="0" y="3284538"/>
            <a:ext cx="1905000" cy="1819275"/>
          </a:xfrm>
          <a:prstGeom prst="rect">
            <a:avLst/>
          </a:prstGeom>
          <a:noFill/>
          <a:ln w="9525">
            <a:noFill/>
            <a:miter lim="800000"/>
            <a:headEnd/>
            <a:tailEnd/>
          </a:ln>
        </p:spPr>
      </p:pic>
      <p:pic>
        <p:nvPicPr>
          <p:cNvPr id="1026" name="Picture 2"/>
          <p:cNvPicPr>
            <a:picLocks noGrp="1" noChangeAspect="1" noChangeArrowheads="1"/>
          </p:cNvPicPr>
          <p:nvPr>
            <p:ph idx="1"/>
          </p:nvPr>
        </p:nvPicPr>
        <p:blipFill>
          <a:blip r:embed="rId9" cstate="print">
            <a:lum bright="-20000" contrast="40000"/>
          </a:blip>
          <a:srcRect l="6314" t="28149" r="39014" b="22271"/>
          <a:stretch>
            <a:fillRect/>
          </a:stretch>
        </p:blipFill>
        <p:spPr bwMode="auto">
          <a:xfrm>
            <a:off x="2339752" y="1484784"/>
            <a:ext cx="6749290" cy="4968552"/>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одзаголовок 2"/>
          <p:cNvSpPr txBox="1">
            <a:spLocks/>
          </p:cNvSpPr>
          <p:nvPr/>
        </p:nvSpPr>
        <p:spPr>
          <a:xfrm>
            <a:off x="4429125" y="404813"/>
            <a:ext cx="4714875" cy="1000125"/>
          </a:xfrm>
          <a:prstGeom prst="rect">
            <a:avLst/>
          </a:prstGeom>
        </p:spPr>
        <p:txBody>
          <a:bodyPr/>
          <a:lstStyle/>
          <a:p>
            <a:pPr algn="ctr" fontAlgn="auto">
              <a:spcBef>
                <a:spcPct val="20000"/>
              </a:spcBef>
              <a:spcAft>
                <a:spcPts val="0"/>
              </a:spcAft>
              <a:buFont typeface="Arial" pitchFamily="34" charset="0"/>
              <a:buNone/>
              <a:defRPr/>
            </a:pPr>
            <a:r>
              <a:rPr lang="ru-RU" sz="3200" b="1" dirty="0">
                <a:solidFill>
                  <a:schemeClr val="bg1"/>
                </a:solidFill>
                <a:effectLst>
                  <a:outerShdw blurRad="38100" dist="38100" dir="2700000" algn="tl">
                    <a:srgbClr val="000000">
                      <a:alpha val="43137"/>
                    </a:srgbClr>
                  </a:outerShdw>
                </a:effectLst>
                <a:latin typeface="Arial" pitchFamily="34" charset="0"/>
                <a:cs typeface="Arial" pitchFamily="34" charset="0"/>
              </a:rPr>
              <a:t>Рефлексия </a:t>
            </a:r>
            <a:endParaRPr lang="ru-RU" sz="3200"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12" name="Подзаголовок 2"/>
          <p:cNvSpPr>
            <a:spLocks noGrp="1"/>
          </p:cNvSpPr>
          <p:nvPr>
            <p:ph type="subTitle" idx="1"/>
          </p:nvPr>
        </p:nvSpPr>
        <p:spPr>
          <a:xfrm>
            <a:off x="357188" y="428625"/>
            <a:ext cx="1428750" cy="542925"/>
          </a:xfrm>
        </p:spPr>
        <p:txBody>
          <a:bodyPr rtlCol="0">
            <a:normAutofit fontScale="85000" lnSpcReduction="10000"/>
          </a:bodyPr>
          <a:lstStyle/>
          <a:p>
            <a:pPr eaLnBrk="1" fontAlgn="auto" hangingPunct="1">
              <a:spcAft>
                <a:spcPts val="0"/>
              </a:spcAft>
              <a:buFont typeface="Arial" pitchFamily="34" charset="0"/>
              <a:buNone/>
              <a:defRPr/>
            </a:pPr>
            <a:r>
              <a:rPr lang="ru-RU" dirty="0">
                <a:solidFill>
                  <a:schemeClr val="tx1"/>
                </a:solidFill>
              </a:rPr>
              <a:t>Логотип </a:t>
            </a:r>
          </a:p>
        </p:txBody>
      </p:sp>
      <p:pic>
        <p:nvPicPr>
          <p:cNvPr id="36868"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pic>
        <p:nvPicPr>
          <p:cNvPr id="36869" name="Picture 5" descr="2h3[1]"/>
          <p:cNvPicPr>
            <a:picLocks noChangeAspect="1" noChangeArrowheads="1" noCrop="1"/>
          </p:cNvPicPr>
          <p:nvPr/>
        </p:nvPicPr>
        <p:blipFill>
          <a:blip r:embed="rId3" cstate="print"/>
          <a:srcRect/>
          <a:stretch>
            <a:fillRect/>
          </a:stretch>
        </p:blipFill>
        <p:spPr bwMode="auto">
          <a:xfrm rot="-5400000">
            <a:off x="8084344" y="-237331"/>
            <a:ext cx="706437" cy="1412875"/>
          </a:xfrm>
          <a:prstGeom prst="rect">
            <a:avLst/>
          </a:prstGeom>
          <a:noFill/>
          <a:ln w="9525">
            <a:noFill/>
            <a:miter lim="800000"/>
            <a:headEnd/>
            <a:tailEnd/>
          </a:ln>
        </p:spPr>
      </p:pic>
      <p:pic>
        <p:nvPicPr>
          <p:cNvPr id="36870" name="Picture 2" descr="http://www.pridvinje.by/wp-content/uploads/2016/11/jAt2UJ15oHk.jpg"/>
          <p:cNvPicPr>
            <a:picLocks noChangeAspect="1" noChangeArrowheads="1"/>
          </p:cNvPicPr>
          <p:nvPr/>
        </p:nvPicPr>
        <p:blipFill>
          <a:blip r:embed="rId4" cstate="print"/>
          <a:srcRect t="11340" r="6581" b="13062"/>
          <a:stretch>
            <a:fillRect/>
          </a:stretch>
        </p:blipFill>
        <p:spPr bwMode="auto">
          <a:xfrm>
            <a:off x="0" y="3978275"/>
            <a:ext cx="2268538" cy="2879725"/>
          </a:xfrm>
          <a:prstGeom prst="rect">
            <a:avLst/>
          </a:prstGeom>
          <a:noFill/>
          <a:ln w="9525">
            <a:noFill/>
            <a:miter lim="800000"/>
            <a:headEnd/>
            <a:tailEnd/>
          </a:ln>
        </p:spPr>
      </p:pic>
      <p:sp>
        <p:nvSpPr>
          <p:cNvPr id="36871" name="TextBox 5"/>
          <p:cNvSpPr txBox="1">
            <a:spLocks noChangeArrowheads="1"/>
          </p:cNvSpPr>
          <p:nvPr/>
        </p:nvSpPr>
        <p:spPr bwMode="auto">
          <a:xfrm>
            <a:off x="1692275" y="1989138"/>
            <a:ext cx="7272338" cy="3884612"/>
          </a:xfrm>
          <a:prstGeom prst="rect">
            <a:avLst/>
          </a:prstGeom>
          <a:noFill/>
          <a:ln w="9525">
            <a:noFill/>
            <a:miter lim="800000"/>
            <a:headEnd/>
            <a:tailEnd/>
          </a:ln>
        </p:spPr>
        <p:txBody>
          <a:bodyPr>
            <a:spAutoFit/>
          </a:bodyPr>
          <a:lstStyle/>
          <a:p>
            <a:pPr marL="609600" indent="-609600">
              <a:lnSpc>
                <a:spcPct val="80000"/>
              </a:lnSpc>
              <a:buClr>
                <a:srgbClr val="FF0000"/>
              </a:buClr>
              <a:buFont typeface="Wingdings" pitchFamily="2" charset="2"/>
              <a:buChar char="Ø"/>
            </a:pPr>
            <a:r>
              <a:rPr lang="ru-RU" sz="4400" b="1">
                <a:solidFill>
                  <a:srgbClr val="0000FF"/>
                </a:solidFill>
              </a:rPr>
              <a:t>Что узнали?</a:t>
            </a:r>
          </a:p>
          <a:p>
            <a:pPr marL="609600" indent="-609600">
              <a:lnSpc>
                <a:spcPct val="80000"/>
              </a:lnSpc>
              <a:buClr>
                <a:srgbClr val="FF0000"/>
              </a:buClr>
              <a:buFont typeface="Wingdings" pitchFamily="2" charset="2"/>
              <a:buChar char="Ø"/>
            </a:pPr>
            <a:r>
              <a:rPr lang="ru-RU" sz="4400" b="1">
                <a:solidFill>
                  <a:srgbClr val="0000FF"/>
                </a:solidFill>
              </a:rPr>
              <a:t>Каким способом?</a:t>
            </a:r>
          </a:p>
          <a:p>
            <a:pPr marL="609600" indent="-609600">
              <a:lnSpc>
                <a:spcPct val="80000"/>
              </a:lnSpc>
              <a:buClr>
                <a:srgbClr val="FF0000"/>
              </a:buClr>
              <a:buFont typeface="Wingdings" pitchFamily="2" charset="2"/>
              <a:buChar char="Ø"/>
            </a:pPr>
            <a:r>
              <a:rPr lang="ru-RU" sz="4400" b="1">
                <a:solidFill>
                  <a:srgbClr val="0000FF"/>
                </a:solidFill>
              </a:rPr>
              <a:t>Чему научились?</a:t>
            </a:r>
          </a:p>
          <a:p>
            <a:pPr marL="609600" indent="-609600">
              <a:lnSpc>
                <a:spcPct val="80000"/>
              </a:lnSpc>
              <a:buClr>
                <a:srgbClr val="FF0000"/>
              </a:buClr>
              <a:buFont typeface="Wingdings" pitchFamily="2" charset="2"/>
              <a:buChar char="Ø"/>
            </a:pPr>
            <a:r>
              <a:rPr lang="ru-RU" sz="4400" b="1">
                <a:solidFill>
                  <a:srgbClr val="0000FF"/>
                </a:solidFill>
              </a:rPr>
              <a:t>Какие испытывали трудности?</a:t>
            </a:r>
          </a:p>
          <a:p>
            <a:pPr marL="609600" indent="-609600">
              <a:lnSpc>
                <a:spcPct val="80000"/>
              </a:lnSpc>
              <a:buClr>
                <a:srgbClr val="FF0000"/>
              </a:buClr>
              <a:buFont typeface="Wingdings" pitchFamily="2" charset="2"/>
              <a:buChar char="Ø"/>
            </a:pPr>
            <a:r>
              <a:rPr lang="ru-RU" sz="4400" b="1">
                <a:solidFill>
                  <a:srgbClr val="0000FF"/>
                </a:solidFill>
              </a:rPr>
              <a:t>Интересно ли было на уроке?</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одзаголовок 2"/>
          <p:cNvSpPr txBox="1">
            <a:spLocks/>
          </p:cNvSpPr>
          <p:nvPr/>
        </p:nvSpPr>
        <p:spPr>
          <a:xfrm>
            <a:off x="4357688" y="857250"/>
            <a:ext cx="4714875" cy="1000125"/>
          </a:xfrm>
          <a:prstGeom prst="rect">
            <a:avLst/>
          </a:prstGeom>
        </p:spPr>
        <p:txBody>
          <a:bodyPr/>
          <a:lstStyle/>
          <a:p>
            <a:pPr algn="r" fontAlgn="auto">
              <a:spcBef>
                <a:spcPct val="20000"/>
              </a:spcBef>
              <a:spcAft>
                <a:spcPts val="0"/>
              </a:spcAft>
              <a:buFont typeface="Arial" pitchFamily="34" charset="0"/>
              <a:buNone/>
              <a:defRPr/>
            </a:pPr>
            <a:r>
              <a:rPr lang="ru-RU" sz="3200" b="1" dirty="0">
                <a:solidFill>
                  <a:schemeClr val="bg1"/>
                </a:solidFill>
                <a:effectLst>
                  <a:outerShdw blurRad="38100" dist="38100" dir="2700000" algn="tl">
                    <a:srgbClr val="000000">
                      <a:alpha val="43137"/>
                    </a:srgbClr>
                  </a:outerShdw>
                </a:effectLst>
                <a:latin typeface="Arial" pitchFamily="34" charset="0"/>
                <a:cs typeface="Arial" pitchFamily="34" charset="0"/>
              </a:rPr>
              <a:t>Название</a:t>
            </a:r>
            <a:r>
              <a:rPr lang="ru-RU" sz="3200" dirty="0">
                <a:solidFill>
                  <a:schemeClr val="bg1"/>
                </a:solidFill>
                <a:effectLst>
                  <a:outerShdw blurRad="38100" dist="38100" dir="2700000" algn="tl">
                    <a:srgbClr val="000000">
                      <a:alpha val="43137"/>
                    </a:srgbClr>
                  </a:outerShdw>
                </a:effectLst>
                <a:latin typeface="Arial" pitchFamily="34" charset="0"/>
                <a:cs typeface="Arial" pitchFamily="34" charset="0"/>
              </a:rPr>
              <a:t> слайда</a:t>
            </a:r>
          </a:p>
        </p:txBody>
      </p:sp>
      <p:sp>
        <p:nvSpPr>
          <p:cNvPr id="12" name="Подзаголовок 2"/>
          <p:cNvSpPr>
            <a:spLocks noGrp="1"/>
          </p:cNvSpPr>
          <p:nvPr>
            <p:ph type="subTitle" idx="1"/>
          </p:nvPr>
        </p:nvSpPr>
        <p:spPr>
          <a:xfrm>
            <a:off x="357188" y="428625"/>
            <a:ext cx="1428750" cy="542925"/>
          </a:xfrm>
        </p:spPr>
        <p:txBody>
          <a:bodyPr rtlCol="0">
            <a:normAutofit fontScale="85000" lnSpcReduction="10000"/>
          </a:bodyPr>
          <a:lstStyle/>
          <a:p>
            <a:pPr eaLnBrk="1" fontAlgn="auto" hangingPunct="1">
              <a:spcAft>
                <a:spcPts val="0"/>
              </a:spcAft>
              <a:buFont typeface="Arial" pitchFamily="34" charset="0"/>
              <a:buNone/>
              <a:defRPr/>
            </a:pPr>
            <a:r>
              <a:rPr lang="ru-RU" dirty="0">
                <a:solidFill>
                  <a:schemeClr val="tx1"/>
                </a:solidFill>
              </a:rPr>
              <a:t>Логотип </a:t>
            </a:r>
          </a:p>
        </p:txBody>
      </p:sp>
      <p:pic>
        <p:nvPicPr>
          <p:cNvPr id="5124"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sp>
        <p:nvSpPr>
          <p:cNvPr id="5" name="Содержимое 1"/>
          <p:cNvSpPr txBox="1">
            <a:spLocks/>
          </p:cNvSpPr>
          <p:nvPr/>
        </p:nvSpPr>
        <p:spPr bwMode="auto">
          <a:xfrm>
            <a:off x="0" y="1052513"/>
            <a:ext cx="9144000" cy="5805487"/>
          </a:xfrm>
          <a:prstGeom prst="rect">
            <a:avLst/>
          </a:prstGeom>
          <a:solidFill>
            <a:schemeClr val="bg1"/>
          </a:solidFill>
          <a:ln w="9525">
            <a:noFill/>
            <a:miter lim="800000"/>
            <a:headEnd/>
            <a:tailEnd/>
          </a:ln>
        </p:spPr>
        <p:txBody>
          <a:bodyPr>
            <a:normAutofit lnSpcReduction="10000"/>
          </a:bodyPr>
          <a:lstStyle/>
          <a:p>
            <a:pPr algn="ctr">
              <a:spcBef>
                <a:spcPct val="20000"/>
              </a:spcBef>
              <a:buFont typeface="Arial" charset="0"/>
              <a:buNone/>
              <a:defRPr/>
            </a:pPr>
            <a:r>
              <a:rPr lang="ru-RU" sz="4400" b="1" dirty="0">
                <a:solidFill>
                  <a:srgbClr val="0000FF"/>
                </a:solidFill>
                <a:latin typeface="+mn-lt"/>
                <a:cs typeface="+mn-cs"/>
              </a:rPr>
              <a:t>уметь:</a:t>
            </a:r>
          </a:p>
          <a:p>
            <a:pPr>
              <a:buFont typeface="Arial" pitchFamily="34" charset="0"/>
              <a:buChar char="•"/>
            </a:pPr>
            <a:r>
              <a:rPr lang="ru-RU" sz="2400" b="1" dirty="0">
                <a:solidFill>
                  <a:srgbClr val="0000FF"/>
                </a:solidFill>
              </a:rPr>
              <a:t> различать стратегии инвестирования;</a:t>
            </a:r>
          </a:p>
          <a:p>
            <a:pPr>
              <a:buFont typeface="Arial" pitchFamily="34" charset="0"/>
              <a:buChar char="•"/>
            </a:pPr>
            <a:r>
              <a:rPr lang="ru-RU" sz="2400" b="1" dirty="0">
                <a:solidFill>
                  <a:srgbClr val="0000FF"/>
                </a:solidFill>
              </a:rPr>
              <a:t> выбирать приемлемую для себя стратегию инвестирования с позиции приемлемого уровня риска и доходности;</a:t>
            </a:r>
          </a:p>
          <a:p>
            <a:pPr>
              <a:buFont typeface="Arial" pitchFamily="34" charset="0"/>
              <a:buChar char="•"/>
            </a:pPr>
            <a:r>
              <a:rPr lang="ru-RU" sz="2400" b="1" dirty="0">
                <a:solidFill>
                  <a:srgbClr val="0000FF"/>
                </a:solidFill>
              </a:rPr>
              <a:t> рассчитать доходность инвестиций;</a:t>
            </a:r>
          </a:p>
          <a:p>
            <a:pPr>
              <a:buFont typeface="Arial" pitchFamily="34" charset="0"/>
              <a:buChar char="•"/>
            </a:pPr>
            <a:r>
              <a:rPr lang="ru-RU" sz="2400" b="1" dirty="0">
                <a:solidFill>
                  <a:srgbClr val="0000FF"/>
                </a:solidFill>
              </a:rPr>
              <a:t> диверсифицировать инвестиционный портфель с точки зрения минимизации рисков и приемлемости доходности</a:t>
            </a:r>
          </a:p>
          <a:p>
            <a:pPr algn="ctr"/>
            <a:r>
              <a:rPr lang="ru-RU" sz="4400" b="1" dirty="0">
                <a:solidFill>
                  <a:srgbClr val="FF0000"/>
                </a:solidFill>
                <a:latin typeface="+mn-lt"/>
                <a:cs typeface="+mn-cs"/>
              </a:rPr>
              <a:t>обладать компетенциями:</a:t>
            </a:r>
          </a:p>
          <a:p>
            <a:pPr>
              <a:buFont typeface="Arial" pitchFamily="34" charset="0"/>
              <a:buChar char="•"/>
            </a:pPr>
            <a:r>
              <a:rPr lang="ru-RU" sz="2400" b="1" dirty="0">
                <a:solidFill>
                  <a:srgbClr val="0000FF"/>
                </a:solidFill>
              </a:rPr>
              <a:t>Сравнивать и выбирать оптимальный вариант размещения своего капитала в различные инвестиционные инструменты, оценивать доходность своих инвестиций, определять уровень риска инвестиционного портфеля.</a:t>
            </a:r>
            <a:endParaRPr lang="ru-RU" sz="3200" b="1" dirty="0">
              <a:solidFill>
                <a:srgbClr val="0000FF"/>
              </a:solidFill>
              <a:latin typeface="+mn-lt"/>
              <a:cs typeface="+mn-cs"/>
            </a:endParaRPr>
          </a:p>
        </p:txBody>
      </p:sp>
      <p:sp>
        <p:nvSpPr>
          <p:cNvPr id="6" name="Заголовок 2"/>
          <p:cNvSpPr txBox="1">
            <a:spLocks/>
          </p:cNvSpPr>
          <p:nvPr/>
        </p:nvSpPr>
        <p:spPr bwMode="auto">
          <a:xfrm>
            <a:off x="0" y="0"/>
            <a:ext cx="9144000" cy="1066800"/>
          </a:xfrm>
          <a:prstGeom prst="rect">
            <a:avLst/>
          </a:prstGeom>
          <a:solidFill>
            <a:srgbClr val="FF0000"/>
          </a:solidFill>
          <a:ln w="9525">
            <a:noFill/>
            <a:miter lim="800000"/>
            <a:headEnd/>
            <a:tailEnd/>
          </a:ln>
        </p:spPr>
        <p:txBody>
          <a:bodyPr anchor="ctr"/>
          <a:lstStyle/>
          <a:p>
            <a:pPr algn="ctr">
              <a:defRPr/>
            </a:pPr>
            <a:r>
              <a:rPr lang="ru-RU" sz="4400" b="1" dirty="0">
                <a:solidFill>
                  <a:schemeClr val="bg1"/>
                </a:solidFill>
                <a:effectLst>
                  <a:outerShdw blurRad="38100" dist="38100" dir="2700000" algn="tl">
                    <a:srgbClr val="000000">
                      <a:alpha val="43137"/>
                    </a:srgbClr>
                  </a:outerShdw>
                </a:effectLst>
                <a:latin typeface="+mj-lt"/>
                <a:ea typeface="+mj-ea"/>
                <a:cs typeface="+mj-cs"/>
              </a:rPr>
              <a:t>Умения и компетенции</a:t>
            </a:r>
            <a:endParaRPr lang="ru-RU" sz="4400" dirty="0">
              <a:solidFill>
                <a:schemeClr val="bg1"/>
              </a:solidFill>
              <a:effectLst>
                <a:outerShdw blurRad="38100" dist="38100" dir="2700000" algn="tl">
                  <a:srgbClr val="000000">
                    <a:alpha val="43137"/>
                  </a:srgbClr>
                </a:outerShdw>
              </a:effectLst>
              <a:latin typeface="+mj-lt"/>
              <a:ea typeface="+mj-ea"/>
              <a:cs typeface="+mj-cs"/>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Заголовок 1"/>
          <p:cNvSpPr>
            <a:spLocks noGrp="1"/>
          </p:cNvSpPr>
          <p:nvPr>
            <p:ph type="title"/>
          </p:nvPr>
        </p:nvSpPr>
        <p:spPr>
          <a:xfrm>
            <a:off x="4643438" y="0"/>
            <a:ext cx="4500562" cy="1417638"/>
          </a:xfrm>
        </p:spPr>
        <p:txBody>
          <a:bodyPr/>
          <a:lstStyle/>
          <a:p>
            <a:pPr eaLnBrk="1" hangingPunct="1"/>
            <a:r>
              <a:rPr lang="ru-RU" b="1" dirty="0">
                <a:solidFill>
                  <a:schemeClr val="bg1"/>
                </a:solidFill>
              </a:rPr>
              <a:t>задание</a:t>
            </a:r>
          </a:p>
        </p:txBody>
      </p:sp>
      <p:pic>
        <p:nvPicPr>
          <p:cNvPr id="37892"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pic>
        <p:nvPicPr>
          <p:cNvPr id="37893" name="Picture 6" descr="http://p5cdn4static.sharpschool.com/UserFiles/Servers/Server_5347775/Image/Migration/District/book-09.gif"/>
          <p:cNvPicPr>
            <a:picLocks noChangeAspect="1" noChangeArrowheads="1" noCrop="1"/>
          </p:cNvPicPr>
          <p:nvPr/>
        </p:nvPicPr>
        <p:blipFill>
          <a:blip r:embed="rId3" cstate="print"/>
          <a:srcRect/>
          <a:stretch>
            <a:fillRect/>
          </a:stretch>
        </p:blipFill>
        <p:spPr bwMode="auto">
          <a:xfrm>
            <a:off x="4572000" y="476250"/>
            <a:ext cx="1363663" cy="1041400"/>
          </a:xfrm>
          <a:prstGeom prst="rect">
            <a:avLst/>
          </a:prstGeom>
          <a:noFill/>
          <a:ln w="9525">
            <a:noFill/>
            <a:miter lim="800000"/>
            <a:headEnd/>
            <a:tailEnd/>
          </a:ln>
        </p:spPr>
      </p:pic>
      <p:pic>
        <p:nvPicPr>
          <p:cNvPr id="37894" name="Picture 2" descr="http://justclickit.ru/flash/comp/comp%20(308).gif"/>
          <p:cNvPicPr>
            <a:picLocks noChangeAspect="1" noChangeArrowheads="1" noCrop="1"/>
          </p:cNvPicPr>
          <p:nvPr/>
        </p:nvPicPr>
        <p:blipFill>
          <a:blip r:embed="rId4" cstate="print"/>
          <a:srcRect/>
          <a:stretch>
            <a:fillRect/>
          </a:stretch>
        </p:blipFill>
        <p:spPr bwMode="auto">
          <a:xfrm>
            <a:off x="179388" y="5145088"/>
            <a:ext cx="1739900" cy="1593850"/>
          </a:xfrm>
          <a:prstGeom prst="rect">
            <a:avLst/>
          </a:prstGeom>
          <a:noFill/>
          <a:ln w="9525">
            <a:noFill/>
            <a:miter lim="800000"/>
            <a:headEnd/>
            <a:tailEnd/>
          </a:ln>
        </p:spPr>
      </p:pic>
      <p:pic>
        <p:nvPicPr>
          <p:cNvPr id="37895" name="Picture 4" descr="http://234g.ucoz.com/Pictures/dz.png"/>
          <p:cNvPicPr>
            <a:picLocks noChangeAspect="1" noChangeArrowheads="1"/>
          </p:cNvPicPr>
          <p:nvPr/>
        </p:nvPicPr>
        <p:blipFill>
          <a:blip r:embed="rId5" cstate="print"/>
          <a:srcRect/>
          <a:stretch>
            <a:fillRect/>
          </a:stretch>
        </p:blipFill>
        <p:spPr bwMode="auto">
          <a:xfrm>
            <a:off x="0" y="1557338"/>
            <a:ext cx="1958975" cy="1257300"/>
          </a:xfrm>
          <a:prstGeom prst="rect">
            <a:avLst/>
          </a:prstGeom>
          <a:noFill/>
          <a:ln w="9525">
            <a:noFill/>
            <a:miter lim="800000"/>
            <a:headEnd/>
            <a:tailEnd/>
          </a:ln>
        </p:spPr>
      </p:pic>
      <p:pic>
        <p:nvPicPr>
          <p:cNvPr id="37896" name="Picture 6" descr="http://animo2.ucoz.ru/_ph/14/2/377582099.gif"/>
          <p:cNvPicPr>
            <a:picLocks noChangeAspect="1" noChangeArrowheads="1" noCrop="1"/>
          </p:cNvPicPr>
          <p:nvPr/>
        </p:nvPicPr>
        <p:blipFill>
          <a:blip r:embed="rId6" cstate="print"/>
          <a:srcRect/>
          <a:stretch>
            <a:fillRect/>
          </a:stretch>
        </p:blipFill>
        <p:spPr bwMode="auto">
          <a:xfrm flipH="1">
            <a:off x="107950" y="1700213"/>
            <a:ext cx="2016125" cy="2387600"/>
          </a:xfrm>
          <a:prstGeom prst="rect">
            <a:avLst/>
          </a:prstGeom>
          <a:noFill/>
          <a:ln w="9525">
            <a:noFill/>
            <a:miter lim="800000"/>
            <a:headEnd/>
            <a:tailEnd/>
          </a:ln>
        </p:spPr>
      </p:pic>
      <p:pic>
        <p:nvPicPr>
          <p:cNvPr id="37897" name="Picture 8" descr="http://www.gifs-paradise.com/animations/animated-gifs-mini-mixed-1432.gif"/>
          <p:cNvPicPr>
            <a:picLocks noChangeAspect="1" noChangeArrowheads="1" noCrop="1"/>
          </p:cNvPicPr>
          <p:nvPr/>
        </p:nvPicPr>
        <p:blipFill>
          <a:blip r:embed="rId7" cstate="print"/>
          <a:srcRect/>
          <a:stretch>
            <a:fillRect/>
          </a:stretch>
        </p:blipFill>
        <p:spPr bwMode="auto">
          <a:xfrm>
            <a:off x="4067175" y="920750"/>
            <a:ext cx="593725" cy="492125"/>
          </a:xfrm>
          <a:prstGeom prst="rect">
            <a:avLst/>
          </a:prstGeom>
          <a:noFill/>
          <a:ln w="9525">
            <a:noFill/>
            <a:miter lim="800000"/>
            <a:headEnd/>
            <a:tailEnd/>
          </a:ln>
        </p:spPr>
      </p:pic>
      <p:pic>
        <p:nvPicPr>
          <p:cNvPr id="37898" name="Picture 10" descr="http://www.playcast.ru/uploads/2016/02/10/17242819.gif"/>
          <p:cNvPicPr>
            <a:picLocks noChangeAspect="1" noChangeArrowheads="1" noCrop="1"/>
          </p:cNvPicPr>
          <p:nvPr/>
        </p:nvPicPr>
        <p:blipFill>
          <a:blip r:embed="rId8" cstate="print"/>
          <a:srcRect/>
          <a:stretch>
            <a:fillRect/>
          </a:stretch>
        </p:blipFill>
        <p:spPr bwMode="auto">
          <a:xfrm>
            <a:off x="0" y="3284538"/>
            <a:ext cx="1905000" cy="1819275"/>
          </a:xfrm>
          <a:prstGeom prst="rect">
            <a:avLst/>
          </a:prstGeom>
          <a:noFill/>
          <a:ln w="9525">
            <a:noFill/>
            <a:miter lim="800000"/>
            <a:headEnd/>
            <a:tailEnd/>
          </a:ln>
        </p:spPr>
      </p:pic>
      <p:sp>
        <p:nvSpPr>
          <p:cNvPr id="12" name="Содержимое 11"/>
          <p:cNvSpPr>
            <a:spLocks noGrp="1"/>
          </p:cNvSpPr>
          <p:nvPr>
            <p:ph idx="1"/>
          </p:nvPr>
        </p:nvSpPr>
        <p:spPr>
          <a:xfrm>
            <a:off x="2339752" y="1484784"/>
            <a:ext cx="6804248" cy="5373216"/>
          </a:xfrm>
        </p:spPr>
        <p:txBody>
          <a:bodyPr/>
          <a:lstStyle/>
          <a:p>
            <a:pPr>
              <a:buNone/>
            </a:pPr>
            <a:r>
              <a:rPr lang="ru-RU" sz="2000" b="1" i="1" dirty="0">
                <a:solidFill>
                  <a:srgbClr val="0000FF"/>
                </a:solidFill>
              </a:rPr>
              <a:t>1. Инвестирование – это:</a:t>
            </a:r>
          </a:p>
          <a:p>
            <a:pPr>
              <a:buNone/>
            </a:pPr>
            <a:r>
              <a:rPr lang="ru-RU" sz="2000" dirty="0"/>
              <a:t>а) процесс вложения средств в инвестиционные инструменты с целью получения доходов;</a:t>
            </a:r>
          </a:p>
          <a:p>
            <a:pPr>
              <a:buNone/>
            </a:pPr>
            <a:r>
              <a:rPr lang="ru-RU" sz="2000" dirty="0"/>
              <a:t>б) процесс вложения средств в инвестиционные инструменты с целью обеспечения их физической сохранности;</a:t>
            </a:r>
          </a:p>
          <a:p>
            <a:pPr>
              <a:buNone/>
            </a:pPr>
            <a:r>
              <a:rPr lang="ru-RU" sz="2000" dirty="0"/>
              <a:t>в) процедура </a:t>
            </a:r>
            <a:r>
              <a:rPr lang="ru-RU" sz="2000" dirty="0" err="1"/>
              <a:t>купли-продажа</a:t>
            </a:r>
            <a:r>
              <a:rPr lang="ru-RU" sz="2000" dirty="0"/>
              <a:t> недвижимости.</a:t>
            </a:r>
          </a:p>
          <a:p>
            <a:pPr>
              <a:buNone/>
            </a:pPr>
            <a:r>
              <a:rPr lang="ru-RU" sz="2000" dirty="0"/>
              <a:t>г) Нет верного ответа.</a:t>
            </a:r>
          </a:p>
          <a:p>
            <a:pPr>
              <a:buNone/>
            </a:pPr>
            <a:r>
              <a:rPr lang="ru-RU" sz="2000" b="1" i="1" dirty="0">
                <a:solidFill>
                  <a:srgbClr val="0000FF"/>
                </a:solidFill>
              </a:rPr>
              <a:t>2. Какие инвестиционные инструменты характеризуются незначительным финансовым риском?</a:t>
            </a:r>
          </a:p>
          <a:p>
            <a:pPr>
              <a:buNone/>
            </a:pPr>
            <a:r>
              <a:rPr lang="ru-RU" sz="2000" dirty="0"/>
              <a:t>а) Банковский депозит до 700 тыс. руб.;</a:t>
            </a:r>
          </a:p>
          <a:p>
            <a:pPr>
              <a:buNone/>
            </a:pPr>
            <a:r>
              <a:rPr lang="ru-RU" sz="2000" dirty="0"/>
              <a:t>б) акции «второго эшелона»;</a:t>
            </a:r>
          </a:p>
          <a:p>
            <a:pPr>
              <a:buNone/>
            </a:pPr>
            <a:r>
              <a:rPr lang="ru-RU" sz="2000" dirty="0"/>
              <a:t>в) </a:t>
            </a:r>
            <a:r>
              <a:rPr lang="ru-RU" sz="2000" dirty="0" err="1"/>
              <a:t>Хайп</a:t>
            </a:r>
            <a:r>
              <a:rPr lang="ru-RU" sz="2000" dirty="0"/>
              <a:t>.</a:t>
            </a:r>
          </a:p>
          <a:p>
            <a:pPr>
              <a:buNone/>
            </a:pPr>
            <a:r>
              <a:rPr lang="ru-RU" sz="2000" dirty="0"/>
              <a:t>г) Все ответы верны.</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Заголовок 1"/>
          <p:cNvSpPr>
            <a:spLocks noGrp="1"/>
          </p:cNvSpPr>
          <p:nvPr>
            <p:ph type="title"/>
          </p:nvPr>
        </p:nvSpPr>
        <p:spPr>
          <a:xfrm>
            <a:off x="4643438" y="0"/>
            <a:ext cx="4500562" cy="1417638"/>
          </a:xfrm>
        </p:spPr>
        <p:txBody>
          <a:bodyPr/>
          <a:lstStyle/>
          <a:p>
            <a:pPr eaLnBrk="1" hangingPunct="1"/>
            <a:r>
              <a:rPr lang="ru-RU" b="1" dirty="0">
                <a:solidFill>
                  <a:schemeClr val="bg1"/>
                </a:solidFill>
              </a:rPr>
              <a:t>задание</a:t>
            </a:r>
          </a:p>
        </p:txBody>
      </p:sp>
      <p:pic>
        <p:nvPicPr>
          <p:cNvPr id="37892"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pic>
        <p:nvPicPr>
          <p:cNvPr id="37893" name="Picture 6" descr="http://p5cdn4static.sharpschool.com/UserFiles/Servers/Server_5347775/Image/Migration/District/book-09.gif"/>
          <p:cNvPicPr>
            <a:picLocks noChangeAspect="1" noChangeArrowheads="1" noCrop="1"/>
          </p:cNvPicPr>
          <p:nvPr/>
        </p:nvPicPr>
        <p:blipFill>
          <a:blip r:embed="rId3" cstate="print"/>
          <a:srcRect/>
          <a:stretch>
            <a:fillRect/>
          </a:stretch>
        </p:blipFill>
        <p:spPr bwMode="auto">
          <a:xfrm>
            <a:off x="4572000" y="476250"/>
            <a:ext cx="1363663" cy="1041400"/>
          </a:xfrm>
          <a:prstGeom prst="rect">
            <a:avLst/>
          </a:prstGeom>
          <a:noFill/>
          <a:ln w="9525">
            <a:noFill/>
            <a:miter lim="800000"/>
            <a:headEnd/>
            <a:tailEnd/>
          </a:ln>
        </p:spPr>
      </p:pic>
      <p:pic>
        <p:nvPicPr>
          <p:cNvPr id="37894" name="Picture 2" descr="http://justclickit.ru/flash/comp/comp%20(308).gif"/>
          <p:cNvPicPr>
            <a:picLocks noChangeAspect="1" noChangeArrowheads="1" noCrop="1"/>
          </p:cNvPicPr>
          <p:nvPr/>
        </p:nvPicPr>
        <p:blipFill>
          <a:blip r:embed="rId4" cstate="print"/>
          <a:srcRect/>
          <a:stretch>
            <a:fillRect/>
          </a:stretch>
        </p:blipFill>
        <p:spPr bwMode="auto">
          <a:xfrm>
            <a:off x="179388" y="5145088"/>
            <a:ext cx="1739900" cy="1593850"/>
          </a:xfrm>
          <a:prstGeom prst="rect">
            <a:avLst/>
          </a:prstGeom>
          <a:noFill/>
          <a:ln w="9525">
            <a:noFill/>
            <a:miter lim="800000"/>
            <a:headEnd/>
            <a:tailEnd/>
          </a:ln>
        </p:spPr>
      </p:pic>
      <p:pic>
        <p:nvPicPr>
          <p:cNvPr id="37895" name="Picture 4" descr="http://234g.ucoz.com/Pictures/dz.png"/>
          <p:cNvPicPr>
            <a:picLocks noChangeAspect="1" noChangeArrowheads="1"/>
          </p:cNvPicPr>
          <p:nvPr/>
        </p:nvPicPr>
        <p:blipFill>
          <a:blip r:embed="rId5" cstate="print"/>
          <a:srcRect/>
          <a:stretch>
            <a:fillRect/>
          </a:stretch>
        </p:blipFill>
        <p:spPr bwMode="auto">
          <a:xfrm>
            <a:off x="0" y="1557338"/>
            <a:ext cx="1958975" cy="1257300"/>
          </a:xfrm>
          <a:prstGeom prst="rect">
            <a:avLst/>
          </a:prstGeom>
          <a:noFill/>
          <a:ln w="9525">
            <a:noFill/>
            <a:miter lim="800000"/>
            <a:headEnd/>
            <a:tailEnd/>
          </a:ln>
        </p:spPr>
      </p:pic>
      <p:pic>
        <p:nvPicPr>
          <p:cNvPr id="37896" name="Picture 6" descr="http://animo2.ucoz.ru/_ph/14/2/377582099.gif"/>
          <p:cNvPicPr>
            <a:picLocks noChangeAspect="1" noChangeArrowheads="1" noCrop="1"/>
          </p:cNvPicPr>
          <p:nvPr/>
        </p:nvPicPr>
        <p:blipFill>
          <a:blip r:embed="rId6" cstate="print"/>
          <a:srcRect/>
          <a:stretch>
            <a:fillRect/>
          </a:stretch>
        </p:blipFill>
        <p:spPr bwMode="auto">
          <a:xfrm flipH="1">
            <a:off x="107950" y="1700213"/>
            <a:ext cx="2016125" cy="2387600"/>
          </a:xfrm>
          <a:prstGeom prst="rect">
            <a:avLst/>
          </a:prstGeom>
          <a:noFill/>
          <a:ln w="9525">
            <a:noFill/>
            <a:miter lim="800000"/>
            <a:headEnd/>
            <a:tailEnd/>
          </a:ln>
        </p:spPr>
      </p:pic>
      <p:pic>
        <p:nvPicPr>
          <p:cNvPr id="37897" name="Picture 8" descr="http://www.gifs-paradise.com/animations/animated-gifs-mini-mixed-1432.gif"/>
          <p:cNvPicPr>
            <a:picLocks noChangeAspect="1" noChangeArrowheads="1" noCrop="1"/>
          </p:cNvPicPr>
          <p:nvPr/>
        </p:nvPicPr>
        <p:blipFill>
          <a:blip r:embed="rId7" cstate="print"/>
          <a:srcRect/>
          <a:stretch>
            <a:fillRect/>
          </a:stretch>
        </p:blipFill>
        <p:spPr bwMode="auto">
          <a:xfrm>
            <a:off x="4067175" y="920750"/>
            <a:ext cx="593725" cy="492125"/>
          </a:xfrm>
          <a:prstGeom prst="rect">
            <a:avLst/>
          </a:prstGeom>
          <a:noFill/>
          <a:ln w="9525">
            <a:noFill/>
            <a:miter lim="800000"/>
            <a:headEnd/>
            <a:tailEnd/>
          </a:ln>
        </p:spPr>
      </p:pic>
      <p:pic>
        <p:nvPicPr>
          <p:cNvPr id="37898" name="Picture 10" descr="http://www.playcast.ru/uploads/2016/02/10/17242819.gif"/>
          <p:cNvPicPr>
            <a:picLocks noChangeAspect="1" noChangeArrowheads="1" noCrop="1"/>
          </p:cNvPicPr>
          <p:nvPr/>
        </p:nvPicPr>
        <p:blipFill>
          <a:blip r:embed="rId8" cstate="print"/>
          <a:srcRect/>
          <a:stretch>
            <a:fillRect/>
          </a:stretch>
        </p:blipFill>
        <p:spPr bwMode="auto">
          <a:xfrm>
            <a:off x="0" y="3284538"/>
            <a:ext cx="1905000" cy="1819275"/>
          </a:xfrm>
          <a:prstGeom prst="rect">
            <a:avLst/>
          </a:prstGeom>
          <a:noFill/>
          <a:ln w="9525">
            <a:noFill/>
            <a:miter lim="800000"/>
            <a:headEnd/>
            <a:tailEnd/>
          </a:ln>
        </p:spPr>
      </p:pic>
      <p:sp>
        <p:nvSpPr>
          <p:cNvPr id="12" name="Содержимое 11"/>
          <p:cNvSpPr>
            <a:spLocks noGrp="1"/>
          </p:cNvSpPr>
          <p:nvPr>
            <p:ph idx="1"/>
          </p:nvPr>
        </p:nvSpPr>
        <p:spPr>
          <a:xfrm>
            <a:off x="2267744" y="1412776"/>
            <a:ext cx="6876256" cy="5445224"/>
          </a:xfrm>
        </p:spPr>
        <p:txBody>
          <a:bodyPr/>
          <a:lstStyle/>
          <a:p>
            <a:pPr>
              <a:buNone/>
            </a:pPr>
            <a:r>
              <a:rPr lang="ru-RU" sz="1600" b="1" i="1" dirty="0">
                <a:solidFill>
                  <a:srgbClr val="0000FF"/>
                </a:solidFill>
              </a:rPr>
              <a:t>3. Какие инвестиционные инструменты характеризуются потенциально высокими рисками и возможностью получения высоких доходов?</a:t>
            </a:r>
          </a:p>
          <a:p>
            <a:pPr>
              <a:buNone/>
            </a:pPr>
            <a:r>
              <a:rPr lang="ru-RU" sz="1600" dirty="0"/>
              <a:t>а) Акции «голубых фишек»;</a:t>
            </a:r>
          </a:p>
          <a:p>
            <a:pPr>
              <a:buNone/>
            </a:pPr>
            <a:r>
              <a:rPr lang="ru-RU" sz="1600" dirty="0"/>
              <a:t>б) банковский депозит свыше 1 </a:t>
            </a:r>
            <a:r>
              <a:rPr lang="ru-RU" sz="1600" dirty="0" err="1"/>
              <a:t>млн</a:t>
            </a:r>
            <a:r>
              <a:rPr lang="ru-RU" sz="1600" dirty="0"/>
              <a:t> руб.;</a:t>
            </a:r>
          </a:p>
          <a:p>
            <a:pPr>
              <a:buNone/>
            </a:pPr>
            <a:r>
              <a:rPr lang="ru-RU" sz="1600" dirty="0"/>
              <a:t>в) акции «второго эшелона».</a:t>
            </a:r>
          </a:p>
          <a:p>
            <a:pPr>
              <a:buNone/>
            </a:pPr>
            <a:r>
              <a:rPr lang="ru-RU" sz="1600" dirty="0"/>
              <a:t>г) Нет верного ответа.</a:t>
            </a:r>
          </a:p>
          <a:p>
            <a:pPr>
              <a:buNone/>
            </a:pPr>
            <a:r>
              <a:rPr lang="ru-RU" sz="1600" b="1" i="1" dirty="0">
                <a:solidFill>
                  <a:srgbClr val="0000FF"/>
                </a:solidFill>
              </a:rPr>
              <a:t>4. Доходность – это:</a:t>
            </a:r>
          </a:p>
          <a:p>
            <a:pPr>
              <a:buNone/>
            </a:pPr>
            <a:r>
              <a:rPr lang="ru-RU" sz="1600" dirty="0"/>
              <a:t>а) показатель, который характеризует выгодность инвестиций;</a:t>
            </a:r>
          </a:p>
          <a:p>
            <a:pPr>
              <a:buNone/>
            </a:pPr>
            <a:r>
              <a:rPr lang="ru-RU" sz="1600" dirty="0"/>
              <a:t>б) время, в течение которого осуществляется инвестирование;</a:t>
            </a:r>
          </a:p>
          <a:p>
            <a:pPr>
              <a:buNone/>
            </a:pPr>
            <a:r>
              <a:rPr lang="ru-RU" sz="1600" dirty="0"/>
              <a:t>в) возможная угроза потерь.</a:t>
            </a:r>
          </a:p>
          <a:p>
            <a:pPr>
              <a:buNone/>
            </a:pPr>
            <a:r>
              <a:rPr lang="ru-RU" sz="1600" dirty="0"/>
              <a:t>г) Нет верного ответа.</a:t>
            </a:r>
          </a:p>
          <a:p>
            <a:pPr>
              <a:buNone/>
            </a:pPr>
            <a:r>
              <a:rPr lang="ru-RU" sz="1600" b="1" i="1" dirty="0">
                <a:solidFill>
                  <a:srgbClr val="0000FF"/>
                </a:solidFill>
              </a:rPr>
              <a:t>5. Если инвестор не обращает внимания на степень риска и руководствуется лишь возможной высокой доходностью, то речь идёт:</a:t>
            </a:r>
          </a:p>
          <a:p>
            <a:pPr>
              <a:buNone/>
            </a:pPr>
            <a:r>
              <a:rPr lang="ru-RU" sz="1600" dirty="0"/>
              <a:t>а) о консервативной стратегии инвестирования;</a:t>
            </a:r>
          </a:p>
          <a:p>
            <a:pPr>
              <a:buNone/>
            </a:pPr>
            <a:r>
              <a:rPr lang="ru-RU" sz="1600" dirty="0"/>
              <a:t>б) об умеренной стратегии инвестирования;</a:t>
            </a:r>
          </a:p>
          <a:p>
            <a:pPr>
              <a:buNone/>
            </a:pPr>
            <a:r>
              <a:rPr lang="ru-RU" sz="1600" dirty="0"/>
              <a:t>в) об агрессивной стратегии инвестирования.</a:t>
            </a:r>
          </a:p>
          <a:p>
            <a:pPr>
              <a:buNone/>
            </a:pPr>
            <a:r>
              <a:rPr lang="ru-RU" sz="1600" dirty="0"/>
              <a:t>г) Нет верного ответа.</a:t>
            </a:r>
            <a:endParaRPr lang="ru-RU" sz="1600" b="1" dirty="0">
              <a:solidFill>
                <a:srgbClr val="0000FF"/>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Заголовок 1"/>
          <p:cNvSpPr>
            <a:spLocks noGrp="1"/>
          </p:cNvSpPr>
          <p:nvPr>
            <p:ph type="title"/>
          </p:nvPr>
        </p:nvSpPr>
        <p:spPr>
          <a:xfrm>
            <a:off x="4643438" y="0"/>
            <a:ext cx="4500562" cy="1417638"/>
          </a:xfrm>
        </p:spPr>
        <p:txBody>
          <a:bodyPr/>
          <a:lstStyle/>
          <a:p>
            <a:pPr eaLnBrk="1" hangingPunct="1"/>
            <a:r>
              <a:rPr lang="ru-RU" b="1" dirty="0">
                <a:solidFill>
                  <a:schemeClr val="bg1"/>
                </a:solidFill>
              </a:rPr>
              <a:t>Ответы на задания</a:t>
            </a:r>
          </a:p>
        </p:txBody>
      </p:sp>
      <p:pic>
        <p:nvPicPr>
          <p:cNvPr id="37892"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pic>
        <p:nvPicPr>
          <p:cNvPr id="37893" name="Picture 6" descr="http://p5cdn4static.sharpschool.com/UserFiles/Servers/Server_5347775/Image/Migration/District/book-09.gif"/>
          <p:cNvPicPr>
            <a:picLocks noChangeAspect="1" noChangeArrowheads="1" noCrop="1"/>
          </p:cNvPicPr>
          <p:nvPr/>
        </p:nvPicPr>
        <p:blipFill>
          <a:blip r:embed="rId3" cstate="print"/>
          <a:srcRect/>
          <a:stretch>
            <a:fillRect/>
          </a:stretch>
        </p:blipFill>
        <p:spPr bwMode="auto">
          <a:xfrm>
            <a:off x="4572000" y="476250"/>
            <a:ext cx="1363663" cy="1041400"/>
          </a:xfrm>
          <a:prstGeom prst="rect">
            <a:avLst/>
          </a:prstGeom>
          <a:noFill/>
          <a:ln w="9525">
            <a:noFill/>
            <a:miter lim="800000"/>
            <a:headEnd/>
            <a:tailEnd/>
          </a:ln>
        </p:spPr>
      </p:pic>
      <p:pic>
        <p:nvPicPr>
          <p:cNvPr id="37894" name="Picture 2" descr="http://justclickit.ru/flash/comp/comp%20(308).gif"/>
          <p:cNvPicPr>
            <a:picLocks noChangeAspect="1" noChangeArrowheads="1" noCrop="1"/>
          </p:cNvPicPr>
          <p:nvPr/>
        </p:nvPicPr>
        <p:blipFill>
          <a:blip r:embed="rId4" cstate="print"/>
          <a:srcRect/>
          <a:stretch>
            <a:fillRect/>
          </a:stretch>
        </p:blipFill>
        <p:spPr bwMode="auto">
          <a:xfrm>
            <a:off x="179388" y="5145088"/>
            <a:ext cx="1739900" cy="1593850"/>
          </a:xfrm>
          <a:prstGeom prst="rect">
            <a:avLst/>
          </a:prstGeom>
          <a:noFill/>
          <a:ln w="9525">
            <a:noFill/>
            <a:miter lim="800000"/>
            <a:headEnd/>
            <a:tailEnd/>
          </a:ln>
        </p:spPr>
      </p:pic>
      <p:pic>
        <p:nvPicPr>
          <p:cNvPr id="37895" name="Picture 4" descr="http://234g.ucoz.com/Pictures/dz.png"/>
          <p:cNvPicPr>
            <a:picLocks noChangeAspect="1" noChangeArrowheads="1"/>
          </p:cNvPicPr>
          <p:nvPr/>
        </p:nvPicPr>
        <p:blipFill>
          <a:blip r:embed="rId5" cstate="print"/>
          <a:srcRect/>
          <a:stretch>
            <a:fillRect/>
          </a:stretch>
        </p:blipFill>
        <p:spPr bwMode="auto">
          <a:xfrm>
            <a:off x="0" y="1557338"/>
            <a:ext cx="1958975" cy="1257300"/>
          </a:xfrm>
          <a:prstGeom prst="rect">
            <a:avLst/>
          </a:prstGeom>
          <a:noFill/>
          <a:ln w="9525">
            <a:noFill/>
            <a:miter lim="800000"/>
            <a:headEnd/>
            <a:tailEnd/>
          </a:ln>
        </p:spPr>
      </p:pic>
      <p:pic>
        <p:nvPicPr>
          <p:cNvPr id="37896" name="Picture 6" descr="http://animo2.ucoz.ru/_ph/14/2/377582099.gif"/>
          <p:cNvPicPr>
            <a:picLocks noChangeAspect="1" noChangeArrowheads="1" noCrop="1"/>
          </p:cNvPicPr>
          <p:nvPr/>
        </p:nvPicPr>
        <p:blipFill>
          <a:blip r:embed="rId6" cstate="print"/>
          <a:srcRect/>
          <a:stretch>
            <a:fillRect/>
          </a:stretch>
        </p:blipFill>
        <p:spPr bwMode="auto">
          <a:xfrm flipH="1">
            <a:off x="107950" y="1700213"/>
            <a:ext cx="2016125" cy="2387600"/>
          </a:xfrm>
          <a:prstGeom prst="rect">
            <a:avLst/>
          </a:prstGeom>
          <a:noFill/>
          <a:ln w="9525">
            <a:noFill/>
            <a:miter lim="800000"/>
            <a:headEnd/>
            <a:tailEnd/>
          </a:ln>
        </p:spPr>
      </p:pic>
      <p:pic>
        <p:nvPicPr>
          <p:cNvPr id="37897" name="Picture 8" descr="http://www.gifs-paradise.com/animations/animated-gifs-mini-mixed-1432.gif"/>
          <p:cNvPicPr>
            <a:picLocks noChangeAspect="1" noChangeArrowheads="1" noCrop="1"/>
          </p:cNvPicPr>
          <p:nvPr/>
        </p:nvPicPr>
        <p:blipFill>
          <a:blip r:embed="rId7" cstate="print"/>
          <a:srcRect/>
          <a:stretch>
            <a:fillRect/>
          </a:stretch>
        </p:blipFill>
        <p:spPr bwMode="auto">
          <a:xfrm>
            <a:off x="4067175" y="920750"/>
            <a:ext cx="593725" cy="492125"/>
          </a:xfrm>
          <a:prstGeom prst="rect">
            <a:avLst/>
          </a:prstGeom>
          <a:noFill/>
          <a:ln w="9525">
            <a:noFill/>
            <a:miter lim="800000"/>
            <a:headEnd/>
            <a:tailEnd/>
          </a:ln>
        </p:spPr>
      </p:pic>
      <p:pic>
        <p:nvPicPr>
          <p:cNvPr id="37898" name="Picture 10" descr="http://www.playcast.ru/uploads/2016/02/10/17242819.gif"/>
          <p:cNvPicPr>
            <a:picLocks noChangeAspect="1" noChangeArrowheads="1" noCrop="1"/>
          </p:cNvPicPr>
          <p:nvPr/>
        </p:nvPicPr>
        <p:blipFill>
          <a:blip r:embed="rId8" cstate="print"/>
          <a:srcRect/>
          <a:stretch>
            <a:fillRect/>
          </a:stretch>
        </p:blipFill>
        <p:spPr bwMode="auto">
          <a:xfrm>
            <a:off x="0" y="3284538"/>
            <a:ext cx="1905000" cy="1819275"/>
          </a:xfrm>
          <a:prstGeom prst="rect">
            <a:avLst/>
          </a:prstGeom>
          <a:noFill/>
          <a:ln w="9525">
            <a:noFill/>
            <a:miter lim="800000"/>
            <a:headEnd/>
            <a:tailEnd/>
          </a:ln>
        </p:spPr>
      </p:pic>
      <p:sp>
        <p:nvSpPr>
          <p:cNvPr id="13" name="Содержимое 12"/>
          <p:cNvSpPr>
            <a:spLocks noGrp="1"/>
          </p:cNvSpPr>
          <p:nvPr>
            <p:ph idx="1"/>
          </p:nvPr>
        </p:nvSpPr>
        <p:spPr>
          <a:xfrm>
            <a:off x="2339752" y="1600200"/>
            <a:ext cx="6347048" cy="4525963"/>
          </a:xfrm>
        </p:spPr>
        <p:txBody>
          <a:bodyPr/>
          <a:lstStyle/>
          <a:p>
            <a:pPr>
              <a:buNone/>
            </a:pPr>
            <a:r>
              <a:rPr lang="ru-RU" b="1" dirty="0"/>
              <a:t>ОТВЕТЫ НА КИМ</a:t>
            </a:r>
          </a:p>
          <a:p>
            <a:pPr>
              <a:buNone/>
            </a:pPr>
            <a:r>
              <a:rPr lang="ru-RU" b="1" dirty="0">
                <a:solidFill>
                  <a:srgbClr val="0000FF"/>
                </a:solidFill>
              </a:rPr>
              <a:t>Тест</a:t>
            </a:r>
          </a:p>
          <a:p>
            <a:pPr>
              <a:buNone/>
            </a:pPr>
            <a:r>
              <a:rPr lang="ru-RU" dirty="0"/>
              <a:t>1а; 2а; 3в; 4а; 5в.</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Заголовок 1"/>
          <p:cNvSpPr>
            <a:spLocks noGrp="1"/>
          </p:cNvSpPr>
          <p:nvPr>
            <p:ph type="title"/>
          </p:nvPr>
        </p:nvSpPr>
        <p:spPr>
          <a:xfrm>
            <a:off x="2339975" y="274638"/>
            <a:ext cx="6346825" cy="1066800"/>
          </a:xfrm>
        </p:spPr>
        <p:txBody>
          <a:bodyPr/>
          <a:lstStyle/>
          <a:p>
            <a:pPr eaLnBrk="1" hangingPunct="1"/>
            <a:r>
              <a:rPr lang="ru-RU" b="1">
                <a:solidFill>
                  <a:srgbClr val="FFFF00"/>
                </a:solidFill>
                <a:latin typeface="Arial" charset="0"/>
                <a:cs typeface="Arial" charset="0"/>
              </a:rPr>
              <a:t>Самооценка</a:t>
            </a:r>
          </a:p>
        </p:txBody>
      </p:sp>
      <p:pic>
        <p:nvPicPr>
          <p:cNvPr id="38915" name="Picture 2"/>
          <p:cNvPicPr>
            <a:picLocks noGrp="1" noChangeAspect="1" noChangeArrowheads="1"/>
          </p:cNvPicPr>
          <p:nvPr>
            <p:ph idx="1"/>
          </p:nvPr>
        </p:nvPicPr>
        <p:blipFill>
          <a:blip r:embed="rId2" cstate="print"/>
          <a:srcRect l="19453" t="43588" r="19453" b="11864"/>
          <a:stretch>
            <a:fillRect/>
          </a:stretch>
        </p:blipFill>
        <p:spPr>
          <a:xfrm>
            <a:off x="468313" y="1484313"/>
            <a:ext cx="8516937" cy="5113337"/>
          </a:xfrm>
        </p:spPr>
      </p:pic>
      <p:pic>
        <p:nvPicPr>
          <p:cNvPr id="38916" name="Picture 4" descr="http://marmore-text.ru/wp-content/uploads/2012/04/%D0%A0%D1%83%D1%81%D1%81%D0%BA%D0%B8%D0%B9-%D1%8F%D0%B7%D1%8B%D0%BA.png"/>
          <p:cNvPicPr>
            <a:picLocks noChangeAspect="1" noChangeArrowheads="1"/>
          </p:cNvPicPr>
          <p:nvPr/>
        </p:nvPicPr>
        <p:blipFill>
          <a:blip r:embed="rId3" cstate="print"/>
          <a:srcRect/>
          <a:stretch>
            <a:fillRect/>
          </a:stretch>
        </p:blipFill>
        <p:spPr bwMode="auto">
          <a:xfrm>
            <a:off x="323850" y="0"/>
            <a:ext cx="1727200" cy="1597025"/>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39975" y="0"/>
            <a:ext cx="6346825" cy="1341438"/>
          </a:xfrm>
        </p:spPr>
        <p:txBody>
          <a:bodyPr>
            <a:normAutofit fontScale="90000"/>
          </a:bodyPr>
          <a:lstStyle/>
          <a:p>
            <a:pPr eaLnBrk="1" hangingPunct="1">
              <a:defRPr/>
            </a:pPr>
            <a:r>
              <a:rPr lang="ru-RU" sz="2800" b="1" dirty="0">
                <a:solidFill>
                  <a:schemeClr val="bg1">
                    <a:lumMod val="95000"/>
                  </a:schemeClr>
                </a:solidFill>
                <a:latin typeface="Arial" pitchFamily="34" charset="0"/>
                <a:cs typeface="Arial" pitchFamily="34" charset="0"/>
              </a:rPr>
              <a:t>Выполни вычисления</a:t>
            </a:r>
            <a:r>
              <a:rPr lang="en-US" sz="2800" b="1" dirty="0">
                <a:solidFill>
                  <a:schemeClr val="bg1">
                    <a:lumMod val="95000"/>
                  </a:schemeClr>
                </a:solidFill>
                <a:latin typeface="Arial" pitchFamily="34" charset="0"/>
                <a:cs typeface="Arial" pitchFamily="34" charset="0"/>
              </a:rPr>
              <a:t> </a:t>
            </a:r>
            <a:r>
              <a:rPr lang="ru-RU" sz="2800" b="1" dirty="0">
                <a:solidFill>
                  <a:schemeClr val="bg1">
                    <a:lumMod val="95000"/>
                  </a:schemeClr>
                </a:solidFill>
                <a:latin typeface="Arial" pitchFamily="34" charset="0"/>
                <a:cs typeface="Arial" pitchFamily="34" charset="0"/>
              </a:rPr>
              <a:t>самооценки </a:t>
            </a:r>
            <a:br>
              <a:rPr lang="en-US" sz="2800" b="1" dirty="0">
                <a:solidFill>
                  <a:schemeClr val="bg1">
                    <a:lumMod val="95000"/>
                  </a:schemeClr>
                </a:solidFill>
                <a:latin typeface="Arial" pitchFamily="34" charset="0"/>
                <a:cs typeface="Arial" pitchFamily="34" charset="0"/>
              </a:rPr>
            </a:br>
            <a:r>
              <a:rPr lang="ru-RU" sz="2800" b="1" dirty="0">
                <a:solidFill>
                  <a:srgbClr val="FFFF00"/>
                </a:solidFill>
                <a:latin typeface="Arial" pitchFamily="34" charset="0"/>
                <a:cs typeface="Arial" pitchFamily="34" charset="0"/>
              </a:rPr>
              <a:t>в </a:t>
            </a:r>
            <a:r>
              <a:rPr lang="en-US" sz="2800" b="1" dirty="0">
                <a:solidFill>
                  <a:srgbClr val="FFFF00"/>
                </a:solidFill>
                <a:latin typeface="Arial" pitchFamily="34" charset="0"/>
                <a:cs typeface="Arial" pitchFamily="34" charset="0"/>
              </a:rPr>
              <a:t>Microsoft Excel</a:t>
            </a:r>
            <a:r>
              <a:rPr lang="ru-RU" sz="2800" b="1" dirty="0">
                <a:solidFill>
                  <a:schemeClr val="bg1"/>
                </a:solidFill>
                <a:latin typeface="Arial" pitchFamily="34" charset="0"/>
                <a:cs typeface="Arial" pitchFamily="34" charset="0"/>
              </a:rPr>
              <a:t> и отправь учителю в журнал оценок</a:t>
            </a:r>
            <a:endParaRPr lang="ru-RU" sz="2800" b="1" dirty="0">
              <a:solidFill>
                <a:srgbClr val="FFFF00"/>
              </a:solidFill>
              <a:latin typeface="Arial" pitchFamily="34" charset="0"/>
              <a:cs typeface="Arial" pitchFamily="34" charset="0"/>
            </a:endParaRPr>
          </a:p>
        </p:txBody>
      </p:sp>
      <p:graphicFrame>
        <p:nvGraphicFramePr>
          <p:cNvPr id="5" name="Содержимое 4"/>
          <p:cNvGraphicFramePr>
            <a:graphicFrameLocks noGrp="1"/>
          </p:cNvGraphicFramePr>
          <p:nvPr>
            <p:ph sz="half" idx="1"/>
          </p:nvPr>
        </p:nvGraphicFramePr>
        <p:xfrm>
          <a:off x="323850" y="1196975"/>
          <a:ext cx="8435280" cy="5290856"/>
        </p:xfrm>
        <a:graphic>
          <a:graphicData uri="http://schemas.openxmlformats.org/drawingml/2006/table">
            <a:tbl>
              <a:tblPr/>
              <a:tblGrid>
                <a:gridCol w="356733">
                  <a:extLst>
                    <a:ext uri="{9D8B030D-6E8A-4147-A177-3AD203B41FA5}">
                      <a16:colId xmlns:a16="http://schemas.microsoft.com/office/drawing/2014/main" val="20000"/>
                    </a:ext>
                  </a:extLst>
                </a:gridCol>
                <a:gridCol w="4578091">
                  <a:extLst>
                    <a:ext uri="{9D8B030D-6E8A-4147-A177-3AD203B41FA5}">
                      <a16:colId xmlns:a16="http://schemas.microsoft.com/office/drawing/2014/main" val="20001"/>
                    </a:ext>
                  </a:extLst>
                </a:gridCol>
                <a:gridCol w="713469">
                  <a:extLst>
                    <a:ext uri="{9D8B030D-6E8A-4147-A177-3AD203B41FA5}">
                      <a16:colId xmlns:a16="http://schemas.microsoft.com/office/drawing/2014/main" val="20002"/>
                    </a:ext>
                  </a:extLst>
                </a:gridCol>
                <a:gridCol w="847244">
                  <a:extLst>
                    <a:ext uri="{9D8B030D-6E8A-4147-A177-3AD203B41FA5}">
                      <a16:colId xmlns:a16="http://schemas.microsoft.com/office/drawing/2014/main" val="20003"/>
                    </a:ext>
                  </a:extLst>
                </a:gridCol>
                <a:gridCol w="1192830">
                  <a:extLst>
                    <a:ext uri="{9D8B030D-6E8A-4147-A177-3AD203B41FA5}">
                      <a16:colId xmlns:a16="http://schemas.microsoft.com/office/drawing/2014/main" val="20004"/>
                    </a:ext>
                  </a:extLst>
                </a:gridCol>
                <a:gridCol w="746913">
                  <a:extLst>
                    <a:ext uri="{9D8B030D-6E8A-4147-A177-3AD203B41FA5}">
                      <a16:colId xmlns:a16="http://schemas.microsoft.com/office/drawing/2014/main" val="20005"/>
                    </a:ext>
                  </a:extLst>
                </a:gridCol>
              </a:tblGrid>
              <a:tr h="554200">
                <a:tc>
                  <a:txBody>
                    <a:bodyPr/>
                    <a:lstStyle/>
                    <a:p>
                      <a:pPr algn="l" fontAlgn="b"/>
                      <a:endParaRPr lang="ru-RU" sz="600" b="0" i="0" u="none" strike="noStrike" dirty="0">
                        <a:solidFill>
                          <a:srgbClr val="000000"/>
                        </a:solidFill>
                        <a:latin typeface="Calibri"/>
                      </a:endParaRPr>
                    </a:p>
                  </a:txBody>
                  <a:tcPr marL="5342" marR="5342" marT="534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ru-RU" sz="1800" b="1" i="0" u="none" strike="noStrike" dirty="0">
                          <a:solidFill>
                            <a:srgbClr val="000000"/>
                          </a:solidFill>
                          <a:latin typeface="Times New Roman"/>
                        </a:rPr>
                        <a:t>Лист самооценки учащегося</a:t>
                      </a:r>
                    </a:p>
                  </a:txBody>
                  <a:tcPr marL="5342" marR="5342" marT="534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600" b="0" i="0" u="none" strike="noStrike">
                        <a:solidFill>
                          <a:srgbClr val="000000"/>
                        </a:solidFill>
                        <a:latin typeface="Calibri"/>
                      </a:endParaRPr>
                    </a:p>
                  </a:txBody>
                  <a:tcPr marL="5342" marR="5342" marT="534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600" b="0" i="0" u="none" strike="noStrike">
                        <a:solidFill>
                          <a:srgbClr val="000000"/>
                        </a:solidFill>
                        <a:latin typeface="Calibri"/>
                      </a:endParaRPr>
                    </a:p>
                  </a:txBody>
                  <a:tcPr marL="5342" marR="5342" marT="534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600" b="0" i="0" u="none" strike="noStrike">
                        <a:solidFill>
                          <a:srgbClr val="000000"/>
                        </a:solidFill>
                        <a:latin typeface="Calibri"/>
                      </a:endParaRPr>
                    </a:p>
                  </a:txBody>
                  <a:tcPr marL="5342" marR="5342" marT="534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600" b="0" i="0" u="none" strike="noStrike" dirty="0">
                        <a:solidFill>
                          <a:srgbClr val="000000"/>
                        </a:solidFill>
                        <a:latin typeface="Calibri"/>
                      </a:endParaRPr>
                    </a:p>
                  </a:txBody>
                  <a:tcPr marL="5342" marR="5342" marT="5342"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610633">
                <a:tc>
                  <a:txBody>
                    <a:bodyPr/>
                    <a:lstStyle/>
                    <a:p>
                      <a:pPr algn="l" fontAlgn="b"/>
                      <a:r>
                        <a:rPr lang="ru-RU" sz="1400" b="0" i="0" u="none" strike="noStrike" dirty="0">
                          <a:solidFill>
                            <a:srgbClr val="000000"/>
                          </a:solidFill>
                          <a:latin typeface="Times New Roman"/>
                        </a:rPr>
                        <a:t>№</a:t>
                      </a:r>
                      <a:r>
                        <a:rPr lang="ru-RU" sz="1400" b="0" i="0" u="none" strike="noStrike" dirty="0" err="1">
                          <a:solidFill>
                            <a:srgbClr val="000000"/>
                          </a:solidFill>
                          <a:latin typeface="Times New Roman"/>
                        </a:rPr>
                        <a:t>п</a:t>
                      </a:r>
                      <a:endParaRPr lang="ru-RU" sz="1400" b="0" i="0" u="none" strike="noStrike" dirty="0">
                        <a:solidFill>
                          <a:srgbClr val="000000"/>
                        </a:solidFill>
                        <a:latin typeface="Times New Roman"/>
                      </a:endParaRP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1400" b="1" i="0" u="none" strike="noStrike" dirty="0">
                          <a:solidFill>
                            <a:srgbClr val="000000"/>
                          </a:solidFill>
                          <a:latin typeface="Times New Roman"/>
                        </a:rPr>
                        <a:t>Критерий (за каждый критерий от 0 до 5 баллов)</a:t>
                      </a:r>
                    </a:p>
                  </a:txBody>
                  <a:tcPr marL="5342" marR="5342" marT="53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400" b="1" i="0" u="none" strike="noStrike" dirty="0">
                          <a:solidFill>
                            <a:srgbClr val="000000"/>
                          </a:solidFill>
                          <a:latin typeface="Times New Roman"/>
                        </a:rPr>
                        <a:t>моя оценка</a:t>
                      </a:r>
                    </a:p>
                  </a:txBody>
                  <a:tcPr marL="5342" marR="5342" marT="53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400" b="1" i="0" u="none" strike="noStrike" dirty="0">
                          <a:solidFill>
                            <a:srgbClr val="000000"/>
                          </a:solidFill>
                          <a:latin typeface="Times New Roman"/>
                        </a:rPr>
                        <a:t>внешняя оценка (группы)</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400" b="1" i="0" u="none" strike="noStrike" dirty="0">
                          <a:solidFill>
                            <a:srgbClr val="000000"/>
                          </a:solidFill>
                          <a:latin typeface="Times New Roman"/>
                        </a:rPr>
                        <a:t>комментарий учителя</a:t>
                      </a:r>
                    </a:p>
                  </a:txBody>
                  <a:tcPr marL="5342" marR="5342" marT="53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400" b="1" i="0" u="none" strike="noStrike">
                          <a:solidFill>
                            <a:srgbClr val="000000"/>
                          </a:solidFill>
                          <a:latin typeface="Times New Roman"/>
                        </a:rPr>
                        <a:t>средняя оценка</a:t>
                      </a:r>
                    </a:p>
                  </a:txBody>
                  <a:tcPr marL="5342" marR="5342" marT="53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08774">
                <a:tc>
                  <a:txBody>
                    <a:bodyPr/>
                    <a:lstStyle/>
                    <a:p>
                      <a:pPr algn="ctr" fontAlgn="t"/>
                      <a:r>
                        <a:rPr lang="ru-RU" sz="1400" b="1" i="0" u="none" strike="noStrike">
                          <a:solidFill>
                            <a:srgbClr val="000000"/>
                          </a:solidFill>
                          <a:latin typeface="Times New Roman"/>
                        </a:rPr>
                        <a:t>1</a:t>
                      </a:r>
                    </a:p>
                  </a:txBody>
                  <a:tcPr marL="5342" marR="5342" marT="53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400" b="1" i="0" u="none" strike="noStrike" dirty="0">
                          <a:solidFill>
                            <a:srgbClr val="000000"/>
                          </a:solidFill>
                          <a:latin typeface="Times New Roman"/>
                        </a:rPr>
                        <a:t>Индивидуально: </a:t>
                      </a:r>
                      <a:r>
                        <a:rPr lang="ru-RU" sz="1400" b="0" i="0" u="none" strike="noStrike" dirty="0">
                          <a:solidFill>
                            <a:srgbClr val="000000"/>
                          </a:solidFill>
                          <a:latin typeface="Times New Roman"/>
                        </a:rPr>
                        <a:t>слушал (а) внимательно, работал (а) активно, материал усвоил (а)</a:t>
                      </a:r>
                      <a:endParaRPr lang="ru-RU" sz="1400" b="1" i="0" u="none" strike="noStrike" dirty="0">
                        <a:solidFill>
                          <a:srgbClr val="000000"/>
                        </a:solidFill>
                        <a:latin typeface="Times New Roman"/>
                      </a:endParaRP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5</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4</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4</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4,33</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610633">
                <a:tc>
                  <a:txBody>
                    <a:bodyPr/>
                    <a:lstStyle/>
                    <a:p>
                      <a:pPr algn="ctr" fontAlgn="t"/>
                      <a:r>
                        <a:rPr lang="ru-RU" sz="1400" b="1" i="0" u="none" strike="noStrike">
                          <a:solidFill>
                            <a:srgbClr val="000000"/>
                          </a:solidFill>
                          <a:latin typeface="Times New Roman"/>
                        </a:rPr>
                        <a:t>2</a:t>
                      </a:r>
                    </a:p>
                  </a:txBody>
                  <a:tcPr marL="5342" marR="5342" marT="53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400" b="1" i="0" u="none" strike="noStrike" dirty="0">
                          <a:solidFill>
                            <a:srgbClr val="000000"/>
                          </a:solidFill>
                          <a:latin typeface="Times New Roman"/>
                        </a:rPr>
                        <a:t>При работе в паре: </a:t>
                      </a:r>
                      <a:r>
                        <a:rPr lang="ru-RU" sz="1400" b="0" i="0" u="none" strike="noStrike" dirty="0">
                          <a:solidFill>
                            <a:srgbClr val="000000"/>
                          </a:solidFill>
                          <a:latin typeface="Times New Roman"/>
                        </a:rPr>
                        <a:t>аргументировал (а) своё мнение, принимал (а) другую точку зрения, был (а) корректен (</a:t>
                      </a:r>
                      <a:r>
                        <a:rPr lang="ru-RU" sz="1400" b="0" i="0" u="none" strike="noStrike" dirty="0" err="1">
                          <a:solidFill>
                            <a:srgbClr val="000000"/>
                          </a:solidFill>
                          <a:latin typeface="Times New Roman"/>
                        </a:rPr>
                        <a:t>тна</a:t>
                      </a:r>
                      <a:r>
                        <a:rPr lang="ru-RU" sz="1400" b="0" i="0" u="none" strike="noStrike" dirty="0">
                          <a:solidFill>
                            <a:srgbClr val="000000"/>
                          </a:solidFill>
                          <a:latin typeface="Times New Roman"/>
                        </a:rPr>
                        <a:t>), вносил (а) предложения</a:t>
                      </a:r>
                      <a:endParaRPr lang="ru-RU" sz="1400" b="1" i="0" u="none" strike="noStrike" dirty="0">
                        <a:solidFill>
                          <a:srgbClr val="000000"/>
                        </a:solidFill>
                        <a:latin typeface="Times New Roman"/>
                      </a:endParaRP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4</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5</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4</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4,33</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12493">
                <a:tc>
                  <a:txBody>
                    <a:bodyPr/>
                    <a:lstStyle/>
                    <a:p>
                      <a:pPr algn="ctr" fontAlgn="t"/>
                      <a:r>
                        <a:rPr lang="ru-RU" sz="1400" b="1" i="0" u="none" strike="noStrike">
                          <a:solidFill>
                            <a:srgbClr val="000000"/>
                          </a:solidFill>
                          <a:latin typeface="Times New Roman"/>
                        </a:rPr>
                        <a:t>3</a:t>
                      </a:r>
                    </a:p>
                  </a:txBody>
                  <a:tcPr marL="5342" marR="5342" marT="53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400" b="1" i="0" u="none" strike="noStrike" dirty="0">
                          <a:solidFill>
                            <a:srgbClr val="000000"/>
                          </a:solidFill>
                          <a:latin typeface="Times New Roman"/>
                        </a:rPr>
                        <a:t>При работе в группе: </a:t>
                      </a:r>
                      <a:r>
                        <a:rPr lang="ru-RU" sz="1400" b="0" i="0" u="none" strike="noStrike" dirty="0">
                          <a:solidFill>
                            <a:srgbClr val="000000"/>
                          </a:solidFill>
                          <a:latin typeface="Times New Roman"/>
                        </a:rPr>
                        <a:t>выслушивал (а) мнения других, активно принимал участие, принимал (а) иное мнение, аргументировал (а) свою точку зрения, убедил (а) в правоте других</a:t>
                      </a:r>
                      <a:endParaRPr lang="ru-RU" sz="1400" b="1" i="0" u="none" strike="noStrike" dirty="0">
                        <a:solidFill>
                          <a:srgbClr val="000000"/>
                        </a:solidFill>
                        <a:latin typeface="Times New Roman"/>
                      </a:endParaRP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5</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5</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5</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5,00</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08774">
                <a:tc>
                  <a:txBody>
                    <a:bodyPr/>
                    <a:lstStyle/>
                    <a:p>
                      <a:pPr algn="ctr" fontAlgn="t"/>
                      <a:r>
                        <a:rPr lang="ru-RU" sz="1400" b="1" i="0" u="none" strike="noStrike">
                          <a:solidFill>
                            <a:srgbClr val="000000"/>
                          </a:solidFill>
                          <a:latin typeface="Times New Roman"/>
                        </a:rPr>
                        <a:t>4</a:t>
                      </a:r>
                    </a:p>
                  </a:txBody>
                  <a:tcPr marL="5342" marR="5342" marT="53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400" b="1" i="0" u="none" strike="noStrike" dirty="0">
                          <a:solidFill>
                            <a:srgbClr val="000000"/>
                          </a:solidFill>
                          <a:latin typeface="Times New Roman"/>
                        </a:rPr>
                        <a:t>В изучаемой теме: </a:t>
                      </a:r>
                      <a:r>
                        <a:rPr lang="ru-RU" sz="1400" b="0" i="0" u="none" strike="noStrike" dirty="0">
                          <a:solidFill>
                            <a:srgbClr val="000000"/>
                          </a:solidFill>
                          <a:latin typeface="Times New Roman"/>
                        </a:rPr>
                        <a:t>получил (а) знания, умения, навыки; сформировал (а) убеждения, навыки</a:t>
                      </a:r>
                      <a:endParaRPr lang="ru-RU" sz="1400" b="1" i="0" u="none" strike="noStrike" dirty="0">
                        <a:solidFill>
                          <a:srgbClr val="000000"/>
                        </a:solidFill>
                        <a:latin typeface="Times New Roman"/>
                      </a:endParaRP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4</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a:solidFill>
                            <a:srgbClr val="000000"/>
                          </a:solidFill>
                          <a:latin typeface="Times New Roman"/>
                        </a:rPr>
                        <a:t>5</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4</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4,33</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216213">
                <a:tc>
                  <a:txBody>
                    <a:bodyPr/>
                    <a:lstStyle/>
                    <a:p>
                      <a:pPr algn="ctr" fontAlgn="t"/>
                      <a:r>
                        <a:rPr lang="ru-RU" sz="1400" b="1" i="0" u="none" strike="noStrike">
                          <a:solidFill>
                            <a:srgbClr val="000000"/>
                          </a:solidFill>
                          <a:latin typeface="Times New Roman"/>
                        </a:rPr>
                        <a:t>5</a:t>
                      </a:r>
                    </a:p>
                  </a:txBody>
                  <a:tcPr marL="5342" marR="5342" marT="53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ru-RU" sz="1400" b="1" i="0" u="none" strike="noStrike">
                          <a:solidFill>
                            <a:srgbClr val="000000"/>
                          </a:solidFill>
                          <a:latin typeface="Times New Roman"/>
                        </a:rPr>
                        <a:t>Получил (а) новые, развил имеющиеся УУД (универсальные учебные действия):</a:t>
                      </a:r>
                      <a:br>
                        <a:rPr lang="ru-RU" sz="1400" b="1" i="0" u="none" strike="noStrike">
                          <a:solidFill>
                            <a:srgbClr val="000000"/>
                          </a:solidFill>
                          <a:latin typeface="Times New Roman"/>
                        </a:rPr>
                      </a:br>
                      <a:r>
                        <a:rPr lang="ru-RU" sz="1400" b="0" i="1" u="none" strike="noStrike">
                          <a:solidFill>
                            <a:srgbClr val="000000"/>
                          </a:solidFill>
                          <a:latin typeface="Times New Roman"/>
                        </a:rPr>
                        <a:t>• личностные</a:t>
                      </a:r>
                      <a:br>
                        <a:rPr lang="ru-RU" sz="1400" b="0" i="1" u="none" strike="noStrike">
                          <a:solidFill>
                            <a:srgbClr val="000000"/>
                          </a:solidFill>
                          <a:latin typeface="Times New Roman"/>
                        </a:rPr>
                      </a:br>
                      <a:r>
                        <a:rPr lang="ru-RU" sz="1400" b="0" i="1" u="none" strike="noStrike">
                          <a:solidFill>
                            <a:srgbClr val="000000"/>
                          </a:solidFill>
                          <a:latin typeface="Times New Roman"/>
                        </a:rPr>
                        <a:t>• регулятивные</a:t>
                      </a:r>
                      <a:br>
                        <a:rPr lang="ru-RU" sz="1400" b="0" i="1" u="none" strike="noStrike">
                          <a:solidFill>
                            <a:srgbClr val="000000"/>
                          </a:solidFill>
                          <a:latin typeface="Times New Roman"/>
                        </a:rPr>
                      </a:br>
                      <a:r>
                        <a:rPr lang="ru-RU" sz="1400" b="0" i="1" u="none" strike="noStrike">
                          <a:solidFill>
                            <a:srgbClr val="000000"/>
                          </a:solidFill>
                          <a:latin typeface="Times New Roman"/>
                        </a:rPr>
                        <a:t>• познавательные</a:t>
                      </a:r>
                      <a:br>
                        <a:rPr lang="ru-RU" sz="1400" b="0" i="1" u="none" strike="noStrike">
                          <a:solidFill>
                            <a:srgbClr val="000000"/>
                          </a:solidFill>
                          <a:latin typeface="Times New Roman"/>
                        </a:rPr>
                      </a:br>
                      <a:r>
                        <a:rPr lang="ru-RU" sz="1400" b="0" i="1" u="none" strike="noStrike">
                          <a:solidFill>
                            <a:srgbClr val="000000"/>
                          </a:solidFill>
                          <a:latin typeface="Times New Roman"/>
                        </a:rPr>
                        <a:t>• коммуникативные</a:t>
                      </a:r>
                      <a:endParaRPr lang="ru-RU" sz="1400" b="1" i="0" u="none" strike="noStrike">
                        <a:solidFill>
                          <a:srgbClr val="000000"/>
                        </a:solidFill>
                        <a:latin typeface="Times New Roman"/>
                      </a:endParaRPr>
                    </a:p>
                  </a:txBody>
                  <a:tcPr marL="5342" marR="5342" marT="53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4</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5</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4</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0" u="none" strike="noStrike" dirty="0">
                          <a:solidFill>
                            <a:srgbClr val="000000"/>
                          </a:solidFill>
                          <a:latin typeface="Times New Roman"/>
                        </a:rPr>
                        <a:t>4,33</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17008">
                <a:tc>
                  <a:txBody>
                    <a:bodyPr/>
                    <a:lstStyle/>
                    <a:p>
                      <a:pPr algn="l" fontAlgn="b"/>
                      <a:r>
                        <a:rPr lang="ru-RU" sz="1400" b="0" i="0" u="none" strike="noStrike">
                          <a:solidFill>
                            <a:srgbClr val="000000"/>
                          </a:solidFill>
                          <a:latin typeface="Times New Roman"/>
                        </a:rPr>
                        <a:t> </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400" b="1" i="0" u="none" strike="noStrike">
                          <a:solidFill>
                            <a:srgbClr val="000000"/>
                          </a:solidFill>
                          <a:latin typeface="Times New Roman"/>
                        </a:rPr>
                        <a:t>средние показатели по категорям оценок</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1" u="none" strike="noStrike">
                          <a:solidFill>
                            <a:srgbClr val="000000"/>
                          </a:solidFill>
                          <a:latin typeface="Times New Roman"/>
                        </a:rPr>
                        <a:t>4,40</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1" u="none" strike="noStrike">
                          <a:solidFill>
                            <a:srgbClr val="000000"/>
                          </a:solidFill>
                          <a:latin typeface="Times New Roman"/>
                        </a:rPr>
                        <a:t>4,80</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0" i="1" u="none" strike="noStrike">
                          <a:solidFill>
                            <a:srgbClr val="000000"/>
                          </a:solidFill>
                          <a:latin typeface="Times New Roman"/>
                        </a:rPr>
                        <a:t>4,20</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400" b="1" i="0" u="none" strike="noStrike" dirty="0">
                          <a:solidFill>
                            <a:srgbClr val="000000"/>
                          </a:solidFill>
                          <a:latin typeface="Times New Roman"/>
                        </a:rPr>
                        <a:t>4,5</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17008">
                <a:tc>
                  <a:txBody>
                    <a:bodyPr/>
                    <a:lstStyle/>
                    <a:p>
                      <a:pPr algn="l" fontAlgn="b"/>
                      <a:endParaRPr lang="ru-RU" sz="1400" b="0" i="0" u="none" strike="noStrike">
                        <a:solidFill>
                          <a:srgbClr val="000000"/>
                        </a:solidFill>
                        <a:latin typeface="Calibri"/>
                      </a:endParaRPr>
                    </a:p>
                  </a:txBody>
                  <a:tcPr marL="5342" marR="5342" marT="5342"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ru-RU" sz="1400" b="0" i="1" u="none" strike="noStrike" dirty="0">
                          <a:solidFill>
                            <a:srgbClr val="000000"/>
                          </a:solidFill>
                          <a:latin typeface="Times New Roman"/>
                        </a:rPr>
                        <a:t>применяем способ округления до целого числа свыше 0,5</a:t>
                      </a:r>
                    </a:p>
                  </a:txBody>
                  <a:tcPr marL="5342" marR="5342" marT="53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endParaRPr lang="ru-RU" sz="1400" b="0" i="0" u="none" strike="noStrike">
                        <a:solidFill>
                          <a:srgbClr val="000000"/>
                        </a:solidFill>
                        <a:latin typeface="Calibri"/>
                      </a:endParaRPr>
                    </a:p>
                  </a:txBody>
                  <a:tcPr marL="5342" marR="5342" marT="5342"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1400" b="0" i="0" u="none" strike="noStrike">
                        <a:solidFill>
                          <a:srgbClr val="000000"/>
                        </a:solidFill>
                        <a:latin typeface="Calibri"/>
                      </a:endParaRPr>
                    </a:p>
                  </a:txBody>
                  <a:tcPr marL="5342" marR="5342" marT="534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1400" b="0" i="0" u="none" strike="noStrike">
                        <a:solidFill>
                          <a:srgbClr val="000000"/>
                        </a:solidFill>
                        <a:latin typeface="Calibri"/>
                      </a:endParaRPr>
                    </a:p>
                  </a:txBody>
                  <a:tcPr marL="5342" marR="5342" marT="534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1400" b="0" i="0" u="none" strike="noStrike" dirty="0">
                        <a:solidFill>
                          <a:srgbClr val="000000"/>
                        </a:solidFill>
                        <a:latin typeface="Calibri"/>
                      </a:endParaRPr>
                    </a:p>
                  </a:txBody>
                  <a:tcPr marL="5342" marR="5342" marT="5342"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8"/>
                  </a:ext>
                </a:extLst>
              </a:tr>
            </a:tbl>
          </a:graphicData>
        </a:graphic>
      </p:graphicFrame>
      <p:sp>
        <p:nvSpPr>
          <p:cNvPr id="40009" name="TextBox 5"/>
          <p:cNvSpPr txBox="1">
            <a:spLocks noChangeArrowheads="1"/>
          </p:cNvSpPr>
          <p:nvPr/>
        </p:nvSpPr>
        <p:spPr bwMode="auto">
          <a:xfrm>
            <a:off x="179388" y="188913"/>
            <a:ext cx="2089150" cy="646112"/>
          </a:xfrm>
          <a:prstGeom prst="rect">
            <a:avLst/>
          </a:prstGeom>
          <a:noFill/>
          <a:ln w="9525">
            <a:noFill/>
            <a:miter lim="800000"/>
            <a:headEnd/>
            <a:tailEnd/>
          </a:ln>
        </p:spPr>
        <p:txBody>
          <a:bodyPr>
            <a:spAutoFit/>
          </a:bodyPr>
          <a:lstStyle/>
          <a:p>
            <a:r>
              <a:rPr lang="ru-RU" b="1" i="1"/>
              <a:t>Приложение 1.</a:t>
            </a:r>
          </a:p>
          <a:p>
            <a:r>
              <a:rPr lang="ru-RU" b="1" i="1"/>
              <a:t>образец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одзаголовок 2"/>
          <p:cNvSpPr txBox="1">
            <a:spLocks/>
          </p:cNvSpPr>
          <p:nvPr/>
        </p:nvSpPr>
        <p:spPr>
          <a:xfrm>
            <a:off x="4572000" y="404813"/>
            <a:ext cx="4572000" cy="1079500"/>
          </a:xfrm>
          <a:prstGeom prst="rect">
            <a:avLst/>
          </a:prstGeom>
        </p:spPr>
        <p:txBody>
          <a:bodyPr/>
          <a:lstStyle/>
          <a:p>
            <a:pPr algn="ctr" fontAlgn="auto">
              <a:spcBef>
                <a:spcPct val="20000"/>
              </a:spcBef>
              <a:spcAft>
                <a:spcPts val="0"/>
              </a:spcAft>
              <a:buFont typeface="Arial" pitchFamily="34" charset="0"/>
              <a:buNone/>
              <a:defRPr/>
            </a:pPr>
            <a:r>
              <a:rPr lang="ru-RU" sz="3200" b="1" dirty="0">
                <a:solidFill>
                  <a:schemeClr val="bg1"/>
                </a:solidFill>
                <a:effectLst>
                  <a:outerShdw blurRad="38100" dist="38100" dir="2700000" algn="tl">
                    <a:srgbClr val="000000">
                      <a:alpha val="43137"/>
                    </a:srgbClr>
                  </a:outerShdw>
                </a:effectLst>
                <a:latin typeface="Arial" pitchFamily="34" charset="0"/>
                <a:cs typeface="Arial" pitchFamily="34" charset="0"/>
              </a:rPr>
              <a:t>Литература</a:t>
            </a:r>
            <a:endParaRPr lang="ru-RU" sz="3200"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12" name="Подзаголовок 2"/>
          <p:cNvSpPr>
            <a:spLocks noGrp="1"/>
          </p:cNvSpPr>
          <p:nvPr>
            <p:ph type="subTitle" idx="1"/>
          </p:nvPr>
        </p:nvSpPr>
        <p:spPr>
          <a:xfrm>
            <a:off x="357188" y="428625"/>
            <a:ext cx="1428750" cy="542925"/>
          </a:xfrm>
        </p:spPr>
        <p:txBody>
          <a:bodyPr rtlCol="0">
            <a:normAutofit fontScale="85000" lnSpcReduction="10000"/>
          </a:bodyPr>
          <a:lstStyle/>
          <a:p>
            <a:pPr eaLnBrk="1" fontAlgn="auto" hangingPunct="1">
              <a:spcAft>
                <a:spcPts val="0"/>
              </a:spcAft>
              <a:buFont typeface="Arial" pitchFamily="34" charset="0"/>
              <a:buNone/>
              <a:defRPr/>
            </a:pPr>
            <a:r>
              <a:rPr lang="ru-RU" dirty="0">
                <a:solidFill>
                  <a:schemeClr val="tx1"/>
                </a:solidFill>
              </a:rPr>
              <a:t>Логотип </a:t>
            </a:r>
          </a:p>
        </p:txBody>
      </p:sp>
      <p:pic>
        <p:nvPicPr>
          <p:cNvPr id="40964"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sp>
        <p:nvSpPr>
          <p:cNvPr id="40965" name="TextBox 4"/>
          <p:cNvSpPr txBox="1">
            <a:spLocks noChangeArrowheads="1"/>
          </p:cNvSpPr>
          <p:nvPr/>
        </p:nvSpPr>
        <p:spPr bwMode="auto">
          <a:xfrm>
            <a:off x="179388" y="1484313"/>
            <a:ext cx="8785225" cy="4186237"/>
          </a:xfrm>
          <a:prstGeom prst="rect">
            <a:avLst/>
          </a:prstGeom>
          <a:noFill/>
          <a:ln w="9525">
            <a:noFill/>
            <a:miter lim="800000"/>
            <a:headEnd/>
            <a:tailEnd/>
          </a:ln>
        </p:spPr>
        <p:txBody>
          <a:bodyPr>
            <a:spAutoFit/>
          </a:bodyPr>
          <a:lstStyle/>
          <a:p>
            <a:pPr marL="342900" indent="-342900">
              <a:buClr>
                <a:srgbClr val="FF0000"/>
              </a:buClr>
              <a:buFont typeface="Calibri" pitchFamily="34" charset="0"/>
              <a:buAutoNum type="arabicPeriod"/>
            </a:pPr>
            <a:r>
              <a:rPr lang="ru-RU" sz="1400" b="1" dirty="0"/>
              <a:t>Брехова Ю.В. Финансовая грамотность: учебная программа. </a:t>
            </a:r>
            <a:r>
              <a:rPr lang="ru-RU" sz="1400" dirty="0"/>
              <a:t>10–11 классы </a:t>
            </a:r>
            <a:r>
              <a:rPr lang="ru-RU" sz="1400" dirty="0" err="1"/>
              <a:t>общеобразоват.орг</a:t>
            </a:r>
            <a:r>
              <a:rPr lang="ru-RU" sz="1400" dirty="0"/>
              <a:t>. / Ю. В. Брехова, А. П. </a:t>
            </a:r>
            <a:r>
              <a:rPr lang="ru-RU" sz="1400" dirty="0" err="1"/>
              <a:t>Алмосов</a:t>
            </a:r>
            <a:r>
              <a:rPr lang="ru-RU" sz="1400" dirty="0"/>
              <a:t>, Д. Ю. Завьялов. — М.: ВИТА-ПРЕСС, 2017. —16 с. (Дополнительное образование: Серия «Учимся разумному финансовому поведению</a:t>
            </a:r>
          </a:p>
          <a:p>
            <a:pPr marL="342900" indent="-342900">
              <a:buClr>
                <a:srgbClr val="FF0000"/>
              </a:buClr>
              <a:buFont typeface="Calibri" pitchFamily="34" charset="0"/>
              <a:buAutoNum type="arabicPeriod"/>
            </a:pPr>
            <a:r>
              <a:rPr lang="ru-RU" sz="1400" b="1" dirty="0"/>
              <a:t>Брехова Ю.В. Финансовая грамотность: материалы для учащихся. </a:t>
            </a:r>
            <a:r>
              <a:rPr lang="ru-RU" sz="1400" dirty="0"/>
              <a:t>10–11 классы </a:t>
            </a:r>
            <a:r>
              <a:rPr lang="ru-RU" sz="1400" dirty="0" err="1"/>
              <a:t>общеобразоват</a:t>
            </a:r>
            <a:r>
              <a:rPr lang="ru-RU" sz="1400" dirty="0"/>
              <a:t>. орг. / Ю. В. Брехова, А. П. </a:t>
            </a:r>
            <a:r>
              <a:rPr lang="ru-RU" sz="1400" dirty="0" err="1"/>
              <a:t>Алмосов</a:t>
            </a:r>
            <a:r>
              <a:rPr lang="ru-RU" sz="1400" dirty="0"/>
              <a:t>, Д. Ю. Завьялов. — М.: ВИТА-ПРЕСС, 2017. — 400 с., ил. (Дополнительное образование: Серия «Учимся разумному финансовому поведению»).</a:t>
            </a:r>
          </a:p>
          <a:p>
            <a:pPr marL="342900" indent="-342900">
              <a:buClr>
                <a:srgbClr val="FF0000"/>
              </a:buClr>
              <a:buFont typeface="Calibri" pitchFamily="34" charset="0"/>
              <a:buAutoNum type="arabicPeriod"/>
            </a:pPr>
            <a:r>
              <a:rPr lang="ru-RU" sz="1400" b="1" dirty="0"/>
              <a:t>Брехова Ю.В.</a:t>
            </a:r>
            <a:r>
              <a:rPr lang="ru-RU" sz="1400" dirty="0"/>
              <a:t> </a:t>
            </a:r>
            <a:r>
              <a:rPr lang="ru-RU" sz="1400" b="1" dirty="0"/>
              <a:t>Финансовая грамотность: материалы для родителей. </a:t>
            </a:r>
            <a:r>
              <a:rPr lang="ru-RU" sz="1400" dirty="0"/>
              <a:t>10–11 классы </a:t>
            </a:r>
            <a:r>
              <a:rPr lang="ru-RU" sz="1400" dirty="0" err="1"/>
              <a:t>общеобразоват</a:t>
            </a:r>
            <a:r>
              <a:rPr lang="ru-RU" sz="1400" dirty="0"/>
              <a:t>. орг. / Ю. В. Брехова, А. П. </a:t>
            </a:r>
            <a:r>
              <a:rPr lang="ru-RU" sz="1400" dirty="0" err="1"/>
              <a:t>Алмосов</a:t>
            </a:r>
            <a:r>
              <a:rPr lang="ru-RU" sz="1400" dirty="0"/>
              <a:t>, Д. Ю. Завьялов. — М.: ВИТА-ПРЕСС, 2017. — 112 с. (Дополнительное образование: Серия «Учимся разумному финансовому поведению»).</a:t>
            </a:r>
          </a:p>
          <a:p>
            <a:pPr marL="342900" indent="-342900">
              <a:buClr>
                <a:srgbClr val="FF0000"/>
              </a:buClr>
              <a:buFont typeface="Calibri" pitchFamily="34" charset="0"/>
              <a:buAutoNum type="arabicPeriod"/>
            </a:pPr>
            <a:r>
              <a:rPr lang="ru-RU" sz="1400" b="1" dirty="0"/>
              <a:t>Брехова Ю.В.</a:t>
            </a:r>
            <a:r>
              <a:rPr lang="ru-RU" sz="1400" dirty="0"/>
              <a:t> </a:t>
            </a:r>
            <a:r>
              <a:rPr lang="ru-RU" sz="1400" b="1" dirty="0"/>
              <a:t>Финансовая грамотность: методические рекомендации для учителя. </a:t>
            </a:r>
            <a:r>
              <a:rPr lang="ru-RU" sz="1400" dirty="0"/>
              <a:t>10–11 классы </a:t>
            </a:r>
            <a:r>
              <a:rPr lang="ru-RU" sz="1400" dirty="0" err="1"/>
              <a:t>общеобразоват</a:t>
            </a:r>
            <a:r>
              <a:rPr lang="ru-RU" sz="1400" dirty="0"/>
              <a:t>. орг. / Ю. В. Брехова, А. П. </a:t>
            </a:r>
            <a:r>
              <a:rPr lang="ru-RU" sz="1400" dirty="0" err="1"/>
              <a:t>Алмосов</a:t>
            </a:r>
            <a:r>
              <a:rPr lang="ru-RU" sz="1400" dirty="0"/>
              <a:t>, Д. Ю. Завьялов. — М.: ВИТА-ПРЕСС, 2017. — 80 с. (Дополнительное образование: Серия «Учимся разумному финансовому поведению»).</a:t>
            </a:r>
          </a:p>
          <a:p>
            <a:pPr marL="342900" indent="-342900">
              <a:buClr>
                <a:srgbClr val="FF0000"/>
              </a:buClr>
              <a:buFont typeface="Calibri" pitchFamily="34" charset="0"/>
              <a:buAutoNum type="arabicPeriod"/>
            </a:pPr>
            <a:r>
              <a:rPr lang="ru-RU" sz="1400" b="1" dirty="0"/>
              <a:t>Брехова Ю.В. Финансовая грамотность: контрольные измерительные материалы. </a:t>
            </a:r>
            <a:r>
              <a:rPr lang="ru-RU" sz="1400" dirty="0"/>
              <a:t>10–11 классы </a:t>
            </a:r>
            <a:r>
              <a:rPr lang="ru-RU" sz="1400" dirty="0" err="1"/>
              <a:t>общеобразоват</a:t>
            </a:r>
            <a:r>
              <a:rPr lang="ru-RU" sz="1400" dirty="0"/>
              <a:t>. орг. / Ю. В. Брехова, А. П. </a:t>
            </a:r>
            <a:r>
              <a:rPr lang="ru-RU" sz="1400" dirty="0" err="1"/>
              <a:t>Алмосов</a:t>
            </a:r>
            <a:r>
              <a:rPr lang="ru-RU" sz="1400" dirty="0"/>
              <a:t>, Д. Ю. Завьялов. — М.: ВИТА-ПРЕСС, 2017. — 48 с. (Дополнительное образование: Серия «Учимся разумному финансовому поведению»).</a:t>
            </a:r>
          </a:p>
          <a:p>
            <a:pPr marL="342900" indent="-342900">
              <a:buClr>
                <a:srgbClr val="FF0000"/>
              </a:buClr>
              <a:buFont typeface="Calibri" pitchFamily="34" charset="0"/>
              <a:buAutoNum type="arabicPeriod"/>
            </a:pPr>
            <a:r>
              <a:rPr lang="ru-RU" sz="1400" b="1" dirty="0">
                <a:solidFill>
                  <a:srgbClr val="002060"/>
                </a:solidFill>
              </a:rPr>
              <a:t>Банковские услуги. Отношения людей с банками. </a:t>
            </a:r>
            <a:r>
              <a:rPr lang="ru-RU" sz="1400" dirty="0"/>
              <a:t>РМЦ Алтайского края. 2017. </a:t>
            </a:r>
          </a:p>
          <a:p>
            <a:pPr marL="342900" indent="-342900">
              <a:buClr>
                <a:srgbClr val="FF0000"/>
              </a:buClr>
              <a:buFont typeface="Calibri" pitchFamily="34" charset="0"/>
              <a:buAutoNum type="arabicPeriod"/>
            </a:pPr>
            <a:r>
              <a:rPr lang="ru-RU" sz="1400" b="1" dirty="0"/>
              <a:t>Рисунки, иллюстрации – сеть Интернет</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одзаголовок 2"/>
          <p:cNvSpPr txBox="1">
            <a:spLocks/>
          </p:cNvSpPr>
          <p:nvPr/>
        </p:nvSpPr>
        <p:spPr>
          <a:xfrm>
            <a:off x="4357688" y="857250"/>
            <a:ext cx="4714875" cy="1000125"/>
          </a:xfrm>
          <a:prstGeom prst="rect">
            <a:avLst/>
          </a:prstGeom>
        </p:spPr>
        <p:txBody>
          <a:bodyPr/>
          <a:lstStyle/>
          <a:p>
            <a:pPr algn="r" fontAlgn="auto">
              <a:spcBef>
                <a:spcPct val="20000"/>
              </a:spcBef>
              <a:spcAft>
                <a:spcPts val="0"/>
              </a:spcAft>
              <a:buFont typeface="Arial" pitchFamily="34" charset="0"/>
              <a:buNone/>
              <a:defRPr/>
            </a:pPr>
            <a:r>
              <a:rPr lang="ru-RU" sz="3200" b="1" dirty="0">
                <a:solidFill>
                  <a:schemeClr val="bg1"/>
                </a:solidFill>
                <a:effectLst>
                  <a:outerShdw blurRad="38100" dist="38100" dir="2700000" algn="tl">
                    <a:srgbClr val="000000">
                      <a:alpha val="43137"/>
                    </a:srgbClr>
                  </a:outerShdw>
                </a:effectLst>
                <a:latin typeface="Arial" pitchFamily="34" charset="0"/>
                <a:cs typeface="Arial" pitchFamily="34" charset="0"/>
              </a:rPr>
              <a:t>Название</a:t>
            </a:r>
            <a:r>
              <a:rPr lang="ru-RU" sz="3200" dirty="0">
                <a:solidFill>
                  <a:schemeClr val="bg1"/>
                </a:solidFill>
                <a:effectLst>
                  <a:outerShdw blurRad="38100" dist="38100" dir="2700000" algn="tl">
                    <a:srgbClr val="000000">
                      <a:alpha val="43137"/>
                    </a:srgbClr>
                  </a:outerShdw>
                </a:effectLst>
                <a:latin typeface="Arial" pitchFamily="34" charset="0"/>
                <a:cs typeface="Arial" pitchFamily="34" charset="0"/>
              </a:rPr>
              <a:t> слайда</a:t>
            </a:r>
          </a:p>
        </p:txBody>
      </p:sp>
      <p:sp>
        <p:nvSpPr>
          <p:cNvPr id="12" name="Подзаголовок 2"/>
          <p:cNvSpPr>
            <a:spLocks noGrp="1"/>
          </p:cNvSpPr>
          <p:nvPr>
            <p:ph type="subTitle" idx="1"/>
          </p:nvPr>
        </p:nvSpPr>
        <p:spPr>
          <a:xfrm>
            <a:off x="357188" y="428625"/>
            <a:ext cx="1428750" cy="542925"/>
          </a:xfrm>
        </p:spPr>
        <p:txBody>
          <a:bodyPr rtlCol="0">
            <a:normAutofit fontScale="85000" lnSpcReduction="10000"/>
          </a:bodyPr>
          <a:lstStyle/>
          <a:p>
            <a:pPr eaLnBrk="1" fontAlgn="auto" hangingPunct="1">
              <a:spcAft>
                <a:spcPts val="0"/>
              </a:spcAft>
              <a:buFont typeface="Arial" pitchFamily="34" charset="0"/>
              <a:buNone/>
              <a:defRPr/>
            </a:pPr>
            <a:r>
              <a:rPr lang="ru-RU" dirty="0">
                <a:solidFill>
                  <a:schemeClr val="tx1"/>
                </a:solidFill>
              </a:rPr>
              <a:t>Логотип </a:t>
            </a:r>
          </a:p>
        </p:txBody>
      </p:sp>
      <p:pic>
        <p:nvPicPr>
          <p:cNvPr id="6148"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sp>
        <p:nvSpPr>
          <p:cNvPr id="5" name="Содержимое 1"/>
          <p:cNvSpPr txBox="1">
            <a:spLocks/>
          </p:cNvSpPr>
          <p:nvPr/>
        </p:nvSpPr>
        <p:spPr bwMode="auto">
          <a:xfrm>
            <a:off x="0" y="981075"/>
            <a:ext cx="9144000" cy="5899150"/>
          </a:xfrm>
          <a:prstGeom prst="rect">
            <a:avLst/>
          </a:prstGeom>
          <a:solidFill>
            <a:schemeClr val="bg1"/>
          </a:solidFill>
          <a:ln w="9525">
            <a:noFill/>
            <a:miter lim="800000"/>
            <a:headEnd/>
            <a:tailEnd/>
          </a:ln>
        </p:spPr>
        <p:txBody>
          <a:bodyPr>
            <a:normAutofit/>
          </a:bodyPr>
          <a:lstStyle/>
          <a:p>
            <a:pPr algn="ctr">
              <a:spcBef>
                <a:spcPct val="20000"/>
              </a:spcBef>
              <a:buFont typeface="Arial" charset="0"/>
              <a:buNone/>
              <a:defRPr/>
            </a:pPr>
            <a:r>
              <a:rPr lang="ru-RU" sz="3200" b="1" dirty="0">
                <a:solidFill>
                  <a:srgbClr val="FF0000"/>
                </a:solidFill>
                <a:latin typeface="Arial" pitchFamily="34" charset="0"/>
                <a:cs typeface="Arial" pitchFamily="34" charset="0"/>
              </a:rPr>
              <a:t>В результате изучения данной темы учащиеся должны знать:</a:t>
            </a:r>
          </a:p>
          <a:p>
            <a:r>
              <a:rPr lang="ru-RU" sz="2000" dirty="0"/>
              <a:t>• как соотносятся между собой риск и доходность инвестиций;</a:t>
            </a:r>
          </a:p>
          <a:p>
            <a:r>
              <a:rPr lang="ru-RU" sz="2000" dirty="0"/>
              <a:t>• какие существуют стратегии инвестирования и чем они отличаются друг от друга;</a:t>
            </a:r>
          </a:p>
          <a:p>
            <a:r>
              <a:rPr lang="ru-RU" sz="2000" dirty="0"/>
              <a:t>• на что следует обратить внимание при выборе инструмента инвестирования;</a:t>
            </a:r>
          </a:p>
          <a:p>
            <a:r>
              <a:rPr lang="ru-RU" sz="2000" dirty="0"/>
              <a:t>• почему инвесторы диверсифицируют свой инвестиционный портфель;</a:t>
            </a:r>
          </a:p>
          <a:p>
            <a:r>
              <a:rPr lang="ru-RU" sz="2000" dirty="0"/>
              <a:t>• в чём состоит основной принцип диверсификации инвестиционного портфеля;</a:t>
            </a:r>
          </a:p>
          <a:p>
            <a:r>
              <a:rPr lang="ru-RU" sz="2000" dirty="0"/>
              <a:t>• как рассчитать доходность инвестиционного инструмента;</a:t>
            </a:r>
          </a:p>
          <a:p>
            <a:r>
              <a:rPr lang="ru-RU" sz="2000" dirty="0"/>
              <a:t>• как количественно определить величину финансового риска;</a:t>
            </a:r>
          </a:p>
          <a:p>
            <a:r>
              <a:rPr lang="ru-RU" sz="2000" dirty="0"/>
              <a:t>• как сумма инвестирования ограничивает перечень доступных инвестиционных инструментов;</a:t>
            </a:r>
          </a:p>
          <a:p>
            <a:r>
              <a:rPr lang="ru-RU" sz="2000" dirty="0"/>
              <a:t>• как соотносятся временной горизонт инвестирования с потенциально возможной доходностью и рисками</a:t>
            </a:r>
            <a:endParaRPr lang="ru-RU" sz="2000" b="1" dirty="0">
              <a:solidFill>
                <a:srgbClr val="FF0000"/>
              </a:solidFill>
              <a:latin typeface="Arial" pitchFamily="34" charset="0"/>
              <a:cs typeface="Arial" pitchFamily="34" charset="0"/>
            </a:endParaRPr>
          </a:p>
        </p:txBody>
      </p:sp>
      <p:sp>
        <p:nvSpPr>
          <p:cNvPr id="6" name="Заголовок 2"/>
          <p:cNvSpPr txBox="1">
            <a:spLocks/>
          </p:cNvSpPr>
          <p:nvPr/>
        </p:nvSpPr>
        <p:spPr bwMode="auto">
          <a:xfrm>
            <a:off x="0" y="11113"/>
            <a:ext cx="9144000" cy="969962"/>
          </a:xfrm>
          <a:prstGeom prst="rect">
            <a:avLst/>
          </a:prstGeom>
          <a:solidFill>
            <a:srgbClr val="FF0000"/>
          </a:solidFill>
          <a:ln w="9525">
            <a:noFill/>
            <a:miter lim="800000"/>
            <a:headEnd/>
            <a:tailEnd/>
          </a:ln>
        </p:spPr>
        <p:txBody>
          <a:bodyPr anchor="ctr"/>
          <a:lstStyle/>
          <a:p>
            <a:pPr algn="ctr">
              <a:defRPr/>
            </a:pPr>
            <a:r>
              <a:rPr lang="ru-RU" sz="4400" b="1" dirty="0">
                <a:solidFill>
                  <a:schemeClr val="bg1"/>
                </a:solidFill>
                <a:effectLst>
                  <a:outerShdw blurRad="38100" dist="38100" dir="2700000" algn="tl">
                    <a:srgbClr val="000000">
                      <a:alpha val="43137"/>
                    </a:srgbClr>
                  </a:outerShdw>
                </a:effectLst>
                <a:latin typeface="+mj-lt"/>
                <a:ea typeface="+mj-ea"/>
                <a:cs typeface="+mj-cs"/>
              </a:rPr>
              <a:t>Базовые знания</a:t>
            </a:r>
            <a:endParaRPr lang="ru-RU" sz="4400" dirty="0">
              <a:solidFill>
                <a:schemeClr val="bg1"/>
              </a:solidFill>
              <a:effectLst>
                <a:outerShdw blurRad="38100" dist="38100" dir="2700000" algn="tl">
                  <a:srgbClr val="000000">
                    <a:alpha val="43137"/>
                  </a:srgbClr>
                </a:outerShdw>
              </a:effectLst>
              <a:latin typeface="+mj-lt"/>
              <a:ea typeface="+mj-ea"/>
              <a:cs typeface="+mj-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одзаголовок 2"/>
          <p:cNvSpPr txBox="1">
            <a:spLocks/>
          </p:cNvSpPr>
          <p:nvPr/>
        </p:nvSpPr>
        <p:spPr>
          <a:xfrm>
            <a:off x="4357688" y="857250"/>
            <a:ext cx="4714875" cy="1000125"/>
          </a:xfrm>
          <a:prstGeom prst="rect">
            <a:avLst/>
          </a:prstGeom>
        </p:spPr>
        <p:txBody>
          <a:bodyPr/>
          <a:lstStyle/>
          <a:p>
            <a:pPr algn="r" fontAlgn="auto">
              <a:spcBef>
                <a:spcPct val="20000"/>
              </a:spcBef>
              <a:spcAft>
                <a:spcPts val="0"/>
              </a:spcAft>
              <a:buFont typeface="Arial" pitchFamily="34" charset="0"/>
              <a:buNone/>
              <a:defRPr/>
            </a:pPr>
            <a:r>
              <a:rPr lang="ru-RU" sz="3200" b="1" dirty="0">
                <a:solidFill>
                  <a:schemeClr val="bg1"/>
                </a:solidFill>
                <a:effectLst>
                  <a:outerShdw blurRad="38100" dist="38100" dir="2700000" algn="tl">
                    <a:srgbClr val="000000">
                      <a:alpha val="43137"/>
                    </a:srgbClr>
                  </a:outerShdw>
                </a:effectLst>
                <a:latin typeface="Arial" pitchFamily="34" charset="0"/>
                <a:cs typeface="Arial" pitchFamily="34" charset="0"/>
              </a:rPr>
              <a:t>Название</a:t>
            </a:r>
            <a:r>
              <a:rPr lang="ru-RU" sz="3200" dirty="0">
                <a:solidFill>
                  <a:schemeClr val="bg1"/>
                </a:solidFill>
                <a:effectLst>
                  <a:outerShdw blurRad="38100" dist="38100" dir="2700000" algn="tl">
                    <a:srgbClr val="000000">
                      <a:alpha val="43137"/>
                    </a:srgbClr>
                  </a:outerShdw>
                </a:effectLst>
                <a:latin typeface="Arial" pitchFamily="34" charset="0"/>
                <a:cs typeface="Arial" pitchFamily="34" charset="0"/>
              </a:rPr>
              <a:t> слайда</a:t>
            </a:r>
          </a:p>
        </p:txBody>
      </p:sp>
      <p:sp>
        <p:nvSpPr>
          <p:cNvPr id="12" name="Подзаголовок 2"/>
          <p:cNvSpPr>
            <a:spLocks noGrp="1"/>
          </p:cNvSpPr>
          <p:nvPr>
            <p:ph type="subTitle" idx="1"/>
          </p:nvPr>
        </p:nvSpPr>
        <p:spPr>
          <a:xfrm>
            <a:off x="357188" y="428625"/>
            <a:ext cx="1428750" cy="542925"/>
          </a:xfrm>
        </p:spPr>
        <p:txBody>
          <a:bodyPr rtlCol="0">
            <a:normAutofit fontScale="85000" lnSpcReduction="10000"/>
          </a:bodyPr>
          <a:lstStyle/>
          <a:p>
            <a:pPr eaLnBrk="1" fontAlgn="auto" hangingPunct="1">
              <a:spcAft>
                <a:spcPts val="0"/>
              </a:spcAft>
              <a:buFont typeface="Arial" pitchFamily="34" charset="0"/>
              <a:buNone/>
              <a:defRPr/>
            </a:pPr>
            <a:r>
              <a:rPr lang="ru-RU" dirty="0">
                <a:solidFill>
                  <a:schemeClr val="tx1"/>
                </a:solidFill>
              </a:rPr>
              <a:t>Логотип </a:t>
            </a:r>
          </a:p>
        </p:txBody>
      </p:sp>
      <p:pic>
        <p:nvPicPr>
          <p:cNvPr id="7172"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sp>
        <p:nvSpPr>
          <p:cNvPr id="7173" name="Содержимое 1"/>
          <p:cNvSpPr txBox="1">
            <a:spLocks/>
          </p:cNvSpPr>
          <p:nvPr/>
        </p:nvSpPr>
        <p:spPr bwMode="auto">
          <a:xfrm>
            <a:off x="0" y="1125538"/>
            <a:ext cx="9144000" cy="5732462"/>
          </a:xfrm>
          <a:prstGeom prst="rect">
            <a:avLst/>
          </a:prstGeom>
          <a:solidFill>
            <a:schemeClr val="bg1"/>
          </a:solidFill>
          <a:ln w="9525">
            <a:noFill/>
            <a:miter lim="800000"/>
            <a:headEnd/>
            <a:tailEnd/>
          </a:ln>
        </p:spPr>
        <p:txBody>
          <a:bodyPr/>
          <a:lstStyle/>
          <a:p>
            <a:pPr>
              <a:spcBef>
                <a:spcPct val="20000"/>
              </a:spcBef>
              <a:buClr>
                <a:srgbClr val="FF0000"/>
              </a:buClr>
            </a:pPr>
            <a:endParaRPr lang="ru-RU" sz="3600" b="1" dirty="0">
              <a:solidFill>
                <a:srgbClr val="0000FF"/>
              </a:solidFill>
            </a:endParaRPr>
          </a:p>
          <a:p>
            <a:pPr>
              <a:buClr>
                <a:srgbClr val="FF0000"/>
              </a:buClr>
              <a:buFont typeface="Wingdings" pitchFamily="2" charset="2"/>
              <a:buChar char="q"/>
            </a:pPr>
            <a:r>
              <a:rPr lang="ru-RU" sz="3600" b="1" dirty="0">
                <a:solidFill>
                  <a:srgbClr val="0000FF"/>
                </a:solidFill>
              </a:rPr>
              <a:t> Понимание взаимосвязей риск – доходность инвестиционных инструментов, ключевых характеристик выбора стратегии инвестирования, особенностей функционирования мошеннических финансовых схем.</a:t>
            </a:r>
          </a:p>
          <a:p>
            <a:pPr>
              <a:spcBef>
                <a:spcPct val="20000"/>
              </a:spcBef>
              <a:buClr>
                <a:srgbClr val="FF0000"/>
              </a:buClr>
              <a:buFont typeface="Wingdings" pitchFamily="2" charset="2"/>
              <a:buChar char="q"/>
            </a:pPr>
            <a:endParaRPr lang="ru-RU" sz="3600" b="1" dirty="0">
              <a:solidFill>
                <a:srgbClr val="0000FF"/>
              </a:solidFill>
            </a:endParaRPr>
          </a:p>
        </p:txBody>
      </p:sp>
      <p:sp>
        <p:nvSpPr>
          <p:cNvPr id="6" name="Заголовок 2"/>
          <p:cNvSpPr txBox="1">
            <a:spLocks/>
          </p:cNvSpPr>
          <p:nvPr/>
        </p:nvSpPr>
        <p:spPr bwMode="auto">
          <a:xfrm>
            <a:off x="0" y="0"/>
            <a:ext cx="9144000" cy="1125538"/>
          </a:xfrm>
          <a:prstGeom prst="rect">
            <a:avLst/>
          </a:prstGeom>
          <a:solidFill>
            <a:srgbClr val="FF0000"/>
          </a:solidFill>
          <a:ln w="9525">
            <a:noFill/>
            <a:miter lim="800000"/>
            <a:headEnd/>
            <a:tailEnd/>
          </a:ln>
        </p:spPr>
        <p:txBody>
          <a:bodyPr anchor="ctr"/>
          <a:lstStyle/>
          <a:p>
            <a:pPr algn="ctr">
              <a:defRPr/>
            </a:pPr>
            <a:r>
              <a:rPr lang="ru-RU" sz="2800" b="1" dirty="0">
                <a:solidFill>
                  <a:schemeClr val="bg1"/>
                </a:solidFill>
                <a:latin typeface="+mj-lt"/>
                <a:ea typeface="+mj-ea"/>
                <a:cs typeface="+mj-cs"/>
              </a:rPr>
              <a:t>Личностные характеристики и установки:</a:t>
            </a:r>
            <a:endParaRPr lang="ru-RU" sz="2800" dirty="0">
              <a:solidFill>
                <a:schemeClr val="bg1"/>
              </a:solidFill>
              <a:latin typeface="+mj-lt"/>
              <a:ea typeface="+mj-ea"/>
              <a:cs typeface="+mj-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одзаголовок 2"/>
          <p:cNvSpPr txBox="1">
            <a:spLocks/>
          </p:cNvSpPr>
          <p:nvPr/>
        </p:nvSpPr>
        <p:spPr>
          <a:xfrm>
            <a:off x="4572000" y="0"/>
            <a:ext cx="4572000" cy="1412875"/>
          </a:xfrm>
          <a:prstGeom prst="rect">
            <a:avLst/>
          </a:prstGeom>
        </p:spPr>
        <p:txBody>
          <a:bodyPr/>
          <a:lstStyle/>
          <a:p>
            <a:pPr algn="ctr" fontAlgn="auto">
              <a:spcBef>
                <a:spcPct val="20000"/>
              </a:spcBef>
              <a:spcAft>
                <a:spcPts val="0"/>
              </a:spcAft>
              <a:buFont typeface="Arial" pitchFamily="34" charset="0"/>
              <a:buNone/>
              <a:defRPr/>
            </a:pPr>
            <a:r>
              <a:rPr lang="ru-RU" sz="1600" b="1" dirty="0">
                <a:solidFill>
                  <a:schemeClr val="bg1"/>
                </a:solidFill>
              </a:rPr>
              <a:t>Финансовые риски и стратегии инвестирования</a:t>
            </a:r>
            <a:endParaRPr lang="ru-RU" sz="1600" b="1"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12" name="Подзаголовок 2"/>
          <p:cNvSpPr>
            <a:spLocks noGrp="1"/>
          </p:cNvSpPr>
          <p:nvPr>
            <p:ph type="subTitle" idx="1"/>
          </p:nvPr>
        </p:nvSpPr>
        <p:spPr>
          <a:xfrm>
            <a:off x="357188" y="428625"/>
            <a:ext cx="1428750" cy="542925"/>
          </a:xfrm>
        </p:spPr>
        <p:txBody>
          <a:bodyPr rtlCol="0">
            <a:normAutofit fontScale="85000" lnSpcReduction="10000"/>
          </a:bodyPr>
          <a:lstStyle/>
          <a:p>
            <a:pPr eaLnBrk="1" fontAlgn="auto" hangingPunct="1">
              <a:spcAft>
                <a:spcPts val="0"/>
              </a:spcAft>
              <a:buFont typeface="Arial" pitchFamily="34" charset="0"/>
              <a:buNone/>
              <a:defRPr/>
            </a:pPr>
            <a:r>
              <a:rPr lang="ru-RU" dirty="0">
                <a:solidFill>
                  <a:schemeClr val="tx1"/>
                </a:solidFill>
              </a:rPr>
              <a:t>Логотип </a:t>
            </a:r>
          </a:p>
        </p:txBody>
      </p:sp>
      <p:pic>
        <p:nvPicPr>
          <p:cNvPr id="9220"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sp>
        <p:nvSpPr>
          <p:cNvPr id="9221" name="TextBox 4"/>
          <p:cNvSpPr txBox="1">
            <a:spLocks noChangeArrowheads="1"/>
          </p:cNvSpPr>
          <p:nvPr/>
        </p:nvSpPr>
        <p:spPr bwMode="auto">
          <a:xfrm>
            <a:off x="4716463" y="404813"/>
            <a:ext cx="4176712" cy="1076325"/>
          </a:xfrm>
          <a:prstGeom prst="rect">
            <a:avLst/>
          </a:prstGeom>
          <a:noFill/>
          <a:ln w="9525">
            <a:noFill/>
            <a:miter lim="800000"/>
            <a:headEnd/>
            <a:tailEnd/>
          </a:ln>
        </p:spPr>
        <p:txBody>
          <a:bodyPr>
            <a:spAutoFit/>
          </a:bodyPr>
          <a:lstStyle/>
          <a:p>
            <a:pPr algn="ctr"/>
            <a:r>
              <a:rPr lang="ru-RU" sz="3200" b="1">
                <a:solidFill>
                  <a:srgbClr val="FFFF00"/>
                </a:solidFill>
              </a:rPr>
              <a:t>Изучение нового материала</a:t>
            </a:r>
          </a:p>
        </p:txBody>
      </p:sp>
      <p:sp>
        <p:nvSpPr>
          <p:cNvPr id="9222" name="TextBox 5"/>
          <p:cNvSpPr txBox="1">
            <a:spLocks noChangeArrowheads="1"/>
          </p:cNvSpPr>
          <p:nvPr/>
        </p:nvSpPr>
        <p:spPr bwMode="auto">
          <a:xfrm>
            <a:off x="2268538" y="1484313"/>
            <a:ext cx="6696075" cy="2308324"/>
          </a:xfrm>
          <a:prstGeom prst="rect">
            <a:avLst/>
          </a:prstGeom>
          <a:noFill/>
          <a:ln w="9525">
            <a:noFill/>
            <a:miter lim="800000"/>
            <a:headEnd/>
            <a:tailEnd/>
          </a:ln>
        </p:spPr>
        <p:txBody>
          <a:bodyPr>
            <a:spAutoFit/>
          </a:bodyPr>
          <a:lstStyle/>
          <a:p>
            <a:r>
              <a:rPr lang="ru-RU" sz="2400" b="1" dirty="0">
                <a:solidFill>
                  <a:srgbClr val="0000FF"/>
                </a:solidFill>
              </a:rPr>
              <a:t>	Если вы обратитесь в инвестиционную компанию для инвестирования своих сбережений и вам предложат активы с различной доходностью и рискованностью, какую из альтернатив вы выберете и почему?</a:t>
            </a:r>
          </a:p>
        </p:txBody>
      </p:sp>
      <p:sp>
        <p:nvSpPr>
          <p:cNvPr id="11" name="TextBox 10"/>
          <p:cNvSpPr txBox="1"/>
          <p:nvPr/>
        </p:nvSpPr>
        <p:spPr>
          <a:xfrm>
            <a:off x="2339752" y="3861048"/>
            <a:ext cx="6552728" cy="1569660"/>
          </a:xfrm>
          <a:prstGeom prst="rect">
            <a:avLst/>
          </a:prstGeom>
          <a:solidFill>
            <a:srgbClr val="CCFFFF"/>
          </a:solidFill>
        </p:spPr>
        <p:txBody>
          <a:bodyPr wrap="square" rtlCol="0">
            <a:spAutoFit/>
          </a:bodyPr>
          <a:lstStyle/>
          <a:p>
            <a:r>
              <a:rPr lang="ru-RU" sz="9600" b="1" dirty="0">
                <a:solidFill>
                  <a:srgbClr val="FF0000"/>
                </a:solidFill>
              </a:rPr>
              <a:t>?</a:t>
            </a:r>
          </a:p>
        </p:txBody>
      </p:sp>
      <p:sp>
        <p:nvSpPr>
          <p:cNvPr id="8" name="TextBox 7"/>
          <p:cNvSpPr txBox="1"/>
          <p:nvPr/>
        </p:nvSpPr>
        <p:spPr>
          <a:xfrm>
            <a:off x="0" y="1484784"/>
            <a:ext cx="2267744" cy="5062924"/>
          </a:xfrm>
          <a:prstGeom prst="rect">
            <a:avLst/>
          </a:prstGeom>
          <a:noFill/>
        </p:spPr>
        <p:txBody>
          <a:bodyPr wrap="square" rtlCol="0">
            <a:spAutoFit/>
          </a:bodyPr>
          <a:lstStyle/>
          <a:p>
            <a:r>
              <a:rPr lang="ru-RU" sz="1700" b="1" dirty="0"/>
              <a:t>Кто ищет одних лишь верных прибылей,</a:t>
            </a:r>
          </a:p>
          <a:p>
            <a:r>
              <a:rPr lang="ru-RU" sz="1700" b="1" dirty="0"/>
              <a:t>навряд ли станет очень богат; а кто вкладывает всё имущество</a:t>
            </a:r>
          </a:p>
          <a:p>
            <a:r>
              <a:rPr lang="ru-RU" sz="1700" b="1" dirty="0"/>
              <a:t>в рискованные предприятия, зачастую разоряется и впадает в нищету;</a:t>
            </a:r>
          </a:p>
          <a:p>
            <a:r>
              <a:rPr lang="ru-RU" sz="1700" b="1" dirty="0"/>
              <a:t>поэтому </a:t>
            </a:r>
            <a:r>
              <a:rPr lang="ru-RU" sz="1700" b="1" dirty="0">
                <a:solidFill>
                  <a:srgbClr val="0000FF"/>
                </a:solidFill>
              </a:rPr>
              <a:t>надлежит сочетать риск с известным обеспечением</a:t>
            </a:r>
          </a:p>
          <a:p>
            <a:r>
              <a:rPr lang="ru-RU" sz="1700" b="1" dirty="0">
                <a:solidFill>
                  <a:srgbClr val="0000FF"/>
                </a:solidFill>
              </a:rPr>
              <a:t>на случай убытков</a:t>
            </a:r>
            <a:r>
              <a:rPr lang="ru-RU" sz="1700" dirty="0"/>
              <a:t>.</a:t>
            </a:r>
          </a:p>
          <a:p>
            <a:pPr algn="r"/>
            <a:r>
              <a:rPr lang="ru-RU" sz="1700" i="1" dirty="0" err="1"/>
              <a:t>Фрэнсис</a:t>
            </a:r>
            <a:r>
              <a:rPr lang="ru-RU" sz="1700" i="1" dirty="0"/>
              <a:t> Бэкон</a:t>
            </a:r>
            <a:endParaRPr lang="ru-RU" sz="17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одзаголовок 2"/>
          <p:cNvSpPr txBox="1">
            <a:spLocks/>
          </p:cNvSpPr>
          <p:nvPr/>
        </p:nvSpPr>
        <p:spPr>
          <a:xfrm>
            <a:off x="4572000" y="0"/>
            <a:ext cx="4572000" cy="1412875"/>
          </a:xfrm>
          <a:prstGeom prst="rect">
            <a:avLst/>
          </a:prstGeom>
        </p:spPr>
        <p:txBody>
          <a:bodyPr/>
          <a:lstStyle/>
          <a:p>
            <a:pPr algn="ctr" fontAlgn="auto">
              <a:spcBef>
                <a:spcPct val="20000"/>
              </a:spcBef>
              <a:spcAft>
                <a:spcPts val="0"/>
              </a:spcAft>
              <a:buFont typeface="Arial" pitchFamily="34" charset="0"/>
              <a:buNone/>
              <a:defRPr/>
            </a:pPr>
            <a:r>
              <a:rPr lang="ru-RU" sz="1600" b="1" dirty="0">
                <a:solidFill>
                  <a:schemeClr val="bg1"/>
                </a:solidFill>
              </a:rPr>
              <a:t>Финансовые риски и стратегии инвестирования</a:t>
            </a:r>
            <a:endParaRPr lang="ru-RU" sz="1600" b="1"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12" name="Подзаголовок 2"/>
          <p:cNvSpPr>
            <a:spLocks noGrp="1"/>
          </p:cNvSpPr>
          <p:nvPr>
            <p:ph type="subTitle" idx="1"/>
          </p:nvPr>
        </p:nvSpPr>
        <p:spPr>
          <a:xfrm>
            <a:off x="357188" y="428625"/>
            <a:ext cx="1428750" cy="542925"/>
          </a:xfrm>
        </p:spPr>
        <p:txBody>
          <a:bodyPr rtlCol="0">
            <a:normAutofit fontScale="85000" lnSpcReduction="10000"/>
          </a:bodyPr>
          <a:lstStyle/>
          <a:p>
            <a:pPr eaLnBrk="1" fontAlgn="auto" hangingPunct="1">
              <a:spcAft>
                <a:spcPts val="0"/>
              </a:spcAft>
              <a:buFont typeface="Arial" pitchFamily="34" charset="0"/>
              <a:buNone/>
              <a:defRPr/>
            </a:pPr>
            <a:r>
              <a:rPr lang="ru-RU" dirty="0">
                <a:solidFill>
                  <a:schemeClr val="tx1"/>
                </a:solidFill>
              </a:rPr>
              <a:t>Логотип </a:t>
            </a:r>
          </a:p>
        </p:txBody>
      </p:sp>
      <p:pic>
        <p:nvPicPr>
          <p:cNvPr id="9220"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sp>
        <p:nvSpPr>
          <p:cNvPr id="9221" name="TextBox 4"/>
          <p:cNvSpPr txBox="1">
            <a:spLocks noChangeArrowheads="1"/>
          </p:cNvSpPr>
          <p:nvPr/>
        </p:nvSpPr>
        <p:spPr bwMode="auto">
          <a:xfrm>
            <a:off x="4716463" y="404813"/>
            <a:ext cx="4176712" cy="1076325"/>
          </a:xfrm>
          <a:prstGeom prst="rect">
            <a:avLst/>
          </a:prstGeom>
          <a:noFill/>
          <a:ln w="9525">
            <a:noFill/>
            <a:miter lim="800000"/>
            <a:headEnd/>
            <a:tailEnd/>
          </a:ln>
        </p:spPr>
        <p:txBody>
          <a:bodyPr>
            <a:spAutoFit/>
          </a:bodyPr>
          <a:lstStyle/>
          <a:p>
            <a:pPr algn="ctr"/>
            <a:r>
              <a:rPr lang="ru-RU" sz="3200" b="1">
                <a:solidFill>
                  <a:srgbClr val="FFFF00"/>
                </a:solidFill>
              </a:rPr>
              <a:t>Изучение нового материала</a:t>
            </a:r>
          </a:p>
        </p:txBody>
      </p:sp>
      <p:sp>
        <p:nvSpPr>
          <p:cNvPr id="11" name="TextBox 10"/>
          <p:cNvSpPr txBox="1"/>
          <p:nvPr/>
        </p:nvSpPr>
        <p:spPr>
          <a:xfrm>
            <a:off x="2339752" y="3861048"/>
            <a:ext cx="6552728" cy="2554545"/>
          </a:xfrm>
          <a:prstGeom prst="rect">
            <a:avLst/>
          </a:prstGeom>
          <a:solidFill>
            <a:srgbClr val="CCFFFF"/>
          </a:solidFill>
        </p:spPr>
        <p:txBody>
          <a:bodyPr wrap="square" rtlCol="0">
            <a:spAutoFit/>
          </a:bodyPr>
          <a:lstStyle/>
          <a:p>
            <a:r>
              <a:rPr lang="ru-RU" sz="2000" dirty="0"/>
              <a:t>Выбор альтернативы зависит от множества факторов. Основные из них – это </a:t>
            </a:r>
            <a:r>
              <a:rPr lang="ru-RU" sz="2000" b="1" dirty="0">
                <a:solidFill>
                  <a:srgbClr val="0000FF"/>
                </a:solidFill>
              </a:rPr>
              <a:t>риск</a:t>
            </a:r>
            <a:r>
              <a:rPr lang="ru-RU" sz="2000" dirty="0"/>
              <a:t>, который вы готовы на себя взять, и приемлемый для вас </a:t>
            </a:r>
            <a:r>
              <a:rPr lang="ru-RU" sz="2000" b="1" dirty="0">
                <a:solidFill>
                  <a:srgbClr val="0000FF"/>
                </a:solidFill>
              </a:rPr>
              <a:t>уровень доходности</a:t>
            </a:r>
            <a:r>
              <a:rPr lang="ru-RU" sz="2000" dirty="0"/>
              <a:t>, сумма к инвестированию, которой вы располагаете, и предполагаемый срок инвестирования. Таким образом, </a:t>
            </a:r>
            <a:r>
              <a:rPr lang="ru-RU" sz="2000" b="1" dirty="0"/>
              <a:t>всё определяется финансовыми целями, возможностями и вашей склонностью принимать рискованные решения</a:t>
            </a:r>
            <a:r>
              <a:rPr lang="ru-RU" sz="2000" dirty="0"/>
              <a:t>.</a:t>
            </a:r>
            <a:endParaRPr lang="ru-RU" sz="2000" b="1" dirty="0">
              <a:solidFill>
                <a:srgbClr val="FF0000"/>
              </a:solidFill>
            </a:endParaRPr>
          </a:p>
        </p:txBody>
      </p:sp>
      <p:sp>
        <p:nvSpPr>
          <p:cNvPr id="15" name="TextBox 5"/>
          <p:cNvSpPr txBox="1">
            <a:spLocks noChangeArrowheads="1"/>
          </p:cNvSpPr>
          <p:nvPr/>
        </p:nvSpPr>
        <p:spPr bwMode="auto">
          <a:xfrm>
            <a:off x="2268538" y="1484313"/>
            <a:ext cx="6696075" cy="2308324"/>
          </a:xfrm>
          <a:prstGeom prst="rect">
            <a:avLst/>
          </a:prstGeom>
          <a:noFill/>
          <a:ln w="9525">
            <a:noFill/>
            <a:miter lim="800000"/>
            <a:headEnd/>
            <a:tailEnd/>
          </a:ln>
        </p:spPr>
        <p:txBody>
          <a:bodyPr>
            <a:spAutoFit/>
          </a:bodyPr>
          <a:lstStyle/>
          <a:p>
            <a:r>
              <a:rPr lang="ru-RU" sz="2400" b="1" dirty="0">
                <a:solidFill>
                  <a:srgbClr val="0000FF"/>
                </a:solidFill>
              </a:rPr>
              <a:t>	Если вы обратитесь в инвестиционную компанию для инвестирования своих сбережений и вам предложат активы с различной доходностью и рискованностью, какую из альтернатив вы выберете и почему?</a:t>
            </a:r>
          </a:p>
        </p:txBody>
      </p:sp>
      <p:sp>
        <p:nvSpPr>
          <p:cNvPr id="16" name="TextBox 15"/>
          <p:cNvSpPr txBox="1"/>
          <p:nvPr/>
        </p:nvSpPr>
        <p:spPr>
          <a:xfrm>
            <a:off x="0" y="1484784"/>
            <a:ext cx="2267744" cy="5062924"/>
          </a:xfrm>
          <a:prstGeom prst="rect">
            <a:avLst/>
          </a:prstGeom>
          <a:noFill/>
        </p:spPr>
        <p:txBody>
          <a:bodyPr wrap="square" rtlCol="0">
            <a:spAutoFit/>
          </a:bodyPr>
          <a:lstStyle/>
          <a:p>
            <a:r>
              <a:rPr lang="ru-RU" sz="1700" b="1" dirty="0"/>
              <a:t>Кто ищет одних лишь верных прибылей,</a:t>
            </a:r>
          </a:p>
          <a:p>
            <a:r>
              <a:rPr lang="ru-RU" sz="1700" b="1" dirty="0"/>
              <a:t>навряд ли станет очень богат; а кто вкладывает всё имущество</a:t>
            </a:r>
          </a:p>
          <a:p>
            <a:r>
              <a:rPr lang="ru-RU" sz="1700" b="1" dirty="0"/>
              <a:t>в рискованные предприятия, зачастую разоряется и впадает в нищету;</a:t>
            </a:r>
          </a:p>
          <a:p>
            <a:r>
              <a:rPr lang="ru-RU" sz="1700" b="1" dirty="0"/>
              <a:t>поэтому </a:t>
            </a:r>
            <a:r>
              <a:rPr lang="ru-RU" sz="1700" b="1" dirty="0">
                <a:solidFill>
                  <a:srgbClr val="0000FF"/>
                </a:solidFill>
              </a:rPr>
              <a:t>надлежит сочетать риск с известным обеспечением</a:t>
            </a:r>
          </a:p>
          <a:p>
            <a:r>
              <a:rPr lang="ru-RU" sz="1700" b="1" dirty="0">
                <a:solidFill>
                  <a:srgbClr val="0000FF"/>
                </a:solidFill>
              </a:rPr>
              <a:t>на случай убытков</a:t>
            </a:r>
            <a:r>
              <a:rPr lang="ru-RU" sz="1700" dirty="0"/>
              <a:t>.</a:t>
            </a:r>
          </a:p>
          <a:p>
            <a:pPr algn="r"/>
            <a:r>
              <a:rPr lang="ru-RU" sz="1700" i="1" dirty="0" err="1"/>
              <a:t>Фрэнсис</a:t>
            </a:r>
            <a:r>
              <a:rPr lang="ru-RU" sz="1700" i="1" dirty="0"/>
              <a:t> Бэкон</a:t>
            </a:r>
            <a:endParaRPr lang="ru-RU" sz="17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5"/>
          <p:cNvPicPr>
            <a:picLocks noChangeAspect="1" noChangeArrowheads="1"/>
          </p:cNvPicPr>
          <p:nvPr/>
        </p:nvPicPr>
        <p:blipFill>
          <a:blip r:embed="rId2" cstate="print"/>
          <a:srcRect l="14175" t="40605" r="39757" b="41219"/>
          <a:stretch>
            <a:fillRect/>
          </a:stretch>
        </p:blipFill>
        <p:spPr bwMode="auto">
          <a:xfrm>
            <a:off x="0" y="0"/>
            <a:ext cx="4572000" cy="1443038"/>
          </a:xfrm>
          <a:prstGeom prst="rect">
            <a:avLst/>
          </a:prstGeom>
          <a:noFill/>
          <a:ln w="9525">
            <a:noFill/>
            <a:miter lim="800000"/>
            <a:headEnd/>
            <a:tailEnd/>
          </a:ln>
        </p:spPr>
      </p:pic>
      <p:sp>
        <p:nvSpPr>
          <p:cNvPr id="8" name="Содержимое 7"/>
          <p:cNvSpPr>
            <a:spLocks noGrp="1"/>
          </p:cNvSpPr>
          <p:nvPr>
            <p:ph idx="1"/>
          </p:nvPr>
        </p:nvSpPr>
        <p:spPr>
          <a:xfrm>
            <a:off x="2268538" y="1412875"/>
            <a:ext cx="6875462" cy="5445125"/>
          </a:xfrm>
          <a:solidFill>
            <a:schemeClr val="bg1"/>
          </a:solidFill>
        </p:spPr>
        <p:txBody>
          <a:bodyPr/>
          <a:lstStyle/>
          <a:p>
            <a:pPr marL="742950" indent="-742950">
              <a:buFont typeface="Arial" charset="0"/>
              <a:buAutoNum type="arabicPeriod"/>
            </a:pPr>
            <a:r>
              <a:rPr lang="ru-RU" sz="6000" b="1" dirty="0">
                <a:solidFill>
                  <a:srgbClr val="0000FF"/>
                </a:solidFill>
              </a:rPr>
              <a:t>Виды рисков при осуществлении финансовых операций</a:t>
            </a:r>
            <a:endParaRPr lang="ru-RU" sz="6000" b="1" dirty="0">
              <a:solidFill>
                <a:srgbClr val="0000FF"/>
              </a:solidFill>
              <a:latin typeface="Arial" pitchFamily="34" charset="0"/>
              <a:cs typeface="Arial" pitchFamily="34" charset="0"/>
            </a:endParaRPr>
          </a:p>
        </p:txBody>
      </p:sp>
      <p:sp>
        <p:nvSpPr>
          <p:cNvPr id="4" name="TextBox 3"/>
          <p:cNvSpPr txBox="1"/>
          <p:nvPr/>
        </p:nvSpPr>
        <p:spPr>
          <a:xfrm>
            <a:off x="4644008" y="404664"/>
            <a:ext cx="4392488" cy="1077218"/>
          </a:xfrm>
          <a:prstGeom prst="rect">
            <a:avLst/>
          </a:prstGeom>
          <a:noFill/>
        </p:spPr>
        <p:txBody>
          <a:bodyPr wrap="square" rtlCol="0">
            <a:spAutoFit/>
          </a:bodyPr>
          <a:lstStyle/>
          <a:p>
            <a:pPr algn="ctr"/>
            <a:r>
              <a:rPr lang="ru-RU" sz="3200" b="1" dirty="0">
                <a:solidFill>
                  <a:srgbClr val="FFFF00"/>
                </a:solidFill>
              </a:rPr>
              <a:t>Изучение нового материала</a:t>
            </a:r>
          </a:p>
        </p:txBody>
      </p:sp>
      <p:sp>
        <p:nvSpPr>
          <p:cNvPr id="5" name="Прямоугольник 4"/>
          <p:cNvSpPr/>
          <p:nvPr/>
        </p:nvSpPr>
        <p:spPr>
          <a:xfrm>
            <a:off x="4572000" y="0"/>
            <a:ext cx="4572000" cy="584775"/>
          </a:xfrm>
          <a:prstGeom prst="rect">
            <a:avLst/>
          </a:prstGeom>
        </p:spPr>
        <p:txBody>
          <a:bodyPr>
            <a:spAutoFit/>
          </a:bodyPr>
          <a:lstStyle/>
          <a:p>
            <a:pPr algn="ctr" fontAlgn="auto">
              <a:spcBef>
                <a:spcPct val="20000"/>
              </a:spcBef>
              <a:spcAft>
                <a:spcPts val="0"/>
              </a:spcAft>
              <a:buFont typeface="Arial" pitchFamily="34" charset="0"/>
              <a:buNone/>
              <a:defRPr/>
            </a:pPr>
            <a:r>
              <a:rPr lang="ru-RU" sz="1600" b="1" dirty="0">
                <a:solidFill>
                  <a:schemeClr val="bg1"/>
                </a:solidFill>
              </a:rPr>
              <a:t>Финансовые риски и стратегии инвестирования</a:t>
            </a:r>
            <a:endParaRPr lang="ru-RU" sz="1600" b="1"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pic>
        <p:nvPicPr>
          <p:cNvPr id="30722" name="Picture 2" descr="https://avatars.mds.yandex.net/get-direct/173727/D0XM24-C6r0bVFZsQ-__hw/x180"/>
          <p:cNvPicPr>
            <a:picLocks noChangeAspect="1" noChangeArrowheads="1"/>
          </p:cNvPicPr>
          <p:nvPr/>
        </p:nvPicPr>
        <p:blipFill>
          <a:blip r:embed="rId3" cstate="print"/>
          <a:srcRect/>
          <a:stretch>
            <a:fillRect/>
          </a:stretch>
        </p:blipFill>
        <p:spPr bwMode="auto">
          <a:xfrm>
            <a:off x="0" y="1484784"/>
            <a:ext cx="2304256" cy="2304256"/>
          </a:xfrm>
          <a:prstGeom prst="rect">
            <a:avLst/>
          </a:prstGeom>
          <a:noFill/>
        </p:spPr>
      </p:pic>
      <p:pic>
        <p:nvPicPr>
          <p:cNvPr id="30724" name="Picture 4" descr="https://avatars.mds.yandex.net/get-direct/400924/UUM_OvEGoN5aGDZdvaJ6sw/y300"/>
          <p:cNvPicPr>
            <a:picLocks noChangeAspect="1" noChangeArrowheads="1"/>
          </p:cNvPicPr>
          <p:nvPr/>
        </p:nvPicPr>
        <p:blipFill>
          <a:blip r:embed="rId4" cstate="print"/>
          <a:srcRect/>
          <a:stretch>
            <a:fillRect/>
          </a:stretch>
        </p:blipFill>
        <p:spPr bwMode="auto">
          <a:xfrm>
            <a:off x="0" y="3870176"/>
            <a:ext cx="2987824" cy="2987824"/>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descr="http://zero50x.myjino.ru/allpic/13/17036-img_5.jpg"/>
          <p:cNvPicPr>
            <a:picLocks noGrp="1" noChangeAspect="1" noChangeArrowheads="1"/>
          </p:cNvPicPr>
          <p:nvPr>
            <p:ph idx="1"/>
          </p:nvPr>
        </p:nvPicPr>
        <p:blipFill>
          <a:blip r:embed="rId2" cstate="print"/>
          <a:srcRect/>
          <a:stretch>
            <a:fillRect/>
          </a:stretch>
        </p:blipFill>
        <p:spPr bwMode="auto">
          <a:xfrm>
            <a:off x="179512" y="188640"/>
            <a:ext cx="8712968" cy="6534726"/>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3363</TotalTime>
  <Words>3806</Words>
  <Application>Microsoft Office PowerPoint</Application>
  <PresentationFormat>Экран (4:3)</PresentationFormat>
  <Paragraphs>306</Paragraphs>
  <Slides>35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2</vt:i4>
      </vt:variant>
      <vt:variant>
        <vt:lpstr>Заголовки слайдов</vt:lpstr>
      </vt:variant>
      <vt:variant>
        <vt:i4>35</vt:i4>
      </vt:variant>
    </vt:vector>
  </HeadingPairs>
  <TitlesOfParts>
    <vt:vector size="41" baseType="lpstr">
      <vt:lpstr>Arial</vt:lpstr>
      <vt:lpstr>Calibri</vt:lpstr>
      <vt:lpstr>Times New Roman</vt:lpstr>
      <vt:lpstr>Wingdings</vt:lpstr>
      <vt:lpstr>Тема Office</vt:lpstr>
      <vt:lpstr>Специальное оформление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Ответы</vt:lpstr>
      <vt:lpstr>Презентация PowerPoint</vt:lpstr>
      <vt:lpstr>задание</vt:lpstr>
      <vt:lpstr>задание</vt:lpstr>
      <vt:lpstr>Ответы на задания</vt:lpstr>
      <vt:lpstr>Самооценка</vt:lpstr>
      <vt:lpstr>Выполни вычисления самооценки  в Microsoft Excel и отправь учителю в журнал оценок</vt:lpstr>
      <vt:lpstr>Презентация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Колмаков А.И.</dc:creator>
  <cp:lastModifiedBy>GUSSI</cp:lastModifiedBy>
  <cp:revision>576</cp:revision>
  <dcterms:created xsi:type="dcterms:W3CDTF">2011-09-13T15:51:40Z</dcterms:created>
  <dcterms:modified xsi:type="dcterms:W3CDTF">2023-07-07T01:05:31Z</dcterms:modified>
</cp:coreProperties>
</file>