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11"/>
  </p:notesMasterIdLst>
  <p:sldIdLst>
    <p:sldId id="335" r:id="rId2"/>
    <p:sldId id="344" r:id="rId3"/>
    <p:sldId id="256" r:id="rId4"/>
    <p:sldId id="338" r:id="rId5"/>
    <p:sldId id="313" r:id="rId6"/>
    <p:sldId id="337" r:id="rId7"/>
    <p:sldId id="265" r:id="rId8"/>
    <p:sldId id="266" r:id="rId9"/>
    <p:sldId id="334" r:id="rId10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FCC"/>
    <a:srgbClr val="008000"/>
    <a:srgbClr val="CC0000"/>
    <a:srgbClr val="3399FF"/>
    <a:srgbClr val="3333FF"/>
    <a:srgbClr val="0000FF"/>
    <a:srgbClr val="FF0000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756" autoAdjust="0"/>
    <p:restoredTop sz="94660"/>
  </p:normalViewPr>
  <p:slideViewPr>
    <p:cSldViewPr>
      <p:cViewPr varScale="1">
        <p:scale>
          <a:sx n="70" d="100"/>
          <a:sy n="70" d="100"/>
        </p:scale>
        <p:origin x="-125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  <p:sldLst>
      <p:sld r:id="rId1" collapse="1"/>
      <p:sld r:id="rId2" collapse="1"/>
    </p:sldLst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_rels/viewProps.xml.rels><?xml version="1.0" encoding="UTF-8" standalone="yes"?>
<Relationships xmlns="http://schemas.openxmlformats.org/package/2006/relationships"><Relationship Id="rId2" Type="http://schemas.openxmlformats.org/officeDocument/2006/relationships/slide" Target="slides/slide8.xml"/><Relationship Id="rId1" Type="http://schemas.openxmlformats.org/officeDocument/2006/relationships/slide" Target="slides/slide5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ru-RU"/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ru-RU"/>
          </a:p>
        </p:txBody>
      </p:sp>
      <p:sp>
        <p:nvSpPr>
          <p:cNvPr id="1229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229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1229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ru-RU"/>
          </a:p>
        </p:txBody>
      </p:sp>
      <p:sp>
        <p:nvSpPr>
          <p:cNvPr id="1229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94CA57CB-A024-4316-8B49-B3E0D1E5B449}" type="slidenum">
              <a:rPr lang="ru-RU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4709154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4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ru-RU" noProof="0" smtClean="0"/>
              <a:t>Образец заголовка</a:t>
            </a:r>
          </a:p>
        </p:txBody>
      </p:sp>
      <p:sp>
        <p:nvSpPr>
          <p:cNvPr id="1054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79388" y="476250"/>
            <a:ext cx="2016125" cy="863600"/>
          </a:xfrm>
        </p:spPr>
        <p:txBody>
          <a:bodyPr/>
          <a:lstStyle>
            <a:lvl1pPr marL="0" indent="0" algn="ctr">
              <a:defRPr/>
            </a:lvl1pPr>
          </a:lstStyle>
          <a:p>
            <a:pPr lvl="0"/>
            <a:r>
              <a:rPr lang="fr-FR" noProof="0" smtClean="0"/>
              <a:t>03.06.11</a:t>
            </a:r>
          </a:p>
        </p:txBody>
      </p:sp>
      <p:sp>
        <p:nvSpPr>
          <p:cNvPr id="105476" name="Text Box 4"/>
          <p:cNvSpPr txBox="1">
            <a:spLocks noChangeArrowheads="1"/>
          </p:cNvSpPr>
          <p:nvPr/>
        </p:nvSpPr>
        <p:spPr bwMode="auto">
          <a:xfrm>
            <a:off x="2916238" y="549275"/>
            <a:ext cx="446405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2800" b="1"/>
              <a:t>Классная работа.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  <p:extLst>
      <p:ext uri="{BB962C8B-B14F-4D97-AF65-F5344CB8AC3E}">
        <p14:creationId xmlns:p14="http://schemas.microsoft.com/office/powerpoint/2010/main" val="8403393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7515415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96075" y="188913"/>
            <a:ext cx="2124075" cy="6408737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323850" y="188913"/>
            <a:ext cx="6219825" cy="640873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750278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Заголовок, текст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288" y="188913"/>
            <a:ext cx="8229600" cy="1143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sz="half" idx="1"/>
          </p:nvPr>
        </p:nvSpPr>
        <p:spPr>
          <a:xfrm>
            <a:off x="323850" y="1341438"/>
            <a:ext cx="4171950" cy="525621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341438"/>
            <a:ext cx="4171950" cy="525621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747451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491650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Пользовательский маке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quarter" idx="10"/>
          </p:nvPr>
        </p:nvSpPr>
        <p:spPr>
          <a:xfrm>
            <a:off x="179512" y="1412776"/>
            <a:ext cx="8784976" cy="2664296"/>
          </a:xfrm>
        </p:spPr>
        <p:txBody>
          <a:bodyPr/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  <p:sp>
        <p:nvSpPr>
          <p:cNvPr id="5" name="Текст 3"/>
          <p:cNvSpPr>
            <a:spLocks noGrp="1"/>
          </p:cNvSpPr>
          <p:nvPr>
            <p:ph type="body" sz="quarter" idx="11"/>
          </p:nvPr>
        </p:nvSpPr>
        <p:spPr>
          <a:xfrm>
            <a:off x="179512" y="4149080"/>
            <a:ext cx="8784976" cy="2520280"/>
          </a:xfrm>
        </p:spPr>
        <p:txBody>
          <a:bodyPr/>
          <a:lstStyle/>
          <a:p>
            <a:pPr lvl="0"/>
            <a:r>
              <a:rPr lang="ru-RU" dirty="0" smtClean="0"/>
              <a:t>Образец текста</a:t>
            </a:r>
          </a:p>
          <a:p>
            <a:pPr lvl="1"/>
            <a:r>
              <a:rPr lang="ru-RU" dirty="0" smtClean="0"/>
              <a:t>Второй уровень</a:t>
            </a:r>
          </a:p>
          <a:p>
            <a:pPr lvl="2"/>
            <a:r>
              <a:rPr lang="ru-RU" dirty="0" smtClean="0"/>
              <a:t>Третий уровень</a:t>
            </a:r>
          </a:p>
          <a:p>
            <a:pPr lvl="3"/>
            <a:r>
              <a:rPr lang="ru-RU" dirty="0" smtClean="0"/>
              <a:t>Четвертый уровень</a:t>
            </a:r>
          </a:p>
          <a:p>
            <a:pPr lvl="4"/>
            <a:r>
              <a:rPr lang="ru-RU" dirty="0" smtClean="0"/>
              <a:t>Пятый уровень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3615415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  <p:extLst>
      <p:ext uri="{BB962C8B-B14F-4D97-AF65-F5344CB8AC3E}">
        <p14:creationId xmlns:p14="http://schemas.microsoft.com/office/powerpoint/2010/main" val="24933335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323850" y="1341438"/>
            <a:ext cx="4171950" cy="525621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341438"/>
            <a:ext cx="4171950" cy="525621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309864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328950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309450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163997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</p:spTree>
    <p:extLst>
      <p:ext uri="{BB962C8B-B14F-4D97-AF65-F5344CB8AC3E}">
        <p14:creationId xmlns:p14="http://schemas.microsoft.com/office/powerpoint/2010/main" val="33980191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AAF4E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4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95288" y="188913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44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23850" y="1341438"/>
            <a:ext cx="8496300" cy="52562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62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</p:sldLayoutIdLst>
  <p:txStyles>
    <p:titleStyle>
      <a:lvl1pPr algn="ctr" rtl="0" fontAlgn="base">
        <a:spcBef>
          <a:spcPct val="0"/>
        </a:spcBef>
        <a:spcAft>
          <a:spcPct val="0"/>
        </a:spcAft>
        <a:defRPr sz="5400" b="1">
          <a:solidFill>
            <a:srgbClr val="FF0000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5400" b="1">
          <a:solidFill>
            <a:srgbClr val="FF0000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5400" b="1">
          <a:solidFill>
            <a:srgbClr val="FF0000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5400" b="1">
          <a:solidFill>
            <a:srgbClr val="FF0000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5400" b="1">
          <a:solidFill>
            <a:srgbClr val="FF0000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5400" b="1">
          <a:solidFill>
            <a:srgbClr val="FF0000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5400" b="1">
          <a:solidFill>
            <a:srgbClr val="FF0000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5400" b="1">
          <a:solidFill>
            <a:srgbClr val="FF0000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5400" b="1">
          <a:solidFill>
            <a:srgbClr val="FF0000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defRPr sz="28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defRPr sz="2800" b="1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defRPr sz="2800" b="1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defRPr sz="2800" b="1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defRPr sz="2800" b="1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defRPr sz="2800" b="1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defRPr sz="2800" b="1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defRPr sz="2800" b="1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defRPr sz="2800" b="1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Домашнее задание</a:t>
            </a:r>
          </a:p>
        </p:txBody>
      </p:sp>
      <p:sp>
        <p:nvSpPr>
          <p:cNvPr id="102403" name="Rectangle 3"/>
          <p:cNvSpPr>
            <a:spLocks noGrp="1" noChangeArrowheads="1"/>
          </p:cNvSpPr>
          <p:nvPr>
            <p:ph type="body" sz="quarter" idx="10"/>
          </p:nvPr>
        </p:nvSpPr>
        <p:spPr>
          <a:xfrm>
            <a:off x="251520" y="1196752"/>
            <a:ext cx="8784976" cy="3024336"/>
          </a:xfrm>
        </p:spPr>
        <p:txBody>
          <a:bodyPr/>
          <a:lstStyle/>
          <a:p>
            <a:pPr marL="533400" indent="-533400">
              <a:lnSpc>
                <a:spcPct val="90000"/>
              </a:lnSpc>
              <a:buFontTx/>
              <a:buAutoNum type="arabicPeriod"/>
            </a:pPr>
            <a:r>
              <a:rPr lang="ru-RU" dirty="0" smtClean="0"/>
              <a:t>Выучить </a:t>
            </a:r>
            <a:r>
              <a:rPr lang="ru-RU" dirty="0"/>
              <a:t>определения и правила написания единиц измерения.</a:t>
            </a:r>
          </a:p>
          <a:p>
            <a:pPr marL="533400" indent="-533400">
              <a:lnSpc>
                <a:spcPct val="90000"/>
              </a:lnSpc>
              <a:buFontTx/>
              <a:buAutoNum type="arabicPeriod"/>
            </a:pPr>
            <a:r>
              <a:rPr lang="ru-RU" dirty="0"/>
              <a:t>Выучить таблицу обозначений и единиц </a:t>
            </a:r>
            <a:r>
              <a:rPr lang="ru-RU" dirty="0" smtClean="0"/>
              <a:t>измерения, приставки к единицам измерения</a:t>
            </a:r>
          </a:p>
          <a:p>
            <a:pPr marL="533400" indent="-533400">
              <a:lnSpc>
                <a:spcPct val="90000"/>
              </a:lnSpc>
              <a:buFontTx/>
              <a:buAutoNum type="arabicPeriod"/>
            </a:pPr>
            <a:r>
              <a:rPr lang="ru-RU" dirty="0" smtClean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Смотри записи </a:t>
            </a:r>
            <a:r>
              <a:rPr lang="ru-RU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в тетради для домашних работ:</a:t>
            </a:r>
          </a:p>
          <a:p>
            <a:pPr marL="0" indent="0">
              <a:lnSpc>
                <a:spcPct val="90000"/>
              </a:lnSpc>
            </a:pPr>
            <a:r>
              <a:rPr lang="ru-RU" dirty="0" smtClean="0"/>
              <a:t> </a:t>
            </a:r>
            <a:endParaRPr lang="ru-RU" dirty="0"/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818889" y="1176302"/>
            <a:ext cx="713214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fld id="{D9FEAAAD-72FE-424F-9027-AC3ACF66FAE8}" type="datetime1">
              <a:rPr lang="ru-RU" sz="3200" b="1" smtClean="0"/>
              <a:t>07.07.2023</a:t>
            </a:fld>
            <a:r>
              <a:rPr lang="ru-RU" sz="3200" b="1" dirty="0" smtClean="0"/>
              <a:t>           Домашняя работа</a:t>
            </a:r>
          </a:p>
          <a:p>
            <a:endParaRPr lang="ru-RU" sz="3200" b="1" dirty="0" smtClean="0"/>
          </a:p>
          <a:p>
            <a:r>
              <a:rPr lang="ru-RU" sz="3200" b="1" dirty="0" smtClean="0"/>
              <a:t>№ 1 Перевести в метры (м):</a:t>
            </a:r>
            <a:endParaRPr lang="ru-RU" sz="3200" b="1" dirty="0"/>
          </a:p>
        </p:txBody>
      </p:sp>
      <p:sp>
        <p:nvSpPr>
          <p:cNvPr id="6" name="Текст 1"/>
          <p:cNvSpPr txBox="1">
            <a:spLocks/>
          </p:cNvSpPr>
          <p:nvPr/>
        </p:nvSpPr>
        <p:spPr>
          <a:xfrm>
            <a:off x="4355976" y="4437112"/>
            <a:ext cx="3595058" cy="1872208"/>
          </a:xfrm>
          <a:prstGeom prst="rect">
            <a:avLst/>
          </a:prstGeom>
        </p:spPr>
        <p:txBody>
          <a:bodyPr numCol="2"/>
          <a:lstStyle>
            <a:lvl1pPr algn="l" rtl="0" fontAlgn="base">
              <a:spcBef>
                <a:spcPct val="20000"/>
              </a:spcBef>
              <a:spcAft>
                <a:spcPct val="0"/>
              </a:spcAft>
              <a:buClr>
                <a:schemeClr val="bg2"/>
              </a:buClr>
              <a:buSzPct val="75000"/>
              <a:buFont typeface="Wingdings" pitchFamily="2" charset="2"/>
              <a:defRPr sz="3200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ea typeface="+mn-ea"/>
                <a:cs typeface="+mn-cs"/>
              </a:defRPr>
            </a:lvl1pPr>
            <a:lvl2pPr marL="742950" indent="-563563" algn="l" rtl="0" fontAlgn="base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80000"/>
              <a:buFont typeface="Wingdings" pitchFamily="2" charset="2"/>
              <a:defRPr sz="3200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</a:defRPr>
            </a:lvl2pPr>
            <a:lvl3pPr marL="1150938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bg2"/>
              </a:buClr>
              <a:buSzPct val="65000"/>
              <a:buFont typeface="Wingdings" pitchFamily="2" charset="2"/>
              <a:defRPr sz="3200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70000"/>
              <a:buFont typeface="Wingdings" pitchFamily="2" charset="2"/>
              <a:defRPr sz="3200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bg2"/>
              </a:buClr>
              <a:buFont typeface="Wingdings" pitchFamily="2" charset="2"/>
              <a:defRPr sz="3200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bg2"/>
              </a:buClr>
              <a:buFont typeface="Wingdings" pitchFamily="2" charset="2"/>
              <a:defRPr sz="3200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bg2"/>
              </a:buClr>
              <a:buFont typeface="Wingdings" pitchFamily="2" charset="2"/>
              <a:defRPr sz="3200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bg2"/>
              </a:buClr>
              <a:buFont typeface="Wingdings" pitchFamily="2" charset="2"/>
              <a:defRPr sz="3200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bg2"/>
              </a:buClr>
              <a:buFont typeface="Wingdings" pitchFamily="2" charset="2"/>
              <a:defRPr sz="3200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</a:defRPr>
            </a:lvl9pPr>
          </a:lstStyle>
          <a:p>
            <a:pPr marL="514350" indent="-514350">
              <a:lnSpc>
                <a:spcPct val="90000"/>
              </a:lnSpc>
              <a:buFont typeface="+mj-lt"/>
              <a:buAutoNum type="alphaLcParenR"/>
            </a:pPr>
            <a:endParaRPr lang="ru-RU" dirty="0"/>
          </a:p>
        </p:txBody>
      </p: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467544" y="476672"/>
            <a:ext cx="8229600" cy="504056"/>
          </a:xfrm>
        </p:spPr>
        <p:txBody>
          <a:bodyPr/>
          <a:lstStyle/>
          <a:p>
            <a:r>
              <a:rPr lang="ru-RU" sz="2800" dirty="0" smtClean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Запишите в тетради для домашних работ:</a:t>
            </a:r>
            <a:endParaRPr lang="ru-RU" sz="2800" dirty="0"/>
          </a:p>
        </p:txBody>
      </p:sp>
      <p:sp>
        <p:nvSpPr>
          <p:cNvPr id="12" name="Текст 1"/>
          <p:cNvSpPr txBox="1">
            <a:spLocks/>
          </p:cNvSpPr>
          <p:nvPr/>
        </p:nvSpPr>
        <p:spPr>
          <a:xfrm>
            <a:off x="431699" y="4289741"/>
            <a:ext cx="3595058" cy="2376264"/>
          </a:xfrm>
          <a:prstGeom prst="rect">
            <a:avLst/>
          </a:prstGeom>
        </p:spPr>
        <p:txBody>
          <a:bodyPr numCol="1"/>
          <a:lstStyle>
            <a:lvl1pPr algn="l" rtl="0" fontAlgn="base">
              <a:spcBef>
                <a:spcPct val="20000"/>
              </a:spcBef>
              <a:spcAft>
                <a:spcPct val="0"/>
              </a:spcAft>
              <a:buClr>
                <a:schemeClr val="bg2"/>
              </a:buClr>
              <a:buSzPct val="75000"/>
              <a:buFont typeface="Wingdings" pitchFamily="2" charset="2"/>
              <a:defRPr sz="3200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ea typeface="+mn-ea"/>
                <a:cs typeface="+mn-cs"/>
              </a:defRPr>
            </a:lvl1pPr>
            <a:lvl2pPr marL="742950" indent="-563563" algn="l" rtl="0" fontAlgn="base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80000"/>
              <a:buFont typeface="Wingdings" pitchFamily="2" charset="2"/>
              <a:defRPr sz="3200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</a:defRPr>
            </a:lvl2pPr>
            <a:lvl3pPr marL="1150938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bg2"/>
              </a:buClr>
              <a:buSzPct val="65000"/>
              <a:buFont typeface="Wingdings" pitchFamily="2" charset="2"/>
              <a:defRPr sz="3200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70000"/>
              <a:buFont typeface="Wingdings" pitchFamily="2" charset="2"/>
              <a:defRPr sz="3200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bg2"/>
              </a:buClr>
              <a:buFont typeface="Wingdings" pitchFamily="2" charset="2"/>
              <a:defRPr sz="3200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bg2"/>
              </a:buClr>
              <a:buFont typeface="Wingdings" pitchFamily="2" charset="2"/>
              <a:defRPr sz="3200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bg2"/>
              </a:buClr>
              <a:buFont typeface="Wingdings" pitchFamily="2" charset="2"/>
              <a:defRPr sz="3200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bg2"/>
              </a:buClr>
              <a:buFont typeface="Wingdings" pitchFamily="2" charset="2"/>
              <a:defRPr sz="3200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lr>
                <a:schemeClr val="bg2"/>
              </a:buClr>
              <a:buFont typeface="Wingdings" pitchFamily="2" charset="2"/>
              <a:defRPr sz="3200" b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</a:defRPr>
            </a:lvl9pPr>
          </a:lstStyle>
          <a:p>
            <a:endParaRPr lang="ru-RU" i="1" dirty="0" smtClean="0"/>
          </a:p>
        </p:txBody>
      </p:sp>
      <p:sp>
        <p:nvSpPr>
          <p:cNvPr id="11" name="Текст 1"/>
          <p:cNvSpPr txBox="1">
            <a:spLocks/>
          </p:cNvSpPr>
          <p:nvPr/>
        </p:nvSpPr>
        <p:spPr>
          <a:xfrm>
            <a:off x="733498" y="3250078"/>
            <a:ext cx="3595058" cy="1872208"/>
          </a:xfrm>
          <a:prstGeom prst="rect">
            <a:avLst/>
          </a:prstGeom>
        </p:spPr>
        <p:txBody>
          <a:bodyPr numCol="2"/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+mn-lt"/>
              </a:defRPr>
            </a:lvl9pPr>
          </a:lstStyle>
          <a:p>
            <a:pPr marL="514350" indent="-514350">
              <a:lnSpc>
                <a:spcPct val="90000"/>
              </a:lnSpc>
              <a:buFont typeface="+mj-lt"/>
              <a:buAutoNum type="alphaLcParenR"/>
            </a:pPr>
            <a:r>
              <a:rPr lang="ru-RU" dirty="0" smtClean="0"/>
              <a:t>4 км=</a:t>
            </a:r>
          </a:p>
          <a:p>
            <a:pPr marL="514350" indent="-514350">
              <a:lnSpc>
                <a:spcPct val="90000"/>
              </a:lnSpc>
              <a:buFont typeface="+mj-lt"/>
              <a:buAutoNum type="alphaLcParenR"/>
            </a:pPr>
            <a:r>
              <a:rPr lang="ru-RU" dirty="0" smtClean="0"/>
              <a:t>7 дм=</a:t>
            </a:r>
          </a:p>
          <a:p>
            <a:pPr marL="514350" indent="-514350">
              <a:lnSpc>
                <a:spcPct val="90000"/>
              </a:lnSpc>
              <a:buFont typeface="+mj-lt"/>
              <a:buAutoNum type="alphaLcParenR"/>
            </a:pPr>
            <a:r>
              <a:rPr lang="ru-RU" dirty="0" smtClean="0"/>
              <a:t>0,5 м =</a:t>
            </a:r>
            <a:endParaRPr lang="ru-RU" dirty="0"/>
          </a:p>
        </p:txBody>
      </p:sp>
      <p:sp>
        <p:nvSpPr>
          <p:cNvPr id="13" name="Текст 1"/>
          <p:cNvSpPr txBox="1">
            <a:spLocks/>
          </p:cNvSpPr>
          <p:nvPr/>
        </p:nvSpPr>
        <p:spPr bwMode="auto">
          <a:xfrm>
            <a:off x="4420955" y="3212976"/>
            <a:ext cx="4099114" cy="18192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2" anchor="t" anchorCtr="0" compatLnSpc="1">
            <a:prstTxWarp prst="textNoShape">
              <a:avLst/>
            </a:prstTxWarp>
          </a:bodyPr>
          <a:lstStyle>
            <a:lvl1pPr marL="342900" indent="-342900" algn="l" rtl="0" fontAlgn="base">
              <a:spcBef>
                <a:spcPct val="2000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fontAlgn="base">
              <a:spcBef>
                <a:spcPct val="2000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+mn-lt"/>
              </a:defRPr>
            </a:lvl2pPr>
            <a:lvl3pPr marL="1143000" indent="-228600" algn="l" rtl="0" fontAlgn="base">
              <a:spcBef>
                <a:spcPct val="2000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+mn-lt"/>
              </a:defRPr>
            </a:lvl3pPr>
            <a:lvl4pPr marL="1600200" indent="-228600" algn="l" rtl="0" fontAlgn="base">
              <a:spcBef>
                <a:spcPct val="2000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+mn-lt"/>
              </a:defRPr>
            </a:lvl4pPr>
            <a:lvl5pPr marL="2057400" indent="-228600" algn="l" rtl="0" fontAlgn="base">
              <a:spcBef>
                <a:spcPct val="2000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>
              <a:lnSpc>
                <a:spcPct val="90000"/>
              </a:lnSpc>
            </a:pPr>
            <a:r>
              <a:rPr lang="en-US" dirty="0" smtClean="0"/>
              <a:t>d) </a:t>
            </a:r>
            <a:r>
              <a:rPr lang="ru-RU" dirty="0" smtClean="0"/>
              <a:t>800 см = </a:t>
            </a:r>
          </a:p>
          <a:p>
            <a:pPr marL="0" indent="0">
              <a:lnSpc>
                <a:spcPct val="90000"/>
              </a:lnSpc>
            </a:pPr>
            <a:r>
              <a:rPr lang="en-US" dirty="0" smtClean="0"/>
              <a:t>e) </a:t>
            </a:r>
            <a:r>
              <a:rPr lang="ru-RU" dirty="0" smtClean="0"/>
              <a:t>4 см =</a:t>
            </a:r>
            <a:endParaRPr lang="ru-RU" dirty="0"/>
          </a:p>
          <a:p>
            <a:pPr marL="0" indent="0">
              <a:lnSpc>
                <a:spcPct val="90000"/>
              </a:lnSpc>
            </a:pPr>
            <a:r>
              <a:rPr lang="en-US" dirty="0" smtClean="0"/>
              <a:t>f) </a:t>
            </a:r>
            <a:r>
              <a:rPr lang="ru-RU" dirty="0" smtClean="0"/>
              <a:t>56 мм =</a:t>
            </a:r>
            <a:endParaRPr lang="ru-RU" dirty="0"/>
          </a:p>
          <a:p>
            <a:pPr marL="514350" indent="-514350">
              <a:lnSpc>
                <a:spcPct val="90000"/>
              </a:lnSpc>
              <a:buFont typeface="+mj-lt"/>
              <a:buAutoNum type="arabicPeriod"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7223956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838200" y="1219200"/>
            <a:ext cx="7772400" cy="2438400"/>
          </a:xfrm>
        </p:spPr>
        <p:txBody>
          <a:bodyPr/>
          <a:lstStyle/>
          <a:p>
            <a:r>
              <a:rPr lang="ru-RU" dirty="0">
                <a:solidFill>
                  <a:srgbClr val="0000FF"/>
                </a:solidFill>
              </a:rPr>
              <a:t>Физические </a:t>
            </a:r>
            <a:r>
              <a:rPr lang="ru-RU" dirty="0" smtClean="0">
                <a:solidFill>
                  <a:srgbClr val="0000FF"/>
                </a:solidFill>
              </a:rPr>
              <a:t>величины</a:t>
            </a:r>
            <a:endParaRPr lang="ru-RU" dirty="0">
              <a:solidFill>
                <a:srgbClr val="0000FF"/>
              </a:solidFill>
            </a:endParaRPr>
          </a:p>
        </p:txBody>
      </p:sp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990600" y="990600"/>
            <a:ext cx="7162800" cy="1371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/>
          <a:p>
            <a:pPr algn="ctr"/>
            <a:endParaRPr lang="ru-RU" sz="4800" b="1">
              <a:solidFill>
                <a:schemeClr val="tx2"/>
              </a:solidFill>
              <a:effectLst>
                <a:outerShdw blurRad="38100" dist="38100" dir="2700000" algn="tl">
                  <a:srgbClr val="FFFFFF"/>
                </a:outerShdw>
              </a:effectLst>
            </a:endParaRPr>
          </a:p>
        </p:txBody>
      </p:sp>
      <p:sp>
        <p:nvSpPr>
          <p:cNvPr id="2058" name="Text Box 10"/>
          <p:cNvSpPr txBox="1">
            <a:spLocks noChangeArrowheads="1"/>
          </p:cNvSpPr>
          <p:nvPr/>
        </p:nvSpPr>
        <p:spPr bwMode="auto">
          <a:xfrm>
            <a:off x="304800" y="457200"/>
            <a:ext cx="6073775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fld id="{E60D51D4-EA80-44F0-A447-2676E9417CF1}" type="datetime1">
              <a:rPr lang="ru-RU" sz="2800" b="1">
                <a:latin typeface="Tahoma" charset="0"/>
              </a:rPr>
              <a:pPr/>
              <a:t>07.07.2023</a:t>
            </a:fld>
            <a:r>
              <a:rPr lang="ru-RU" sz="2800" b="1">
                <a:latin typeface="Tahoma" charset="0"/>
              </a:rPr>
              <a:t>      Классная работа.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0" grpId="0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Для описания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3200" dirty="0" smtClean="0"/>
              <a:t>свойств </a:t>
            </a:r>
            <a:r>
              <a:rPr lang="ru-RU" sz="3200" dirty="0"/>
              <a:t>физических тел и физических явлений вводятся </a:t>
            </a:r>
            <a:r>
              <a:rPr lang="ru-RU" sz="3200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физические величины</a:t>
            </a:r>
            <a:r>
              <a:rPr lang="ru-RU" sz="3200" dirty="0"/>
              <a:t>. </a:t>
            </a:r>
            <a:endParaRPr lang="ru-RU" sz="3200" dirty="0" smtClean="0"/>
          </a:p>
          <a:p>
            <a:endParaRPr lang="ru-RU" dirty="0" smtClean="0"/>
          </a:p>
          <a:p>
            <a:pPr marL="457200" indent="-457200">
              <a:buFont typeface="Arial" pitchFamily="34" charset="0"/>
              <a:buChar char="•"/>
            </a:pPr>
            <a:r>
              <a:rPr lang="ru-RU" b="0" dirty="0" smtClean="0"/>
              <a:t>Например</a:t>
            </a:r>
            <a:r>
              <a:rPr lang="ru-RU" b="0" dirty="0"/>
              <a:t>, </a:t>
            </a:r>
            <a:r>
              <a:rPr lang="ru-RU" b="0" dirty="0">
                <a:solidFill>
                  <a:srgbClr val="7030A0"/>
                </a:solidFill>
              </a:rPr>
              <a:t>описать</a:t>
            </a:r>
            <a:r>
              <a:rPr lang="ru-RU" b="0" dirty="0"/>
              <a:t> свойства деревянных шара и кубика можно с помощью таких физических величин, как объем, масса. </a:t>
            </a:r>
            <a:endParaRPr lang="ru-RU" b="0" dirty="0" smtClean="0"/>
          </a:p>
          <a:p>
            <a:pPr marL="457200" indent="-457200">
              <a:buFont typeface="Arial" pitchFamily="34" charset="0"/>
              <a:buChar char="•"/>
            </a:pPr>
            <a:r>
              <a:rPr lang="ru-RU" b="0" dirty="0" smtClean="0"/>
              <a:t>Физическое </a:t>
            </a:r>
            <a:r>
              <a:rPr lang="ru-RU" b="0" dirty="0"/>
              <a:t>явление     движение (девочки, автомобиля и др</a:t>
            </a:r>
            <a:r>
              <a:rPr lang="ru-RU" b="0" dirty="0" smtClean="0"/>
              <a:t>.)</a:t>
            </a:r>
            <a:r>
              <a:rPr lang="ru-RU" b="0" dirty="0"/>
              <a:t>	можно </a:t>
            </a:r>
            <a:r>
              <a:rPr lang="ru-RU" b="0" dirty="0">
                <a:solidFill>
                  <a:srgbClr val="7030A0"/>
                </a:solidFill>
              </a:rPr>
              <a:t>описать</a:t>
            </a:r>
            <a:r>
              <a:rPr lang="ru-RU" b="0" dirty="0"/>
              <a:t>, зная такие физические величины, как путь, скорость, промежуток времени. </a:t>
            </a:r>
          </a:p>
        </p:txBody>
      </p:sp>
    </p:spTree>
    <p:extLst>
      <p:ext uri="{BB962C8B-B14F-4D97-AF65-F5344CB8AC3E}">
        <p14:creationId xmlns:p14="http://schemas.microsoft.com/office/powerpoint/2010/main" val="125571636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20" name="Text Box 4"/>
          <p:cNvSpPr txBox="1">
            <a:spLocks noChangeArrowheads="1"/>
          </p:cNvSpPr>
          <p:nvPr/>
        </p:nvSpPr>
        <p:spPr bwMode="auto">
          <a:xfrm>
            <a:off x="539750" y="3429000"/>
            <a:ext cx="1368425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endParaRPr lang="ru-RU"/>
          </a:p>
        </p:txBody>
      </p:sp>
      <p:sp>
        <p:nvSpPr>
          <p:cNvPr id="9221" name="Text Box 5"/>
          <p:cNvSpPr txBox="1">
            <a:spLocks noChangeArrowheads="1"/>
          </p:cNvSpPr>
          <p:nvPr/>
        </p:nvSpPr>
        <p:spPr bwMode="auto">
          <a:xfrm>
            <a:off x="323850" y="4221163"/>
            <a:ext cx="136842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endParaRPr lang="ru-RU"/>
          </a:p>
        </p:txBody>
      </p:sp>
      <p:sp>
        <p:nvSpPr>
          <p:cNvPr id="9222" name="Text Box 6"/>
          <p:cNvSpPr txBox="1">
            <a:spLocks noChangeArrowheads="1"/>
          </p:cNvSpPr>
          <p:nvPr/>
        </p:nvSpPr>
        <p:spPr bwMode="auto">
          <a:xfrm>
            <a:off x="684213" y="3284538"/>
            <a:ext cx="136842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>
              <a:spcBef>
                <a:spcPct val="50000"/>
              </a:spcBef>
            </a:pPr>
            <a:endParaRPr lang="ru-RU"/>
          </a:p>
        </p:txBody>
      </p:sp>
      <p:grpSp>
        <p:nvGrpSpPr>
          <p:cNvPr id="72727" name="Group 23"/>
          <p:cNvGrpSpPr>
            <a:grpSpLocks/>
          </p:cNvGrpSpPr>
          <p:nvPr/>
        </p:nvGrpSpPr>
        <p:grpSpPr bwMode="auto">
          <a:xfrm>
            <a:off x="533400" y="838200"/>
            <a:ext cx="8064500" cy="4313238"/>
            <a:chOff x="336" y="528"/>
            <a:chExt cx="5080" cy="2717"/>
          </a:xfrm>
        </p:grpSpPr>
        <p:grpSp>
          <p:nvGrpSpPr>
            <p:cNvPr id="72725" name="Group 21"/>
            <p:cNvGrpSpPr>
              <a:grpSpLocks/>
            </p:cNvGrpSpPr>
            <p:nvPr/>
          </p:nvGrpSpPr>
          <p:grpSpPr bwMode="auto">
            <a:xfrm>
              <a:off x="336" y="1920"/>
              <a:ext cx="5080" cy="1325"/>
              <a:chOff x="340" y="1616"/>
              <a:chExt cx="5080" cy="1325"/>
            </a:xfrm>
          </p:grpSpPr>
          <p:sp>
            <p:nvSpPr>
              <p:cNvPr id="9223" name="Text Box 7"/>
              <p:cNvSpPr txBox="1">
                <a:spLocks noChangeArrowheads="1"/>
              </p:cNvSpPr>
              <p:nvPr/>
            </p:nvSpPr>
            <p:spPr bwMode="auto">
              <a:xfrm>
                <a:off x="340" y="1752"/>
                <a:ext cx="1088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pPr>
                  <a:spcBef>
                    <a:spcPct val="50000"/>
                  </a:spcBef>
                </a:pPr>
                <a:r>
                  <a:rPr lang="ru-RU" sz="2800" b="1">
                    <a:solidFill>
                      <a:srgbClr val="009900"/>
                    </a:solidFill>
                  </a:rPr>
                  <a:t>длина</a:t>
                </a:r>
              </a:p>
            </p:txBody>
          </p:sp>
          <p:sp>
            <p:nvSpPr>
              <p:cNvPr id="9224" name="Text Box 8"/>
              <p:cNvSpPr txBox="1">
                <a:spLocks noChangeArrowheads="1"/>
              </p:cNvSpPr>
              <p:nvPr/>
            </p:nvSpPr>
            <p:spPr bwMode="auto">
              <a:xfrm>
                <a:off x="385" y="2432"/>
                <a:ext cx="1270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pPr>
                  <a:spcBef>
                    <a:spcPct val="50000"/>
                  </a:spcBef>
                </a:pPr>
                <a:r>
                  <a:rPr lang="ru-RU" sz="2800" b="1">
                    <a:solidFill>
                      <a:srgbClr val="009900"/>
                    </a:solidFill>
                  </a:rPr>
                  <a:t>площадь</a:t>
                </a:r>
              </a:p>
            </p:txBody>
          </p:sp>
          <p:sp>
            <p:nvSpPr>
              <p:cNvPr id="9225" name="Text Box 9"/>
              <p:cNvSpPr txBox="1">
                <a:spLocks noChangeArrowheads="1"/>
              </p:cNvSpPr>
              <p:nvPr/>
            </p:nvSpPr>
            <p:spPr bwMode="auto">
              <a:xfrm>
                <a:off x="1565" y="2069"/>
                <a:ext cx="1270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pPr>
                  <a:spcBef>
                    <a:spcPct val="50000"/>
                  </a:spcBef>
                </a:pPr>
                <a:r>
                  <a:rPr lang="ru-RU" sz="2800" b="1">
                    <a:solidFill>
                      <a:srgbClr val="009900"/>
                    </a:solidFill>
                  </a:rPr>
                  <a:t>объем</a:t>
                </a:r>
              </a:p>
            </p:txBody>
          </p:sp>
          <p:sp>
            <p:nvSpPr>
              <p:cNvPr id="9226" name="Text Box 10"/>
              <p:cNvSpPr txBox="1">
                <a:spLocks noChangeArrowheads="1"/>
              </p:cNvSpPr>
              <p:nvPr/>
            </p:nvSpPr>
            <p:spPr bwMode="auto">
              <a:xfrm>
                <a:off x="2426" y="2614"/>
                <a:ext cx="1270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pPr>
                  <a:spcBef>
                    <a:spcPct val="50000"/>
                  </a:spcBef>
                </a:pPr>
                <a:r>
                  <a:rPr lang="ru-RU" sz="2800" b="1">
                    <a:solidFill>
                      <a:srgbClr val="009900"/>
                    </a:solidFill>
                  </a:rPr>
                  <a:t>время</a:t>
                </a:r>
              </a:p>
            </p:txBody>
          </p:sp>
          <p:sp>
            <p:nvSpPr>
              <p:cNvPr id="9227" name="Text Box 11"/>
              <p:cNvSpPr txBox="1">
                <a:spLocks noChangeArrowheads="1"/>
              </p:cNvSpPr>
              <p:nvPr/>
            </p:nvSpPr>
            <p:spPr bwMode="auto">
              <a:xfrm>
                <a:off x="3243" y="2315"/>
                <a:ext cx="1633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pPr>
                  <a:spcBef>
                    <a:spcPct val="50000"/>
                  </a:spcBef>
                </a:pPr>
                <a:r>
                  <a:rPr lang="ru-RU" sz="2800" b="1">
                    <a:solidFill>
                      <a:srgbClr val="009900"/>
                    </a:solidFill>
                  </a:rPr>
                  <a:t>температура</a:t>
                </a:r>
              </a:p>
            </p:txBody>
          </p:sp>
          <p:sp>
            <p:nvSpPr>
              <p:cNvPr id="9228" name="Text Box 12"/>
              <p:cNvSpPr txBox="1">
                <a:spLocks noChangeArrowheads="1"/>
              </p:cNvSpPr>
              <p:nvPr/>
            </p:nvSpPr>
            <p:spPr bwMode="auto">
              <a:xfrm>
                <a:off x="4150" y="1816"/>
                <a:ext cx="1270" cy="327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pPr>
                  <a:spcBef>
                    <a:spcPct val="50000"/>
                  </a:spcBef>
                </a:pPr>
                <a:r>
                  <a:rPr lang="ru-RU" sz="2800" b="1">
                    <a:solidFill>
                      <a:srgbClr val="009900"/>
                    </a:solidFill>
                  </a:rPr>
                  <a:t>масса</a:t>
                </a:r>
              </a:p>
            </p:txBody>
          </p:sp>
          <p:sp>
            <p:nvSpPr>
              <p:cNvPr id="9229" name="Line 13"/>
              <p:cNvSpPr>
                <a:spLocks noChangeShapeType="1"/>
              </p:cNvSpPr>
              <p:nvPr/>
            </p:nvSpPr>
            <p:spPr bwMode="auto">
              <a:xfrm flipH="1">
                <a:off x="793" y="1616"/>
                <a:ext cx="272" cy="136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9230" name="Line 14"/>
              <p:cNvSpPr>
                <a:spLocks noChangeShapeType="1"/>
              </p:cNvSpPr>
              <p:nvPr/>
            </p:nvSpPr>
            <p:spPr bwMode="auto">
              <a:xfrm flipH="1">
                <a:off x="1338" y="1616"/>
                <a:ext cx="454" cy="771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9231" name="Line 15"/>
              <p:cNvSpPr>
                <a:spLocks noChangeShapeType="1"/>
              </p:cNvSpPr>
              <p:nvPr/>
            </p:nvSpPr>
            <p:spPr bwMode="auto">
              <a:xfrm flipH="1">
                <a:off x="2154" y="1616"/>
                <a:ext cx="90" cy="408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9232" name="Line 16"/>
              <p:cNvSpPr>
                <a:spLocks noChangeShapeType="1"/>
              </p:cNvSpPr>
              <p:nvPr/>
            </p:nvSpPr>
            <p:spPr bwMode="auto">
              <a:xfrm>
                <a:off x="2736" y="1680"/>
                <a:ext cx="227" cy="1043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9233" name="Line 17"/>
              <p:cNvSpPr>
                <a:spLocks noChangeShapeType="1"/>
              </p:cNvSpPr>
              <p:nvPr/>
            </p:nvSpPr>
            <p:spPr bwMode="auto">
              <a:xfrm>
                <a:off x="3424" y="1725"/>
                <a:ext cx="635" cy="681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  <p:sp>
            <p:nvSpPr>
              <p:cNvPr id="9234" name="Line 18"/>
              <p:cNvSpPr>
                <a:spLocks noChangeShapeType="1"/>
              </p:cNvSpPr>
              <p:nvPr/>
            </p:nvSpPr>
            <p:spPr bwMode="auto">
              <a:xfrm>
                <a:off x="4377" y="1635"/>
                <a:ext cx="182" cy="182"/>
              </a:xfrm>
              <a:prstGeom prst="line">
                <a:avLst/>
              </a:prstGeom>
              <a:noFill/>
              <a:ln w="38100">
                <a:solidFill>
                  <a:schemeClr val="tx1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ru-RU"/>
              </a:p>
            </p:txBody>
          </p:sp>
        </p:grpSp>
        <p:sp>
          <p:nvSpPr>
            <p:cNvPr id="72726" name="Text Box 22"/>
            <p:cNvSpPr txBox="1">
              <a:spLocks noChangeArrowheads="1"/>
            </p:cNvSpPr>
            <p:nvPr/>
          </p:nvSpPr>
          <p:spPr bwMode="auto">
            <a:xfrm>
              <a:off x="480" y="528"/>
              <a:ext cx="4704" cy="133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 indent="573088">
                <a:defRPr>
                  <a:solidFill>
                    <a:schemeClr val="tx1"/>
                  </a:solidFill>
                  <a:latin typeface="Arial" charset="0"/>
                </a:defRPr>
              </a:lvl1pPr>
              <a:lvl2pPr marL="763588">
                <a:defRPr>
                  <a:solidFill>
                    <a:schemeClr val="tx1"/>
                  </a:solidFill>
                  <a:latin typeface="Arial" charset="0"/>
                </a:defRPr>
              </a:lvl2pPr>
              <a:lvl3pPr marL="954088">
                <a:defRPr>
                  <a:solidFill>
                    <a:schemeClr val="tx1"/>
                  </a:solidFill>
                  <a:latin typeface="Arial" charset="0"/>
                </a:defRPr>
              </a:lvl3pPr>
              <a:lvl4pPr>
                <a:defRPr>
                  <a:solidFill>
                    <a:schemeClr val="tx1"/>
                  </a:solidFill>
                  <a:latin typeface="Arial" charset="0"/>
                </a:defRPr>
              </a:lvl4pPr>
              <a:lvl5pPr>
                <a:defRPr>
                  <a:solidFill>
                    <a:schemeClr val="tx1"/>
                  </a:solidFill>
                  <a:latin typeface="Arial" charset="0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pPr>
                <a:lnSpc>
                  <a:spcPct val="90000"/>
                </a:lnSpc>
              </a:pPr>
              <a:r>
                <a:rPr lang="ru-RU" sz="3200" b="1">
                  <a:solidFill>
                    <a:srgbClr val="FF00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Физические величины</a:t>
              </a:r>
              <a:r>
                <a:rPr lang="ru-RU" sz="3200" b="1">
                  <a:effectLst>
                    <a:outerShdw blurRad="38100" dist="38100" dir="2700000" algn="tl">
                      <a:srgbClr val="FFFFFF"/>
                    </a:outerShdw>
                  </a:effectLst>
                </a:rPr>
                <a:t> </a:t>
              </a:r>
              <a:r>
                <a:rPr lang="ru-RU" sz="3200" b="1">
                  <a:solidFill>
                    <a:srgbClr val="000000"/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</a:rPr>
                <a:t>– это характеристики тел или процессов, которые могут быть</a:t>
              </a:r>
              <a:r>
                <a:rPr lang="en-US" sz="3200" b="1">
                  <a:solidFill>
                    <a:srgbClr val="000000"/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</a:rPr>
                <a:t> </a:t>
              </a:r>
              <a:r>
                <a:rPr lang="ru-RU" sz="3200" b="1">
                  <a:solidFill>
                    <a:srgbClr val="000000"/>
                  </a:solidFill>
                  <a:effectLst>
                    <a:outerShdw blurRad="38100" dist="38100" dir="2700000" algn="tl">
                      <a:srgbClr val="FFFFFF"/>
                    </a:outerShdw>
                  </a:effectLst>
                </a:rPr>
                <a:t>измерены на опыте.</a:t>
              </a:r>
            </a:p>
            <a:p>
              <a:endParaRPr lang="ru-RU"/>
            </a:p>
          </p:txBody>
        </p:sp>
      </p:grp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92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92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0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92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92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" presetClass="entr" presetSubtype="4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92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92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20" grpId="0" autoUpdateAnimBg="0"/>
      <p:bldP spid="9221" grpId="0" autoUpdateAnimBg="0"/>
      <p:bldP spid="9222" grpId="0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Заголовок 5"/>
          <p:cNvSpPr>
            <a:spLocks noGrp="1"/>
          </p:cNvSpPr>
          <p:nvPr>
            <p:ph type="title"/>
          </p:nvPr>
        </p:nvSpPr>
        <p:spPr>
          <a:xfrm>
            <a:off x="395288" y="188912"/>
            <a:ext cx="8229600" cy="1871935"/>
          </a:xfrm>
        </p:spPr>
        <p:txBody>
          <a:bodyPr/>
          <a:lstStyle/>
          <a:p>
            <a:r>
              <a:rPr lang="ru-RU" dirty="0" smtClean="0"/>
              <a:t>Основной </a:t>
            </a:r>
            <a:r>
              <a:rPr lang="ru-RU" dirty="0"/>
              <a:t>признак физической величины</a:t>
            </a:r>
          </a:p>
        </p:txBody>
      </p:sp>
      <p:sp>
        <p:nvSpPr>
          <p:cNvPr id="7" name="Объект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 smtClean="0"/>
          </a:p>
          <a:p>
            <a:endParaRPr lang="ru-RU" dirty="0"/>
          </a:p>
          <a:p>
            <a:r>
              <a:rPr lang="ru-RU" dirty="0" smtClean="0"/>
              <a:t>ее </a:t>
            </a:r>
            <a:r>
              <a:rPr lang="ru-RU" dirty="0"/>
              <a:t>можно </a:t>
            </a:r>
            <a:r>
              <a:rPr lang="ru-RU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измерить</a:t>
            </a:r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ru-RU" dirty="0"/>
              <a:t>с помощью приборов или </a:t>
            </a:r>
            <a:r>
              <a:rPr lang="ru-RU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вычислить</a:t>
            </a:r>
            <a:r>
              <a:rPr lang="ru-RU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ru-RU" dirty="0"/>
              <a:t>по формуле. </a:t>
            </a:r>
            <a:endParaRPr lang="ru-RU" dirty="0" smtClean="0"/>
          </a:p>
          <a:p>
            <a:endParaRPr lang="ru-RU" dirty="0" smtClean="0"/>
          </a:p>
          <a:p>
            <a:pPr marL="457200" indent="-457200">
              <a:buFont typeface="Arial" pitchFamily="34" charset="0"/>
              <a:buChar char="•"/>
            </a:pPr>
            <a:r>
              <a:rPr lang="ru-RU" b="0" dirty="0" smtClean="0"/>
              <a:t>Например длину можно измерить линей</a:t>
            </a:r>
            <a:r>
              <a:rPr lang="ru-RU" dirty="0" smtClean="0"/>
              <a:t>кой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242058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52" name="Rectangle 16"/>
          <p:cNvSpPr>
            <a:spLocks noChangeArrowheads="1"/>
          </p:cNvSpPr>
          <p:nvPr/>
        </p:nvSpPr>
        <p:spPr bwMode="auto">
          <a:xfrm>
            <a:off x="539750" y="1700213"/>
            <a:ext cx="7802563" cy="4560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38100">
                <a:solidFill>
                  <a:srgbClr val="CC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r>
              <a:rPr lang="ru-RU" sz="2800" b="1"/>
              <a:t>физическую величину</a:t>
            </a:r>
            <a:r>
              <a:rPr lang="ru-RU" sz="2800" b="1">
                <a:solidFill>
                  <a:srgbClr val="008000"/>
                </a:solidFill>
              </a:rPr>
              <a:t> – </a:t>
            </a:r>
          </a:p>
          <a:p>
            <a:r>
              <a:rPr lang="ru-RU" sz="2800" b="1"/>
              <a:t>это значит сравнить её с однородной величиной, принятой за единицу.</a:t>
            </a:r>
          </a:p>
        </p:txBody>
      </p:sp>
      <p:sp>
        <p:nvSpPr>
          <p:cNvPr id="14359" name="Rectangle 23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ru-RU" sz="6000" b="0">
                <a:solidFill>
                  <a:srgbClr val="CC0000"/>
                </a:solidFill>
              </a:rPr>
              <a:t>Измерить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35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35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52" grpId="0" build="p" autoUpdateAnimBg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51" name="Rectangle 91"/>
          <p:cNvSpPr>
            <a:spLocks noGrp="1" noChangeArrowheads="1"/>
          </p:cNvSpPr>
          <p:nvPr>
            <p:ph type="title"/>
          </p:nvPr>
        </p:nvSpPr>
        <p:spPr>
          <a:xfrm>
            <a:off x="395288" y="188913"/>
            <a:ext cx="8229600" cy="993775"/>
          </a:xfrm>
        </p:spPr>
        <p:txBody>
          <a:bodyPr/>
          <a:lstStyle/>
          <a:p>
            <a:r>
              <a:rPr lang="ru-RU" sz="4300" b="0">
                <a:solidFill>
                  <a:srgbClr val="0000FF"/>
                </a:solidFill>
              </a:rPr>
              <a:t>Заполним</a:t>
            </a:r>
            <a:r>
              <a:rPr lang="ru-RU" sz="4300" b="0"/>
              <a:t> таблицу</a:t>
            </a:r>
            <a:r>
              <a:rPr lang="en-US" sz="4300" b="0"/>
              <a:t> </a:t>
            </a:r>
            <a:r>
              <a:rPr lang="ru-RU" sz="4300" b="0"/>
              <a:t/>
            </a:r>
            <a:br>
              <a:rPr lang="ru-RU" sz="4300" b="0"/>
            </a:br>
            <a:r>
              <a:rPr lang="ru-RU" sz="4300" b="0"/>
              <a:t>(в конце тетради)</a:t>
            </a:r>
          </a:p>
        </p:txBody>
      </p:sp>
      <p:graphicFrame>
        <p:nvGraphicFramePr>
          <p:cNvPr id="15555" name="Group 195"/>
          <p:cNvGraphicFramePr>
            <a:graphicFrameLocks noGrp="1"/>
          </p:cNvGraphicFramePr>
          <p:nvPr/>
        </p:nvGraphicFramePr>
        <p:xfrm>
          <a:off x="250825" y="1341438"/>
          <a:ext cx="8569325" cy="4785360"/>
        </p:xfrm>
        <a:graphic>
          <a:graphicData uri="http://schemas.openxmlformats.org/drawingml/2006/table">
            <a:tbl>
              <a:tblPr/>
              <a:tblGrid>
                <a:gridCol w="2141538"/>
                <a:gridCol w="2093912"/>
                <a:gridCol w="2119313"/>
                <a:gridCol w="2214562"/>
              </a:tblGrid>
              <a:tr h="4714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физическая</a:t>
                      </a:r>
                      <a:r>
                        <a:rPr kumimoji="0" lang="ru-RU" sz="2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величина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обозна-чение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Единица измерения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формула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43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длина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600" b="1" i="1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l</a:t>
                      </a:r>
                      <a:endParaRPr kumimoji="0" lang="ru-RU" sz="3600" b="1" i="1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м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2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ширина 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600" b="1" i="1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b</a:t>
                      </a:r>
                      <a:endParaRPr kumimoji="0" lang="ru-RU" sz="3600" b="1" i="1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м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2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27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высота</a:t>
                      </a:r>
                      <a:r>
                        <a:rPr kumimoji="0" lang="en-US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</a:t>
                      </a:r>
                      <a:endParaRPr kumimoji="0" lang="ru-RU" sz="2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600" b="1" i="1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h</a:t>
                      </a:r>
                      <a:endParaRPr kumimoji="0" lang="ru-RU" sz="3600" b="1" i="1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м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2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43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масса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600" b="1" i="1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m</a:t>
                      </a:r>
                      <a:endParaRPr kumimoji="0" lang="ru-RU" sz="3600" b="1" i="1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кг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2800" b="1" i="1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43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время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3600" b="1" i="1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t</a:t>
                      </a:r>
                      <a:endParaRPr kumimoji="0" lang="ru-RU" sz="3600" b="1" i="1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с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2800" b="1" i="1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43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температура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3600" b="1" i="1" u="none" strike="noStrike" cap="none" normalizeH="0" baseline="3000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  <a:r>
                        <a:rPr kumimoji="0" lang="en-US" sz="3600" b="1" i="1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t</a:t>
                      </a:r>
                      <a:endParaRPr kumimoji="0" lang="ru-RU" sz="3600" b="1" i="1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2800" b="1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0</a:t>
                      </a:r>
                      <a:r>
                        <a:rPr kumimoji="0" lang="ru-RU" sz="2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С</a:t>
                      </a:r>
                      <a:endParaRPr kumimoji="0" lang="ru-RU" sz="2800" b="1" i="0" u="none" strike="noStrike" cap="none" normalizeH="0" baseline="3000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2800" b="1" i="1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ransition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Rectangle 1026"/>
          <p:cNvSpPr>
            <a:spLocks noGrp="1" noChangeArrowheads="1"/>
          </p:cNvSpPr>
          <p:nvPr>
            <p:ph type="title"/>
          </p:nvPr>
        </p:nvSpPr>
        <p:spPr>
          <a:xfrm>
            <a:off x="228600" y="115888"/>
            <a:ext cx="8915400" cy="1260475"/>
          </a:xfrm>
        </p:spPr>
        <p:txBody>
          <a:bodyPr/>
          <a:lstStyle/>
          <a:p>
            <a:r>
              <a:rPr lang="ru-RU" sz="4400" b="0" dirty="0">
                <a:solidFill>
                  <a:srgbClr val="3333FF"/>
                </a:solidFill>
                <a:latin typeface="Cambria" pitchFamily="18" charset="0"/>
                <a:cs typeface="Times New Roman" pitchFamily="18" charset="0"/>
              </a:rPr>
              <a:t>Правила написания</a:t>
            </a:r>
            <a:r>
              <a:rPr lang="ru-RU" sz="4400" b="0" dirty="0">
                <a:solidFill>
                  <a:srgbClr val="3333FF"/>
                </a:solidFill>
                <a:latin typeface="Cambria" pitchFamily="18" charset="0"/>
              </a:rPr>
              <a:t> </a:t>
            </a:r>
            <a:r>
              <a:rPr lang="ru-RU" sz="4400" b="0" dirty="0">
                <a:solidFill>
                  <a:srgbClr val="3333FF"/>
                </a:solidFill>
                <a:latin typeface="Cambria" pitchFamily="18" charset="0"/>
                <a:cs typeface="Times New Roman" pitchFamily="18" charset="0"/>
              </a:rPr>
              <a:t>обозначений единиц</a:t>
            </a:r>
          </a:p>
        </p:txBody>
      </p:sp>
      <p:sp>
        <p:nvSpPr>
          <p:cNvPr id="100355" name="Rectangle 1027"/>
          <p:cNvSpPr>
            <a:spLocks noGrp="1" noChangeArrowheads="1"/>
          </p:cNvSpPr>
          <p:nvPr>
            <p:ph type="body" idx="1"/>
          </p:nvPr>
        </p:nvSpPr>
        <p:spPr>
          <a:xfrm>
            <a:off x="304800" y="1557338"/>
            <a:ext cx="8839200" cy="4897437"/>
          </a:xfrm>
        </p:spPr>
        <p:txBody>
          <a:bodyPr/>
          <a:lstStyle/>
          <a:p>
            <a:pPr marL="533400" indent="-533400" algn="just">
              <a:lnSpc>
                <a:spcPct val="90000"/>
              </a:lnSpc>
              <a:buSzPct val="90000"/>
              <a:buFont typeface="Wingdings" pitchFamily="2" charset="2"/>
              <a:buAutoNum type="arabicPeriod"/>
            </a:pPr>
            <a:r>
              <a:rPr lang="ru-RU" sz="2400" dirty="0"/>
              <a:t>Обозначения единиц пишут </a:t>
            </a:r>
            <a:r>
              <a:rPr lang="ru-RU" sz="2400" b="0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прямым</a:t>
            </a:r>
            <a:r>
              <a:rPr lang="ru-RU" sz="2400" b="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ru-RU" sz="2400" b="0" dirty="0"/>
              <a:t>шрифтом</a:t>
            </a:r>
            <a:r>
              <a:rPr lang="ru-RU" sz="2400" b="0" dirty="0" smtClean="0"/>
              <a:t>.</a:t>
            </a:r>
          </a:p>
          <a:p>
            <a:pPr marL="533400" indent="-533400" algn="just">
              <a:lnSpc>
                <a:spcPct val="90000"/>
              </a:lnSpc>
              <a:buSzPct val="90000"/>
              <a:buFont typeface="Wingdings" pitchFamily="2" charset="2"/>
              <a:buAutoNum type="arabicPeriod"/>
            </a:pPr>
            <a:r>
              <a:rPr lang="ru-RU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Точку </a:t>
            </a:r>
            <a:r>
              <a:rPr lang="ru-RU" sz="2400" dirty="0"/>
              <a:t>после обозначения </a:t>
            </a:r>
            <a:r>
              <a:rPr lang="ru-RU" sz="2400" b="0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не</a:t>
            </a:r>
            <a:r>
              <a:rPr lang="ru-RU" sz="2400" b="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ru-RU" sz="2400" b="0" dirty="0" smtClean="0"/>
              <a:t>ставят</a:t>
            </a:r>
            <a:r>
              <a:rPr lang="ru-RU" sz="2400" dirty="0"/>
              <a:t> </a:t>
            </a:r>
            <a:r>
              <a:rPr lang="ru-RU" sz="2400" dirty="0" smtClean="0"/>
              <a:t>м/с </a:t>
            </a:r>
          </a:p>
          <a:p>
            <a:pPr marL="533400" indent="-533400" algn="just">
              <a:lnSpc>
                <a:spcPct val="90000"/>
              </a:lnSpc>
              <a:buSzPct val="90000"/>
              <a:buFont typeface="Wingdings" pitchFamily="2" charset="2"/>
              <a:buAutoNum type="arabicPeriod"/>
            </a:pPr>
            <a:r>
              <a:rPr lang="ru-RU" sz="2400" dirty="0" smtClean="0"/>
              <a:t>Обозначения </a:t>
            </a:r>
            <a:r>
              <a:rPr lang="ru-RU" sz="2400" dirty="0"/>
              <a:t>помещают за числовыми значениями величин </a:t>
            </a:r>
            <a:r>
              <a:rPr lang="ru-RU" sz="2400" b="0" dirty="0"/>
              <a:t>через </a:t>
            </a:r>
            <a:r>
              <a:rPr lang="ru-RU" sz="2400" b="0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пробел</a:t>
            </a:r>
            <a:r>
              <a:rPr lang="ru-RU" sz="2400" dirty="0" smtClean="0"/>
              <a:t>,</a:t>
            </a:r>
          </a:p>
          <a:p>
            <a:pPr marL="533400" indent="-533400" algn="just">
              <a:lnSpc>
                <a:spcPct val="90000"/>
              </a:lnSpc>
              <a:buSzPct val="90000"/>
              <a:buFont typeface="Wingdings" pitchFamily="2" charset="2"/>
              <a:buAutoNum type="arabicPeriod"/>
            </a:pPr>
            <a:r>
              <a:rPr lang="ru-RU" sz="2400" dirty="0" smtClean="0"/>
              <a:t> </a:t>
            </a:r>
            <a:r>
              <a:rPr lang="ru-RU" sz="2400" dirty="0"/>
              <a:t>перенос на другую строку </a:t>
            </a:r>
            <a:r>
              <a:rPr lang="ru-RU" sz="2400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не</a:t>
            </a:r>
            <a:r>
              <a:rPr lang="ru-RU" sz="24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ru-RU" sz="2400" dirty="0"/>
              <a:t>допускается</a:t>
            </a:r>
            <a:r>
              <a:rPr lang="ru-RU" sz="2400" dirty="0" smtClean="0"/>
              <a:t>. </a:t>
            </a:r>
          </a:p>
          <a:p>
            <a:pPr marL="533400" indent="-533400" algn="just">
              <a:lnSpc>
                <a:spcPct val="90000"/>
              </a:lnSpc>
              <a:buSzPct val="90000"/>
              <a:buFont typeface="Wingdings" pitchFamily="2" charset="2"/>
              <a:buAutoNum type="arabicPeriod"/>
            </a:pPr>
            <a:r>
              <a:rPr lang="ru-RU" sz="2400" dirty="0" smtClean="0"/>
              <a:t>Обозначения </a:t>
            </a:r>
            <a:r>
              <a:rPr lang="ru-RU" sz="2400" dirty="0"/>
              <a:t>единиц, произошедшие от фамилий, пишутся с </a:t>
            </a:r>
            <a:r>
              <a:rPr lang="ru-RU" sz="2400" b="0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заглавной</a:t>
            </a:r>
            <a:r>
              <a:rPr lang="ru-RU" sz="2400" dirty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ru-RU" sz="2400" dirty="0"/>
              <a:t>буквы, в том числе с приставками СИ, например: </a:t>
            </a:r>
            <a:endParaRPr lang="ru-RU" sz="2400" dirty="0" smtClean="0"/>
          </a:p>
          <a:p>
            <a:pPr marL="0" indent="0" algn="just">
              <a:lnSpc>
                <a:spcPct val="90000"/>
              </a:lnSpc>
              <a:buSzPct val="90000"/>
            </a:pPr>
            <a:r>
              <a:rPr lang="ru-RU" sz="2400" dirty="0" smtClean="0"/>
              <a:t>мегапаскаль</a:t>
            </a:r>
            <a:r>
              <a:rPr lang="ru-RU" sz="2400" dirty="0"/>
              <a:t> — МПа, </a:t>
            </a:r>
            <a:endParaRPr lang="ru-RU" sz="2400" dirty="0" smtClean="0"/>
          </a:p>
          <a:p>
            <a:pPr marL="0" indent="0" algn="just">
              <a:lnSpc>
                <a:spcPct val="90000"/>
              </a:lnSpc>
              <a:buSzPct val="90000"/>
            </a:pPr>
            <a:r>
              <a:rPr lang="ru-RU" sz="2400" dirty="0" smtClean="0"/>
              <a:t>килоньютон</a:t>
            </a:r>
            <a:r>
              <a:rPr lang="ru-RU" sz="2400" dirty="0"/>
              <a:t> — кН, </a:t>
            </a:r>
            <a:endParaRPr lang="ru-RU" sz="2400" dirty="0" smtClean="0"/>
          </a:p>
          <a:p>
            <a:pPr marL="0" indent="0" algn="just">
              <a:lnSpc>
                <a:spcPct val="90000"/>
              </a:lnSpc>
              <a:buSzPct val="90000"/>
            </a:pPr>
            <a:r>
              <a:rPr lang="ru-RU" sz="2400" dirty="0" err="1" smtClean="0"/>
              <a:t>гигаджоуль</a:t>
            </a:r>
            <a:r>
              <a:rPr lang="ru-RU" sz="2400" dirty="0"/>
              <a:t> — ГДж. </a:t>
            </a:r>
          </a:p>
        </p:txBody>
      </p:sp>
    </p:spTree>
  </p:cSld>
  <p:clrMapOvr>
    <a:masterClrMapping/>
  </p:clrMapOvr>
  <p:transition/>
</p:sld>
</file>

<file path=ppt/theme/theme1.xml><?xml version="1.0" encoding="utf-8"?>
<a:theme xmlns:a="http://schemas.openxmlformats.org/drawingml/2006/main" name="обычный урок">
  <a:themeElements>
    <a:clrScheme name="обычный урок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обычный урок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обычный урок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бычный урок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бычный урок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бычный урок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бычный урок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бычный урок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бычный урок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бычный урок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бычный урок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бычный урок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бычный урок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бычный урок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обычный урок</Template>
  <TotalTime>593</TotalTime>
  <Words>260</Words>
  <Application>Microsoft Office PowerPoint</Application>
  <PresentationFormat>Экран (4:3)</PresentationFormat>
  <Paragraphs>70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обычный урок</vt:lpstr>
      <vt:lpstr>Домашнее задание</vt:lpstr>
      <vt:lpstr>Запишите в тетради для домашних работ:</vt:lpstr>
      <vt:lpstr>Физические величины</vt:lpstr>
      <vt:lpstr>Для описания </vt:lpstr>
      <vt:lpstr>Презентация PowerPoint</vt:lpstr>
      <vt:lpstr>Основной признак физической величины</vt:lpstr>
      <vt:lpstr>Измерить</vt:lpstr>
      <vt:lpstr>Заполним таблицу  (в конце тетради)</vt:lpstr>
      <vt:lpstr>Правила написания обозначений единиц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Физические величины  и их измерение</dc:title>
  <dc:creator>Емелина Е.А.</dc:creator>
  <cp:lastModifiedBy>OOO Lenta</cp:lastModifiedBy>
  <cp:revision>168</cp:revision>
  <dcterms:created xsi:type="dcterms:W3CDTF">2008-06-14T17:41:12Z</dcterms:created>
  <dcterms:modified xsi:type="dcterms:W3CDTF">2023-07-07T02:18:38Z</dcterms:modified>
</cp:coreProperties>
</file>

<file path=docProps/thumbnail.jpeg>
</file>