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72" r:id="rId2"/>
    <p:sldId id="276" r:id="rId3"/>
    <p:sldId id="275" r:id="rId4"/>
    <p:sldId id="274" r:id="rId5"/>
    <p:sldId id="268" r:id="rId6"/>
    <p:sldId id="256" r:id="rId7"/>
    <p:sldId id="261" r:id="rId8"/>
    <p:sldId id="264" r:id="rId9"/>
    <p:sldId id="262" r:id="rId10"/>
    <p:sldId id="265" r:id="rId11"/>
    <p:sldId id="266" r:id="rId12"/>
    <p:sldId id="259" r:id="rId13"/>
    <p:sldId id="263" r:id="rId14"/>
    <p:sldId id="260" r:id="rId15"/>
    <p:sldId id="269" r:id="rId16"/>
    <p:sldId id="278" r:id="rId17"/>
    <p:sldId id="267" r:id="rId18"/>
    <p:sldId id="279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FA19"/>
    <a:srgbClr val="DFD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4" autoAdjust="0"/>
    <p:restoredTop sz="94660"/>
  </p:normalViewPr>
  <p:slideViewPr>
    <p:cSldViewPr>
      <p:cViewPr varScale="1">
        <p:scale>
          <a:sx n="65" d="100"/>
          <a:sy n="65" d="100"/>
        </p:scale>
        <p:origin x="-11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9219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9220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9221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9222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223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224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225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226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227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228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229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230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231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923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 b="0">
                <a:solidFill>
                  <a:srgbClr val="FFFA19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923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6019800" cy="1752600"/>
          </a:xfrm>
        </p:spPr>
        <p:txBody>
          <a:bodyPr/>
          <a:lstStyle>
            <a:lvl1pPr>
              <a:defRPr sz="3400" b="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1_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79512" y="116632"/>
            <a:ext cx="8784976" cy="566738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512" y="692696"/>
            <a:ext cx="8784976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4941168"/>
            <a:ext cx="8712968" cy="1800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598634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684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61404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6140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0809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6164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6164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8174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22320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22320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4365625"/>
            <a:ext cx="4038600" cy="22320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4365625"/>
            <a:ext cx="4038600" cy="22320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5677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8291264" cy="22320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4365625"/>
            <a:ext cx="8291264" cy="2232025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9367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338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7838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616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616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318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76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804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3870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86226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1520" y="612775"/>
            <a:ext cx="8784976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339754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819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819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819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0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0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0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03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820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0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820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</a:p>
        </p:txBody>
      </p:sp>
      <p:sp>
        <p:nvSpPr>
          <p:cNvPr id="82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61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63" r:id="rId10"/>
    <p:sldLayoutId id="2147483659" r:id="rId11"/>
    <p:sldLayoutId id="2147483660" r:id="rId12"/>
    <p:sldLayoutId id="2147483661" r:id="rId13"/>
    <p:sldLayoutId id="2147483662" r:id="rId14"/>
    <p:sldLayoutId id="2147483664" r:id="rId15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 i="1">
          <a:solidFill>
            <a:srgbClr val="FF33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rgbClr val="FF33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rgbClr val="FF33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rgbClr val="FF33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rgbClr val="FF33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33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33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33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33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93663" indent="-93663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defRPr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93663" indent="-93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defRPr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93663" indent="-9366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defRPr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93663" indent="-93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defRPr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93663" indent="-93663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defRPr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defRPr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defRPr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defRPr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defRPr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0.xml"/><Relationship Id="rId5" Type="http://schemas.microsoft.com/office/2007/relationships/hdphoto" Target="../media/hdphoto2.wdp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5" name="Rectangle 103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739775"/>
          </a:xfrm>
        </p:spPr>
        <p:txBody>
          <a:bodyPr/>
          <a:lstStyle/>
          <a:p>
            <a:fld id="{FB0DB67B-4EBC-43C5-82F5-E491173084CB}" type="datetime3">
              <a:rPr lang="fr-FR" sz="4000"/>
              <a:pPr/>
              <a:t>07.07.23</a:t>
            </a:fld>
            <a:r>
              <a:rPr lang="ru-RU" sz="4000"/>
              <a:t>.   Физический диктант </a:t>
            </a:r>
          </a:p>
        </p:txBody>
      </p:sp>
      <p:graphicFrame>
        <p:nvGraphicFramePr>
          <p:cNvPr id="28785" name="Group 113"/>
          <p:cNvGraphicFramePr>
            <a:graphicFrameLocks noGrp="1"/>
          </p:cNvGraphicFramePr>
          <p:nvPr>
            <p:ph idx="1"/>
          </p:nvPr>
        </p:nvGraphicFramePr>
        <p:xfrm>
          <a:off x="468313" y="1484313"/>
          <a:ext cx="8135937" cy="4438333"/>
        </p:xfrm>
        <a:graphic>
          <a:graphicData uri="http://schemas.openxmlformats.org/drawingml/2006/table">
            <a:tbl>
              <a:tblPr/>
              <a:tblGrid>
                <a:gridCol w="4032250"/>
                <a:gridCol w="4103687"/>
              </a:tblGrid>
              <a:tr h="658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Вариант 1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Вариант 2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1)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Для названой мною физической величины запишите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8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её обозначение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единицу измерения в СИ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881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2)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Для названой мною физической величины запишите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единицу измерения в СИ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её обозначение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В </a:t>
            </a:r>
            <a:r>
              <a:rPr lang="ru-RU" sz="4000" i="1" dirty="0">
                <a:solidFill>
                  <a:srgbClr val="7030A0"/>
                </a:solidFill>
              </a:rPr>
              <a:t>1960</a:t>
            </a:r>
            <a:r>
              <a:rPr lang="ru-RU" sz="4000" dirty="0"/>
              <a:t> XI Генеральная конференция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по мерам и весам приняла стандарт, который впервые получил название «Международная система единиц (СИ)».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0" name="Rectangle 10"/>
          <p:cNvSpPr>
            <a:spLocks noGrp="1" noChangeArrowheads="1"/>
          </p:cNvSpPr>
          <p:nvPr>
            <p:ph type="title"/>
          </p:nvPr>
        </p:nvSpPr>
        <p:spPr>
          <a:xfrm>
            <a:off x="179512" y="116632"/>
            <a:ext cx="8784976" cy="2160240"/>
          </a:xfrm>
        </p:spPr>
        <p:txBody>
          <a:bodyPr/>
          <a:lstStyle/>
          <a:p>
            <a:r>
              <a:rPr lang="ru-RU" sz="3200" dirty="0" smtClean="0">
                <a:solidFill>
                  <a:schemeClr val="tx1"/>
                </a:solidFill>
              </a:rPr>
              <a:t>Переход </a:t>
            </a:r>
            <a:r>
              <a:rPr lang="ru-RU" sz="3200" dirty="0">
                <a:solidFill>
                  <a:schemeClr val="tx1"/>
                </a:solidFill>
              </a:rPr>
              <a:t>на </a:t>
            </a:r>
            <a:r>
              <a:rPr lang="ru-RU" sz="3200" dirty="0" smtClean="0">
                <a:solidFill>
                  <a:schemeClr val="tx1"/>
                </a:solidFill>
              </a:rPr>
              <a:t>метрическую систему мер </a:t>
            </a:r>
            <a:r>
              <a:rPr lang="ru-RU" sz="3200" dirty="0" smtClean="0"/>
              <a:t>красным обозначены </a:t>
            </a:r>
            <a:r>
              <a:rPr lang="ru-RU" sz="3200" dirty="0"/>
              <a:t>страны, </a:t>
            </a:r>
            <a:r>
              <a:rPr lang="ru-RU" sz="3200" dirty="0" smtClean="0">
                <a:solidFill>
                  <a:schemeClr val="tx1"/>
                </a:solidFill>
              </a:rPr>
              <a:t>которые не перешли на эту систему. </a:t>
            </a:r>
            <a:r>
              <a:rPr lang="ru-RU" sz="1800" b="0" i="0" dirty="0">
                <a:effectLst/>
              </a:rPr>
              <a:t>В мире всего три </a:t>
            </a:r>
            <a:r>
              <a:rPr lang="ru-RU" sz="1800" i="0" dirty="0">
                <a:effectLst/>
              </a:rPr>
              <a:t>страны</a:t>
            </a:r>
            <a:r>
              <a:rPr lang="ru-RU" sz="1800" b="0" i="0" dirty="0">
                <a:effectLst/>
              </a:rPr>
              <a:t>, </a:t>
            </a:r>
            <a:r>
              <a:rPr lang="ru-RU" sz="1800" i="0" dirty="0">
                <a:effectLst/>
              </a:rPr>
              <a:t>которые</a:t>
            </a:r>
            <a:r>
              <a:rPr lang="ru-RU" sz="1800" b="0" i="0" dirty="0">
                <a:effectLst/>
              </a:rPr>
              <a:t> до сих пор </a:t>
            </a:r>
            <a:r>
              <a:rPr lang="ru-RU" sz="1800" i="0" dirty="0">
                <a:effectLst/>
              </a:rPr>
              <a:t>не</a:t>
            </a:r>
            <a:r>
              <a:rPr lang="ru-RU" sz="1800" b="0" i="0" dirty="0">
                <a:effectLst/>
              </a:rPr>
              <a:t> </a:t>
            </a:r>
            <a:r>
              <a:rPr lang="ru-RU" sz="1800" i="0" dirty="0">
                <a:effectLst/>
              </a:rPr>
              <a:t>перешли</a:t>
            </a:r>
            <a:r>
              <a:rPr lang="ru-RU" sz="1800" b="0" i="0" dirty="0">
                <a:effectLst/>
              </a:rPr>
              <a:t> на </a:t>
            </a:r>
            <a:r>
              <a:rPr lang="ru-RU" sz="1800" i="0" dirty="0">
                <a:effectLst/>
              </a:rPr>
              <a:t>систему</a:t>
            </a:r>
            <a:r>
              <a:rPr lang="ru-RU" sz="1800" b="0" i="0" dirty="0">
                <a:effectLst/>
              </a:rPr>
              <a:t> </a:t>
            </a:r>
            <a:r>
              <a:rPr lang="ru-RU" sz="1800" i="0" dirty="0">
                <a:effectLst/>
              </a:rPr>
              <a:t>СИ</a:t>
            </a:r>
            <a:r>
              <a:rPr lang="ru-RU" sz="1800" b="0" i="0" dirty="0">
                <a:effectLst/>
              </a:rPr>
              <a:t>. </a:t>
            </a:r>
            <a:r>
              <a:rPr lang="ru-RU" sz="1800" b="0" i="0" dirty="0" smtClean="0">
                <a:effectLst/>
              </a:rPr>
              <a:t/>
            </a:r>
            <a:br>
              <a:rPr lang="ru-RU" sz="1800" b="0" i="0" dirty="0" smtClean="0">
                <a:effectLst/>
              </a:rPr>
            </a:br>
            <a:r>
              <a:rPr lang="ru-RU" sz="1800" b="0" i="0" dirty="0" smtClean="0">
                <a:effectLst/>
              </a:rPr>
              <a:t>Это </a:t>
            </a:r>
            <a:r>
              <a:rPr lang="ru-RU" sz="3200" dirty="0"/>
              <a:t>США, Либерия и Мьянма</a:t>
            </a:r>
            <a:r>
              <a:rPr lang="ru-RU" sz="1800" b="0" i="0" dirty="0" smtClean="0">
                <a:effectLst/>
              </a:rPr>
              <a:t>.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2052" name="Picture 4" descr="Screenshot_7.png"/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9" t="11568" r="9905" b="17768"/>
          <a:stretch/>
        </p:blipFill>
        <p:spPr bwMode="auto">
          <a:xfrm>
            <a:off x="1115616" y="2636912"/>
            <a:ext cx="7270955" cy="4117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71" name="Rectangle 11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    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381000"/>
            <a:ext cx="8915400" cy="5962650"/>
            <a:chOff x="0" y="480"/>
            <a:chExt cx="5616" cy="3179"/>
          </a:xfrm>
        </p:grpSpPr>
        <p:grpSp>
          <p:nvGrpSpPr>
            <p:cNvPr id="5123" name="Group 3"/>
            <p:cNvGrpSpPr>
              <a:grpSpLocks/>
            </p:cNvGrpSpPr>
            <p:nvPr/>
          </p:nvGrpSpPr>
          <p:grpSpPr bwMode="auto">
            <a:xfrm>
              <a:off x="0" y="1584"/>
              <a:ext cx="5616" cy="2075"/>
              <a:chOff x="240" y="1872"/>
              <a:chExt cx="5520" cy="2075"/>
            </a:xfrm>
          </p:grpSpPr>
          <p:sp>
            <p:nvSpPr>
              <p:cNvPr id="5124" name="Text Box 4"/>
              <p:cNvSpPr txBox="1">
                <a:spLocks noChangeArrowheads="1"/>
              </p:cNvSpPr>
              <p:nvPr/>
            </p:nvSpPr>
            <p:spPr bwMode="auto">
              <a:xfrm>
                <a:off x="240" y="1872"/>
                <a:ext cx="5520" cy="6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ru-RU" sz="2800" b="1">
                    <a:solidFill>
                      <a:srgbClr val="0000FF"/>
                    </a:solidFill>
                  </a:rPr>
                  <a:t>Единицы измерения</a:t>
                </a:r>
                <a:r>
                  <a:rPr lang="ru-RU" sz="2400" b="1"/>
                  <a:t> </a:t>
                </a:r>
              </a:p>
              <a:p>
                <a:pPr algn="ctr"/>
                <a:r>
                  <a:rPr lang="ru-RU" sz="2400" b="1"/>
                  <a:t>физических величин </a:t>
                </a:r>
                <a:r>
                  <a:rPr lang="ru-RU" sz="2400" b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в международной</a:t>
                </a:r>
                <a:r>
                  <a:rPr lang="ru-RU" b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 </a:t>
                </a:r>
                <a:r>
                  <a:rPr lang="ru-RU" sz="2400" b="1"/>
                  <a:t>системе единиц (</a:t>
                </a:r>
                <a:r>
                  <a:rPr lang="ru-RU" sz="2400" b="1">
                    <a:solidFill>
                      <a:srgbClr val="0000FF"/>
                    </a:solidFill>
                  </a:rPr>
                  <a:t>СИ</a:t>
                </a:r>
                <a:r>
                  <a:rPr lang="ru-RU" sz="2400" b="1"/>
                  <a:t> – система интернациональная): </a:t>
                </a:r>
              </a:p>
            </p:txBody>
          </p:sp>
          <p:sp>
            <p:nvSpPr>
              <p:cNvPr id="5125" name="Text Box 5"/>
              <p:cNvSpPr txBox="1">
                <a:spLocks noChangeArrowheads="1"/>
              </p:cNvSpPr>
              <p:nvPr/>
            </p:nvSpPr>
            <p:spPr bwMode="auto">
              <a:xfrm>
                <a:off x="562" y="2976"/>
                <a:ext cx="2651" cy="212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CC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ru-RU" sz="2000" b="1"/>
                  <a:t>О  с  н  о  в  н  ы  е</a:t>
                </a:r>
                <a:endParaRPr lang="ru-RU"/>
              </a:p>
            </p:txBody>
          </p:sp>
          <p:sp>
            <p:nvSpPr>
              <p:cNvPr id="5126" name="Text Box 6"/>
              <p:cNvSpPr txBox="1">
                <a:spLocks noChangeArrowheads="1"/>
              </p:cNvSpPr>
              <p:nvPr/>
            </p:nvSpPr>
            <p:spPr bwMode="auto">
              <a:xfrm>
                <a:off x="562" y="3248"/>
                <a:ext cx="2650" cy="5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CC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ru-RU" sz="2000"/>
                  <a:t>Длина   -  </a:t>
                </a:r>
                <a:r>
                  <a:rPr lang="ru-RU" sz="2000">
                    <a:solidFill>
                      <a:srgbClr val="CC0000"/>
                    </a:solidFill>
                  </a:rPr>
                  <a:t>1 м</a:t>
                </a:r>
                <a:r>
                  <a:rPr lang="ru-RU" sz="2000"/>
                  <a:t>  -  (метр)</a:t>
                </a:r>
              </a:p>
              <a:p>
                <a:r>
                  <a:rPr lang="ru-RU" sz="2000"/>
                  <a:t>Время   -  </a:t>
                </a:r>
                <a:r>
                  <a:rPr lang="ru-RU" sz="2000">
                    <a:solidFill>
                      <a:srgbClr val="CC0000"/>
                    </a:solidFill>
                  </a:rPr>
                  <a:t>1 с</a:t>
                </a:r>
                <a:r>
                  <a:rPr lang="ru-RU" sz="2000"/>
                  <a:t>  -  (секунда)</a:t>
                </a:r>
              </a:p>
              <a:p>
                <a:r>
                  <a:rPr lang="ru-RU" sz="2000"/>
                  <a:t>Масса   -  </a:t>
                </a:r>
                <a:r>
                  <a:rPr lang="ru-RU" sz="2000">
                    <a:solidFill>
                      <a:srgbClr val="CC0000"/>
                    </a:solidFill>
                  </a:rPr>
                  <a:t>1 кг</a:t>
                </a:r>
                <a:r>
                  <a:rPr lang="ru-RU" sz="2000"/>
                  <a:t> -  (килограмм)</a:t>
                </a:r>
              </a:p>
            </p:txBody>
          </p:sp>
          <p:sp>
            <p:nvSpPr>
              <p:cNvPr id="5127" name="Text Box 7"/>
              <p:cNvSpPr txBox="1">
                <a:spLocks noChangeArrowheads="1"/>
              </p:cNvSpPr>
              <p:nvPr/>
            </p:nvSpPr>
            <p:spPr bwMode="auto">
              <a:xfrm>
                <a:off x="2678" y="2976"/>
                <a:ext cx="2651" cy="212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CC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ru-RU" sz="2000" b="1"/>
                  <a:t>П р о и з в о д н ы е</a:t>
                </a:r>
                <a:endParaRPr lang="ru-RU"/>
              </a:p>
            </p:txBody>
          </p:sp>
          <p:sp>
            <p:nvSpPr>
              <p:cNvPr id="5128" name="Text Box 8"/>
              <p:cNvSpPr txBox="1">
                <a:spLocks noChangeArrowheads="1"/>
              </p:cNvSpPr>
              <p:nvPr/>
            </p:nvSpPr>
            <p:spPr bwMode="auto">
              <a:xfrm>
                <a:off x="2678" y="3248"/>
                <a:ext cx="2650" cy="6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CC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ru-RU" sz="2000"/>
                  <a:t>Объем     -  </a:t>
                </a:r>
                <a:r>
                  <a:rPr lang="ru-RU" sz="2000">
                    <a:solidFill>
                      <a:srgbClr val="CC0000"/>
                    </a:solidFill>
                  </a:rPr>
                  <a:t>1 м</a:t>
                </a:r>
                <a:r>
                  <a:rPr lang="en-US" sz="2000">
                    <a:solidFill>
                      <a:srgbClr val="CC0000"/>
                    </a:solidFill>
                  </a:rPr>
                  <a:t>³</a:t>
                </a:r>
                <a:r>
                  <a:rPr lang="ru-RU" sz="2000"/>
                  <a:t>    -  (метр кубический)</a:t>
                </a:r>
              </a:p>
              <a:p>
                <a:r>
                  <a:rPr lang="ru-RU" sz="2000"/>
                  <a:t>Скорость -  </a:t>
                </a:r>
                <a:r>
                  <a:rPr lang="ru-RU" sz="2000">
                    <a:solidFill>
                      <a:srgbClr val="CC0000"/>
                    </a:solidFill>
                  </a:rPr>
                  <a:t>1 м/с</a:t>
                </a:r>
                <a:r>
                  <a:rPr lang="ru-RU" sz="2000"/>
                  <a:t> -  (метр в секунду)</a:t>
                </a:r>
              </a:p>
            </p:txBody>
          </p:sp>
        </p:grp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>
              <a:off x="336" y="480"/>
              <a:ext cx="4915" cy="1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buClr>
                  <a:schemeClr val="bg2"/>
                </a:buClr>
                <a:buSzPct val="75000"/>
                <a:buFont typeface="Wingdings" pitchFamily="2" charset="2"/>
                <a:buNone/>
              </a:pPr>
              <a:r>
                <a:rPr lang="ru-RU" sz="2800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Измерить </a:t>
              </a:r>
              <a:r>
                <a:rPr lang="ru-RU" sz="28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физическую величину</a:t>
              </a:r>
              <a:r>
                <a:rPr lang="ru-RU" sz="2800">
                  <a:solidFill>
                    <a:srgbClr val="008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– </a:t>
              </a:r>
            </a:p>
            <a:p>
              <a:pPr algn="ctr">
                <a:buClr>
                  <a:schemeClr val="bg2"/>
                </a:buClr>
                <a:buSzPct val="75000"/>
                <a:buFont typeface="Wingdings" pitchFamily="2" charset="2"/>
                <a:buNone/>
              </a:pPr>
              <a:r>
                <a:rPr lang="ru-RU" sz="28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это значит сравнить её с однородной величиной, принятой за единицу.</a:t>
              </a:r>
            </a:p>
          </p:txBody>
        </p:sp>
      </p:grp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 России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действует   ГОСТ 8.417—2002, предписывающий </a:t>
            </a:r>
            <a:r>
              <a:rPr lang="ru-RU">
                <a:solidFill>
                  <a:schemeClr val="bg2"/>
                </a:solidFill>
              </a:rPr>
              <a:t>обязательное</a:t>
            </a:r>
            <a:r>
              <a:rPr lang="ru-RU"/>
              <a:t> использование единиц СИ.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Первые справочники в России по данной теме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323528" y="5805264"/>
            <a:ext cx="8712968" cy="936104"/>
          </a:xfrm>
        </p:spPr>
        <p:txBody>
          <a:bodyPr/>
          <a:lstStyle/>
          <a:p>
            <a:r>
              <a:rPr lang="ru-RU" dirty="0" smtClean="0"/>
              <a:t>       1924 год                             1926 год</a:t>
            </a:r>
            <a:endParaRPr lang="ru-RU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827584" y="730358"/>
            <a:ext cx="7670998" cy="4762500"/>
            <a:chOff x="827584" y="730358"/>
            <a:chExt cx="7670998" cy="4762500"/>
          </a:xfrm>
        </p:grpSpPr>
        <p:pic>
          <p:nvPicPr>
            <p:cNvPr id="15" name="Picture 2" descr="20b5eb60ff3803fa37eef8fdd9c2f5b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1000" contrast="3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869262"/>
              <a:ext cx="3533801" cy="46093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https://static.anumis.ru/global/images/photos/0077/large/418918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3000" contrast="6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032" y="730358"/>
              <a:ext cx="3638550" cy="4762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Десятичные приставки</a:t>
            </a:r>
            <a:r>
              <a:rPr lang="ru-RU" dirty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>
                <a:solidFill>
                  <a:srgbClr val="7030A0"/>
                </a:solidFill>
              </a:rPr>
              <a:t>Названия приставок и их значения полностью взаимозаменяемы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2492896"/>
            <a:ext cx="8229600" cy="3528392"/>
          </a:xfrm>
        </p:spPr>
        <p:txBody>
          <a:bodyPr/>
          <a:lstStyle/>
          <a:p>
            <a:r>
              <a:rPr lang="ru-RU" dirty="0"/>
              <a:t>Мега = 1 000 000 </a:t>
            </a:r>
            <a:br>
              <a:rPr lang="ru-RU" dirty="0"/>
            </a:br>
            <a:r>
              <a:rPr lang="ru-RU" dirty="0"/>
              <a:t>кило = 1 000 </a:t>
            </a:r>
            <a:br>
              <a:rPr lang="ru-RU" dirty="0"/>
            </a:br>
            <a:r>
              <a:rPr lang="ru-RU" dirty="0" err="1"/>
              <a:t>гекто</a:t>
            </a:r>
            <a:r>
              <a:rPr lang="ru-RU" dirty="0"/>
              <a:t> = 100 </a:t>
            </a:r>
            <a:br>
              <a:rPr lang="ru-RU" dirty="0"/>
            </a:br>
            <a:r>
              <a:rPr lang="ru-RU" dirty="0"/>
              <a:t>дека = 10 деци = 0,1 </a:t>
            </a:r>
            <a:br>
              <a:rPr lang="ru-RU" dirty="0"/>
            </a:br>
            <a:r>
              <a:rPr lang="ru-RU" dirty="0" err="1"/>
              <a:t>санти</a:t>
            </a:r>
            <a:r>
              <a:rPr lang="ru-RU" dirty="0"/>
              <a:t> = 0,01 </a:t>
            </a:r>
            <a:br>
              <a:rPr lang="ru-RU" dirty="0"/>
            </a:br>
            <a:r>
              <a:rPr lang="ru-RU" dirty="0" err="1"/>
              <a:t>милли</a:t>
            </a:r>
            <a:r>
              <a:rPr lang="ru-RU" dirty="0"/>
              <a:t> = 0,001 </a:t>
            </a:r>
            <a:br>
              <a:rPr lang="ru-RU" dirty="0"/>
            </a:br>
            <a:r>
              <a:rPr lang="ru-RU" dirty="0"/>
              <a:t>микро = 0,000 001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Напоминаю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 т = 1000 кг</a:t>
            </a:r>
          </a:p>
          <a:p>
            <a:r>
              <a:rPr lang="ru-RU" dirty="0" smtClean="0"/>
              <a:t>1 ц = 100 кг</a:t>
            </a:r>
          </a:p>
          <a:p>
            <a:endParaRPr lang="ru-RU" dirty="0"/>
          </a:p>
          <a:p>
            <a:r>
              <a:rPr lang="ru-RU" dirty="0" smtClean="0"/>
              <a:t>1 ч = 3600 с</a:t>
            </a:r>
          </a:p>
          <a:p>
            <a:r>
              <a:rPr lang="ru-RU" dirty="0" smtClean="0"/>
              <a:t>1 мин = 60 с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36227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467544" y="116632"/>
            <a:ext cx="8229600" cy="739552"/>
          </a:xfrm>
        </p:spPr>
        <p:txBody>
          <a:bodyPr/>
          <a:lstStyle/>
          <a:p>
            <a:r>
              <a:rPr lang="ru-RU" dirty="0"/>
              <a:t>Переведите в единицы СИ</a:t>
            </a:r>
          </a:p>
        </p:txBody>
      </p:sp>
      <p:graphicFrame>
        <p:nvGraphicFramePr>
          <p:cNvPr id="19477" name="Group 21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208606285"/>
              </p:ext>
            </p:extLst>
          </p:nvPr>
        </p:nvGraphicFramePr>
        <p:xfrm>
          <a:off x="467544" y="908720"/>
          <a:ext cx="8291512" cy="2232025"/>
        </p:xfrm>
        <a:graphic>
          <a:graphicData uri="http://schemas.openxmlformats.org/drawingml/2006/table">
            <a:tbl>
              <a:tblPr/>
              <a:tblGrid>
                <a:gridCol w="3240360"/>
                <a:gridCol w="5051152"/>
              </a:tblGrid>
              <a:tr h="2232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№1. Дано: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m</a:t>
                      </a:r>
                      <a:r>
                        <a:rPr kumimoji="0" lang="ru-RU" sz="28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</a:t>
                      </a: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 = </a:t>
                      </a: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кг </a:t>
                      </a: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150</a:t>
                      </a: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г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m</a:t>
                      </a:r>
                      <a:r>
                        <a:rPr kumimoji="0" lang="ru-RU" sz="28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2</a:t>
                      </a: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 = 5</a:t>
                      </a: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4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г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m</a:t>
                      </a:r>
                      <a:r>
                        <a:rPr kumimoji="0" lang="ru-RU" sz="28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3</a:t>
                      </a: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 = </a:t>
                      </a: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5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т 2 ц</a:t>
                      </a:r>
                    </a:p>
                  </a:txBody>
                  <a:tcPr marL="187732" marR="187732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СИ</a:t>
                      </a:r>
                    </a:p>
                  </a:txBody>
                  <a:tcPr marL="187732" marR="187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9513" name="Group 57"/>
          <p:cNvGraphicFramePr>
            <a:graphicFrameLocks noGrp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1588797060"/>
              </p:ext>
            </p:extLst>
          </p:nvPr>
        </p:nvGraphicFramePr>
        <p:xfrm>
          <a:off x="395536" y="3356992"/>
          <a:ext cx="8291512" cy="2232025"/>
        </p:xfrm>
        <a:graphic>
          <a:graphicData uri="http://schemas.openxmlformats.org/drawingml/2006/table">
            <a:tbl>
              <a:tblPr/>
              <a:tblGrid>
                <a:gridCol w="3312368"/>
                <a:gridCol w="4979144"/>
              </a:tblGrid>
              <a:tr h="2232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№3. Дано: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t</a:t>
                      </a:r>
                      <a:r>
                        <a:rPr kumimoji="0" lang="ru-RU" sz="28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1</a:t>
                      </a: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 = 150</a:t>
                      </a: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мин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t</a:t>
                      </a: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28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2</a:t>
                      </a: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 = 5</a:t>
                      </a: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4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мин 6 с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t</a:t>
                      </a: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28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3</a:t>
                      </a: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 = </a:t>
                      </a: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0,5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ч 54 мин</a:t>
                      </a:r>
                    </a:p>
                  </a:txBody>
                  <a:tcPr marL="187732" marR="187732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СИ</a:t>
                      </a:r>
                    </a:p>
                  </a:txBody>
                  <a:tcPr marL="187732" marR="187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467544" y="116632"/>
            <a:ext cx="8229600" cy="739552"/>
          </a:xfrm>
        </p:spPr>
        <p:txBody>
          <a:bodyPr/>
          <a:lstStyle/>
          <a:p>
            <a:r>
              <a:rPr lang="ru-RU" dirty="0"/>
              <a:t>Переведите в единицы СИ</a:t>
            </a:r>
          </a:p>
        </p:txBody>
      </p:sp>
      <p:graphicFrame>
        <p:nvGraphicFramePr>
          <p:cNvPr id="19477" name="Group 21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70157566"/>
              </p:ext>
            </p:extLst>
          </p:nvPr>
        </p:nvGraphicFramePr>
        <p:xfrm>
          <a:off x="539552" y="1988840"/>
          <a:ext cx="8291512" cy="2232025"/>
        </p:xfrm>
        <a:graphic>
          <a:graphicData uri="http://schemas.openxmlformats.org/drawingml/2006/table">
            <a:tbl>
              <a:tblPr/>
              <a:tblGrid>
                <a:gridCol w="3240360"/>
                <a:gridCol w="5051152"/>
              </a:tblGrid>
              <a:tr h="2232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№1. Дано: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m</a:t>
                      </a:r>
                      <a:r>
                        <a:rPr kumimoji="0" lang="ru-RU" sz="28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</a:t>
                      </a: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 = </a:t>
                      </a: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кг </a:t>
                      </a: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150</a:t>
                      </a: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г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m</a:t>
                      </a:r>
                      <a:r>
                        <a:rPr kumimoji="0" lang="ru-RU" sz="28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2</a:t>
                      </a: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 = 5</a:t>
                      </a: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4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г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m</a:t>
                      </a:r>
                      <a:r>
                        <a:rPr kumimoji="0" lang="ru-RU" sz="28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3</a:t>
                      </a: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 = </a:t>
                      </a: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5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т 2 ц</a:t>
                      </a:r>
                    </a:p>
                  </a:txBody>
                  <a:tcPr marL="187732" marR="187732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СИ</a:t>
                      </a:r>
                    </a:p>
                  </a:txBody>
                  <a:tcPr marL="187732" marR="187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9513" name="Group 57"/>
          <p:cNvGraphicFramePr>
            <a:graphicFrameLocks noGrp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2208872524"/>
              </p:ext>
            </p:extLst>
          </p:nvPr>
        </p:nvGraphicFramePr>
        <p:xfrm>
          <a:off x="539552" y="4437112"/>
          <a:ext cx="8291512" cy="2232025"/>
        </p:xfrm>
        <a:graphic>
          <a:graphicData uri="http://schemas.openxmlformats.org/drawingml/2006/table">
            <a:tbl>
              <a:tblPr/>
              <a:tblGrid>
                <a:gridCol w="3312368"/>
                <a:gridCol w="4979144"/>
              </a:tblGrid>
              <a:tr h="2232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№3. Дано: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t</a:t>
                      </a:r>
                      <a:r>
                        <a:rPr kumimoji="0" lang="ru-RU" sz="28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1</a:t>
                      </a: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 = 150</a:t>
                      </a: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мин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t</a:t>
                      </a: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28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2</a:t>
                      </a: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 = 5</a:t>
                      </a: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4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мин 6 с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t</a:t>
                      </a: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28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3</a:t>
                      </a: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 = </a:t>
                      </a: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0,5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ч 54 мин</a:t>
                      </a:r>
                    </a:p>
                  </a:txBody>
                  <a:tcPr marL="187732" marR="187732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СИ</a:t>
                      </a:r>
                    </a:p>
                  </a:txBody>
                  <a:tcPr marL="187732" marR="187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0204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819672"/>
          </a:xfrm>
        </p:spPr>
        <p:txBody>
          <a:bodyPr/>
          <a:lstStyle/>
          <a:p>
            <a:r>
              <a:rPr lang="ru-RU" dirty="0" smtClean="0"/>
              <a:t>Сдайте тетради для домашних работ </a:t>
            </a:r>
            <a:br>
              <a:rPr lang="ru-RU" dirty="0" smtClean="0"/>
            </a:b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4176762"/>
          </a:xfrm>
        </p:spPr>
        <p:txBody>
          <a:bodyPr/>
          <a:lstStyle/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995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8889" y="1468689"/>
            <a:ext cx="58768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№ 1 Перевести в метры (м):</a:t>
            </a:r>
            <a:endParaRPr lang="ru-RU" sz="3200" b="1" dirty="0"/>
          </a:p>
        </p:txBody>
      </p:sp>
      <p:sp>
        <p:nvSpPr>
          <p:cNvPr id="6" name="Текст 1"/>
          <p:cNvSpPr txBox="1">
            <a:spLocks/>
          </p:cNvSpPr>
          <p:nvPr/>
        </p:nvSpPr>
        <p:spPr>
          <a:xfrm>
            <a:off x="4355976" y="4437112"/>
            <a:ext cx="3595058" cy="1872208"/>
          </a:xfrm>
          <a:prstGeom prst="rect">
            <a:avLst/>
          </a:prstGeom>
        </p:spPr>
        <p:txBody>
          <a:bodyPr numCol="2"/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563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2pPr>
            <a:lvl3pPr marL="1150938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9pPr>
          </a:lstStyle>
          <a:p>
            <a:pPr marL="514350" indent="-514350">
              <a:lnSpc>
                <a:spcPct val="90000"/>
              </a:lnSpc>
              <a:buFont typeface="+mj-lt"/>
              <a:buAutoNum type="alphaLcParenR"/>
            </a:pPr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67544" y="476671"/>
            <a:ext cx="8229600" cy="936105"/>
          </a:xfrm>
        </p:spPr>
        <p:txBody>
          <a:bodyPr/>
          <a:lstStyle/>
          <a:p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Откройте тетради для домашних работ</a:t>
            </a:r>
            <a:b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/>
              <a:t>Проверяем </a:t>
            </a:r>
            <a:r>
              <a:rPr lang="ru-RU" sz="2800" dirty="0"/>
              <a:t>домашнее </a:t>
            </a:r>
            <a:r>
              <a:rPr lang="ru-RU" sz="2800" dirty="0" smtClean="0"/>
              <a:t>задание</a:t>
            </a:r>
            <a:endParaRPr lang="ru-RU" sz="2800" dirty="0"/>
          </a:p>
        </p:txBody>
      </p:sp>
      <p:sp>
        <p:nvSpPr>
          <p:cNvPr id="12" name="Текст 1"/>
          <p:cNvSpPr txBox="1">
            <a:spLocks/>
          </p:cNvSpPr>
          <p:nvPr/>
        </p:nvSpPr>
        <p:spPr>
          <a:xfrm>
            <a:off x="431699" y="4289741"/>
            <a:ext cx="3595058" cy="2376264"/>
          </a:xfrm>
          <a:prstGeom prst="rect">
            <a:avLst/>
          </a:prstGeom>
        </p:spPr>
        <p:txBody>
          <a:bodyPr numCol="1"/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563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2pPr>
            <a:lvl3pPr marL="1150938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9pPr>
          </a:lstStyle>
          <a:p>
            <a:endParaRPr lang="ru-RU" i="1" dirty="0" smtClean="0"/>
          </a:p>
        </p:txBody>
      </p:sp>
      <p:sp>
        <p:nvSpPr>
          <p:cNvPr id="11" name="Текст 1"/>
          <p:cNvSpPr txBox="1">
            <a:spLocks/>
          </p:cNvSpPr>
          <p:nvPr/>
        </p:nvSpPr>
        <p:spPr>
          <a:xfrm>
            <a:off x="251520" y="2253520"/>
            <a:ext cx="4752528" cy="1872208"/>
          </a:xfrm>
          <a:prstGeom prst="rect">
            <a:avLst/>
          </a:prstGeom>
        </p:spPr>
        <p:txBody>
          <a:bodyPr numCol="1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</a:defRPr>
            </a:lvl9pPr>
          </a:lstStyle>
          <a:p>
            <a:pPr marL="514350" indent="-514350">
              <a:lnSpc>
                <a:spcPct val="90000"/>
              </a:lnSpc>
              <a:buFont typeface="+mj-lt"/>
              <a:buAutoNum type="alphaLcParenR"/>
            </a:pPr>
            <a:r>
              <a:rPr lang="ru-RU" dirty="0" smtClean="0"/>
              <a:t>4 км = 4∙1000 = 4000 м</a:t>
            </a:r>
          </a:p>
          <a:p>
            <a:pPr marL="514350" indent="-514350">
              <a:lnSpc>
                <a:spcPct val="90000"/>
              </a:lnSpc>
              <a:buFont typeface="+mj-lt"/>
              <a:buAutoNum type="alphaLcParenR"/>
            </a:pPr>
            <a:r>
              <a:rPr lang="ru-RU" dirty="0" smtClean="0"/>
              <a:t>7 дм </a:t>
            </a:r>
            <a:r>
              <a:rPr lang="ru-RU" dirty="0"/>
              <a:t>= </a:t>
            </a:r>
            <a:r>
              <a:rPr lang="ru-RU" dirty="0" smtClean="0"/>
              <a:t>7∙0,1 = 0,7 м</a:t>
            </a:r>
          </a:p>
          <a:p>
            <a:pPr marL="514350" indent="-514350">
              <a:lnSpc>
                <a:spcPct val="90000"/>
              </a:lnSpc>
              <a:buFont typeface="+mj-lt"/>
              <a:buAutoNum type="alphaLcParenR"/>
            </a:pPr>
            <a:r>
              <a:rPr lang="ru-RU" dirty="0" smtClean="0"/>
              <a:t>0,5 м = 0,5 м</a:t>
            </a:r>
            <a:endParaRPr lang="ru-RU" dirty="0"/>
          </a:p>
        </p:txBody>
      </p:sp>
      <p:sp>
        <p:nvSpPr>
          <p:cNvPr id="13" name="Текст 1"/>
          <p:cNvSpPr txBox="1">
            <a:spLocks/>
          </p:cNvSpPr>
          <p:nvPr/>
        </p:nvSpPr>
        <p:spPr bwMode="auto">
          <a:xfrm>
            <a:off x="283728" y="3705269"/>
            <a:ext cx="8104696" cy="1819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en-US" dirty="0" smtClean="0"/>
              <a:t>d) </a:t>
            </a:r>
            <a:r>
              <a:rPr lang="ru-RU" dirty="0" smtClean="0"/>
              <a:t>800 см </a:t>
            </a:r>
            <a:r>
              <a:rPr lang="ru-RU" dirty="0"/>
              <a:t>= </a:t>
            </a:r>
            <a:r>
              <a:rPr lang="ru-RU" dirty="0" smtClean="0"/>
              <a:t>800</a:t>
            </a:r>
            <a:r>
              <a:rPr lang="ru-RU" dirty="0"/>
              <a:t> </a:t>
            </a:r>
            <a:r>
              <a:rPr lang="ru-RU" dirty="0" smtClean="0"/>
              <a:t>∙0,01 м = 8 м</a:t>
            </a:r>
          </a:p>
          <a:p>
            <a:pPr marL="0" indent="0">
              <a:lnSpc>
                <a:spcPct val="90000"/>
              </a:lnSpc>
            </a:pPr>
            <a:r>
              <a:rPr lang="en-US" dirty="0" smtClean="0"/>
              <a:t>e) </a:t>
            </a:r>
            <a:r>
              <a:rPr lang="ru-RU" dirty="0" smtClean="0"/>
              <a:t>4 см </a:t>
            </a:r>
            <a:r>
              <a:rPr lang="ru-RU" dirty="0"/>
              <a:t>= 4 </a:t>
            </a:r>
            <a:r>
              <a:rPr lang="ru-RU" dirty="0" smtClean="0"/>
              <a:t>∙0,01 = 0,04 м</a:t>
            </a:r>
            <a:endParaRPr lang="ru-RU" dirty="0"/>
          </a:p>
          <a:p>
            <a:pPr marL="0" indent="0">
              <a:lnSpc>
                <a:spcPct val="90000"/>
              </a:lnSpc>
            </a:pPr>
            <a:r>
              <a:rPr lang="en-US" dirty="0" smtClean="0"/>
              <a:t>f) </a:t>
            </a:r>
            <a:r>
              <a:rPr lang="ru-RU" dirty="0" smtClean="0"/>
              <a:t>56 мм </a:t>
            </a:r>
            <a:r>
              <a:rPr lang="ru-RU" dirty="0"/>
              <a:t>= 56 </a:t>
            </a:r>
            <a:r>
              <a:rPr lang="ru-RU" dirty="0" smtClean="0"/>
              <a:t>∙0,001 м = 0,056 м</a:t>
            </a:r>
            <a:endParaRPr lang="ru-RU" dirty="0"/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3494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764704"/>
            <a:ext cx="8229600" cy="595535"/>
          </a:xfrm>
        </p:spPr>
        <p:txBody>
          <a:bodyPr/>
          <a:lstStyle/>
          <a:p>
            <a:r>
              <a:rPr lang="ru-RU" sz="4000" dirty="0" smtClean="0"/>
              <a:t>ДОМАШНЕЕ ЗАДАНИЕ</a:t>
            </a:r>
            <a:endParaRPr lang="ru-RU" sz="4000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988841"/>
            <a:ext cx="8229600" cy="4320479"/>
          </a:xfrm>
        </p:spPr>
        <p:txBody>
          <a:bodyPr/>
          <a:lstStyle/>
          <a:p>
            <a:r>
              <a:rPr lang="ru-RU" sz="4000" dirty="0">
                <a:solidFill>
                  <a:srgbClr val="FF3300"/>
                </a:solidFill>
                <a:latin typeface="+mj-lt"/>
                <a:ea typeface="+mj-ea"/>
                <a:cs typeface="+mj-cs"/>
              </a:rPr>
              <a:t>В дневники</a:t>
            </a:r>
          </a:p>
          <a:p>
            <a:pPr>
              <a:buFont typeface="Wingdings" pitchFamily="2" charset="2"/>
              <a:buChar char="n"/>
            </a:pPr>
            <a:r>
              <a:rPr lang="ru-RU" dirty="0" smtClean="0"/>
              <a:t>Выучить таблицу обозначений физических величин (см рабочую тетрадь)</a:t>
            </a:r>
          </a:p>
          <a:p>
            <a:pPr>
              <a:buFont typeface="Wingdings" pitchFamily="2" charset="2"/>
              <a:buChar char="n"/>
            </a:pPr>
            <a:r>
              <a:rPr lang="ru-RU" dirty="0" smtClean="0"/>
              <a:t>Выучить перевод единиц в СИ.</a:t>
            </a:r>
          </a:p>
          <a:p>
            <a:pPr>
              <a:buFont typeface="Wingdings" pitchFamily="2" charset="2"/>
              <a:buChar char="n"/>
            </a:pP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Смотри запись в тетради для домашних работ</a:t>
            </a:r>
            <a:endParaRPr lang="ru-RU" i="1" dirty="0"/>
          </a:p>
        </p:txBody>
      </p:sp>
      <p:sp>
        <p:nvSpPr>
          <p:cNvPr id="6" name="Текст 1"/>
          <p:cNvSpPr txBox="1">
            <a:spLocks/>
          </p:cNvSpPr>
          <p:nvPr/>
        </p:nvSpPr>
        <p:spPr>
          <a:xfrm>
            <a:off x="4355976" y="4437112"/>
            <a:ext cx="3595058" cy="1872208"/>
          </a:xfrm>
          <a:prstGeom prst="rect">
            <a:avLst/>
          </a:prstGeom>
        </p:spPr>
        <p:txBody>
          <a:bodyPr numCol="2"/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563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2pPr>
            <a:lvl3pPr marL="1150938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9pPr>
          </a:lstStyle>
          <a:p>
            <a:pPr marL="514350" indent="-514350">
              <a:lnSpc>
                <a:spcPct val="90000"/>
              </a:lnSpc>
              <a:buFont typeface="+mj-lt"/>
              <a:buAutoNum type="alphaLcParenR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3915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843" y="578489"/>
            <a:ext cx="78158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9FEAAAD-72FE-424F-9027-AC3ACF66FAE8}" type="datetime1">
              <a:rPr lang="ru-RU" sz="3200" b="1" smtClean="0"/>
              <a:t>07.07.2023</a:t>
            </a:fld>
            <a:r>
              <a:rPr lang="ru-RU" sz="3200" b="1" dirty="0" smtClean="0"/>
              <a:t>           Домашняя работа</a:t>
            </a:r>
          </a:p>
          <a:p>
            <a:r>
              <a:rPr lang="ru-RU" sz="2800" b="1" dirty="0" smtClean="0"/>
              <a:t>Перевести в </a:t>
            </a:r>
            <a:r>
              <a:rPr lang="ru-RU" sz="2800" b="1" dirty="0" smtClean="0">
                <a:solidFill>
                  <a:srgbClr val="7030A0"/>
                </a:solidFill>
              </a:rPr>
              <a:t>единицы СИ</a:t>
            </a:r>
            <a:endParaRPr lang="ru-RU" sz="2800" b="1" dirty="0"/>
          </a:p>
        </p:txBody>
      </p:sp>
      <p:sp>
        <p:nvSpPr>
          <p:cNvPr id="5" name="Текст 1"/>
          <p:cNvSpPr txBox="1">
            <a:spLocks/>
          </p:cNvSpPr>
          <p:nvPr/>
        </p:nvSpPr>
        <p:spPr>
          <a:xfrm>
            <a:off x="135207" y="1594152"/>
            <a:ext cx="3595058" cy="1918153"/>
          </a:xfrm>
          <a:prstGeom prst="rect">
            <a:avLst/>
          </a:prstGeom>
        </p:spPr>
        <p:txBody>
          <a:bodyPr numCol="1"/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563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2pPr>
            <a:lvl3pPr marL="1150938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9pPr>
          </a:lstStyle>
          <a:p>
            <a:r>
              <a:rPr lang="ru-RU" dirty="0" smtClean="0"/>
              <a:t>№1.  </a:t>
            </a:r>
            <a:r>
              <a:rPr lang="ru-RU" dirty="0" smtClean="0">
                <a:solidFill>
                  <a:srgbClr val="7030A0"/>
                </a:solidFill>
              </a:rPr>
              <a:t>В метры </a:t>
            </a:r>
          </a:p>
          <a:p>
            <a:r>
              <a:rPr lang="ru-RU" dirty="0" smtClean="0"/>
              <a:t>а) 9 дм 6 см=    </a:t>
            </a:r>
          </a:p>
          <a:p>
            <a:pPr lvl="0"/>
            <a:r>
              <a:rPr lang="ru-RU" dirty="0" smtClean="0"/>
              <a:t>б)</a:t>
            </a:r>
            <a:r>
              <a:rPr lang="ru-RU" dirty="0">
                <a:solidFill>
                  <a:srgbClr val="000000"/>
                </a:solidFill>
              </a:rPr>
              <a:t> 3м 3 см 2 мм=</a:t>
            </a:r>
          </a:p>
          <a:p>
            <a:endParaRPr lang="ru-RU" dirty="0" smtClean="0"/>
          </a:p>
        </p:txBody>
      </p:sp>
      <p:sp>
        <p:nvSpPr>
          <p:cNvPr id="6" name="Текст 1"/>
          <p:cNvSpPr txBox="1">
            <a:spLocks/>
          </p:cNvSpPr>
          <p:nvPr/>
        </p:nvSpPr>
        <p:spPr>
          <a:xfrm>
            <a:off x="4355976" y="4437112"/>
            <a:ext cx="3595058" cy="1872208"/>
          </a:xfrm>
          <a:prstGeom prst="rect">
            <a:avLst/>
          </a:prstGeom>
        </p:spPr>
        <p:txBody>
          <a:bodyPr numCol="2"/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563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2pPr>
            <a:lvl3pPr marL="1150938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9pPr>
          </a:lstStyle>
          <a:p>
            <a:pPr marL="514350" indent="-514350">
              <a:lnSpc>
                <a:spcPct val="90000"/>
              </a:lnSpc>
              <a:buFont typeface="+mj-lt"/>
              <a:buAutoNum type="alphaLcParenR"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18781" y="3356992"/>
            <a:ext cx="382070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№ 2.  </a:t>
            </a: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В секунды</a:t>
            </a:r>
          </a:p>
          <a:p>
            <a:pPr lvl="0">
              <a:tabLst>
                <a:tab pos="176213" algn="l"/>
              </a:tabLst>
            </a:pPr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а</a:t>
            </a: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)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2,3 ч = </a:t>
            </a:r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tabLst>
                <a:tab pos="176213" algn="l"/>
              </a:tabLst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 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б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ч 25 мин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07504" y="27285"/>
            <a:ext cx="9036496" cy="504056"/>
          </a:xfrm>
        </p:spPr>
        <p:txBody>
          <a:bodyPr/>
          <a:lstStyle/>
          <a:p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Запишите </a:t>
            </a:r>
            <a:r>
              <a:rPr lang="ru-RU" sz="2800" dirty="0"/>
              <a:t>в тетради для </a:t>
            </a:r>
            <a:r>
              <a:rPr lang="ru-RU" sz="2800" dirty="0" smtClean="0"/>
              <a:t>ДОМАШНИХ РАБОТ</a:t>
            </a:r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2800" dirty="0"/>
          </a:p>
        </p:txBody>
      </p:sp>
      <p:sp>
        <p:nvSpPr>
          <p:cNvPr id="12" name="Текст 1"/>
          <p:cNvSpPr txBox="1">
            <a:spLocks/>
          </p:cNvSpPr>
          <p:nvPr/>
        </p:nvSpPr>
        <p:spPr>
          <a:xfrm>
            <a:off x="431699" y="4289741"/>
            <a:ext cx="3595058" cy="2376264"/>
          </a:xfrm>
          <a:prstGeom prst="rect">
            <a:avLst/>
          </a:prstGeom>
        </p:spPr>
        <p:txBody>
          <a:bodyPr numCol="1"/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563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2pPr>
            <a:lvl3pPr marL="1150938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9pPr>
          </a:lstStyle>
          <a:p>
            <a:endParaRPr lang="ru-RU" i="1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400448" y="5096345"/>
            <a:ext cx="47390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№ 3.  </a:t>
            </a: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В килограммы</a:t>
            </a:r>
          </a:p>
          <a:p>
            <a:pPr lvl="0"/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а</a:t>
            </a:r>
            <a:r>
              <a:rPr lang="ru-RU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) </a:t>
            </a:r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5 г =</a:t>
            </a:r>
          </a:p>
          <a:p>
            <a:pPr lvl="0"/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б</a:t>
            </a:r>
            <a:r>
              <a:rPr lang="ru-RU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) </a:t>
            </a:r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10 т =</a:t>
            </a:r>
            <a:r>
              <a:rPr lang="ru-RU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  </a:t>
            </a:r>
            <a:endParaRPr lang="ru-RU" sz="32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Международная система единиц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260350"/>
            <a:ext cx="6400800" cy="1752600"/>
          </a:xfrm>
        </p:spPr>
        <p:txBody>
          <a:bodyPr/>
          <a:lstStyle/>
          <a:p>
            <a:fld id="{360A9B8C-F5C2-40C9-921B-31D34732CCA1}" type="datetime1">
              <a:rPr lang="ru-RU"/>
              <a:pPr/>
              <a:t>07.07.2023</a:t>
            </a:fld>
            <a:r>
              <a:rPr lang="ru-RU"/>
              <a:t>.   Классная работа.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СИ (</a:t>
            </a:r>
            <a:r>
              <a:rPr lang="fr-FR" i="1"/>
              <a:t>Système International</a:t>
            </a:r>
            <a:r>
              <a:rPr lang="ru-RU"/>
              <a:t>),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(Система Интернациональная) — международная система единиц, современный вариант метрической системы.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523528"/>
          </a:xfrm>
        </p:spPr>
        <p:txBody>
          <a:bodyPr/>
          <a:lstStyle/>
          <a:p>
            <a:r>
              <a:rPr lang="ru-RU" dirty="0"/>
              <a:t>СИ является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052736"/>
            <a:ext cx="8229600" cy="532889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/>
              <a:t>развитием </a:t>
            </a:r>
            <a:r>
              <a:rPr lang="ru-RU" sz="2800" dirty="0">
                <a:solidFill>
                  <a:srgbClr val="7030A0"/>
                </a:solidFill>
              </a:rPr>
              <a:t>метрической системы мер</a:t>
            </a:r>
            <a:r>
              <a:rPr lang="ru-RU" sz="2800" dirty="0"/>
              <a:t>, которая была создана французскими </a:t>
            </a:r>
            <a:r>
              <a:rPr lang="ru-RU" sz="2800" dirty="0" smtClean="0"/>
              <a:t>учёными. </a:t>
            </a:r>
          </a:p>
          <a:p>
            <a:pPr>
              <a:lnSpc>
                <a:spcPct val="90000"/>
              </a:lnSpc>
            </a:pPr>
            <a:r>
              <a:rPr lang="ru-RU" sz="2800" dirty="0" smtClean="0"/>
              <a:t>До </a:t>
            </a:r>
            <a:r>
              <a:rPr lang="ru-RU" sz="2800" dirty="0"/>
              <a:t>введения метрической системы единицы выбирались </a:t>
            </a:r>
            <a:r>
              <a:rPr lang="ru-RU" sz="2800" dirty="0" smtClean="0"/>
              <a:t>случайно, в </a:t>
            </a:r>
            <a:r>
              <a:rPr lang="ru-RU" sz="2800" dirty="0"/>
              <a:t>разных местах применялись разные единицы, иногда с одинаковыми названиями. </a:t>
            </a:r>
            <a:endParaRPr lang="ru-RU" sz="2800" dirty="0" smtClean="0"/>
          </a:p>
          <a:p>
            <a:pPr>
              <a:lnSpc>
                <a:spcPct val="90000"/>
              </a:lnSpc>
            </a:pPr>
            <a:r>
              <a:rPr lang="ru-RU" sz="2800" dirty="0" smtClean="0"/>
              <a:t>Метрическая </a:t>
            </a:r>
            <a:r>
              <a:rPr lang="ru-RU" sz="2800" dirty="0"/>
              <a:t>система должна была стать </a:t>
            </a:r>
            <a:r>
              <a:rPr lang="ru-RU" sz="2800" dirty="0">
                <a:solidFill>
                  <a:srgbClr val="7030A0"/>
                </a:solidFill>
              </a:rPr>
              <a:t>удобной и единой </a:t>
            </a:r>
            <a:r>
              <a:rPr lang="ru-RU" sz="2800" dirty="0"/>
              <a:t>системой мер и весов</a:t>
            </a:r>
            <a:r>
              <a:rPr lang="ru-RU" sz="2800" dirty="0" smtClean="0"/>
              <a:t>.</a:t>
            </a:r>
          </a:p>
          <a:p>
            <a:pPr>
              <a:lnSpc>
                <a:spcPct val="90000"/>
              </a:lnSpc>
            </a:pPr>
            <a:endParaRPr lang="ru-RU" sz="2800" dirty="0"/>
          </a:p>
          <a:p>
            <a:pPr>
              <a:lnSpc>
                <a:spcPct val="90000"/>
              </a:lnSpc>
            </a:pPr>
            <a:r>
              <a:rPr lang="ru-RU" sz="2800" dirty="0"/>
              <a:t>В </a:t>
            </a:r>
            <a:r>
              <a:rPr lang="ru-RU" sz="2800" i="1" dirty="0"/>
              <a:t>1799</a:t>
            </a:r>
            <a:r>
              <a:rPr lang="ru-RU" sz="2800" dirty="0"/>
              <a:t> г. во Франции были изготовлены два эталона — для единицы длины (метр) и для единицы массы (</a:t>
            </a:r>
            <a:r>
              <a:rPr lang="ru-RU" sz="2800" dirty="0" smtClean="0"/>
              <a:t>килограмм).</a:t>
            </a: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СИ определяет семь основных единиц: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800" dirty="0"/>
              <a:t>килограмм, 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800" dirty="0"/>
              <a:t>метр, 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800" dirty="0"/>
              <a:t>секунда, 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800" dirty="0" smtClean="0"/>
              <a:t>градус, 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800" dirty="0" smtClean="0"/>
              <a:t>Ампер</a:t>
            </a:r>
            <a:r>
              <a:rPr lang="ru-RU" sz="2800" dirty="0"/>
              <a:t> </a:t>
            </a:r>
            <a:r>
              <a:rPr lang="ru-RU" sz="2800" dirty="0" smtClean="0"/>
              <a:t> 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endParaRPr lang="ru-RU" sz="2800" dirty="0"/>
          </a:p>
          <a:p>
            <a:pPr marL="533400" indent="-533400">
              <a:lnSpc>
                <a:spcPct val="90000"/>
              </a:lnSpc>
            </a:pPr>
            <a:r>
              <a:rPr lang="ru-RU" sz="2800" dirty="0" smtClean="0"/>
              <a:t>В </a:t>
            </a:r>
            <a:r>
              <a:rPr lang="ru-RU" sz="2800" dirty="0"/>
              <a:t>рамках СИ считается, что ни одна из основных единиц </a:t>
            </a:r>
            <a:r>
              <a:rPr lang="ru-RU" sz="2800" dirty="0">
                <a:solidFill>
                  <a:schemeClr val="bg2"/>
                </a:solidFill>
              </a:rPr>
              <a:t>не может быть получена из других</a:t>
            </a:r>
            <a:r>
              <a:rPr lang="ru-RU" sz="2800" dirty="0"/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205</TotalTime>
  <Words>589</Words>
  <Application>Microsoft Office PowerPoint</Application>
  <PresentationFormat>Экран (4:3)</PresentationFormat>
  <Paragraphs>102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Пиксел</vt:lpstr>
      <vt:lpstr>07.07.23.   Физический диктант </vt:lpstr>
      <vt:lpstr>Сдайте тетради для домашних работ  </vt:lpstr>
      <vt:lpstr>Откройте тетради для домашних работ Проверяем домашнее задание</vt:lpstr>
      <vt:lpstr>ДОМАШНЕЕ ЗАДАНИЕ</vt:lpstr>
      <vt:lpstr>Запишите в тетради для ДОМАШНИХ РАБОТ:</vt:lpstr>
      <vt:lpstr>Международная система единиц</vt:lpstr>
      <vt:lpstr>СИ (Système International),</vt:lpstr>
      <vt:lpstr>СИ является</vt:lpstr>
      <vt:lpstr>СИ определяет семь основных единиц: </vt:lpstr>
      <vt:lpstr>В 1960 XI Генеральная конференция</vt:lpstr>
      <vt:lpstr>Переход на метрическую систему мер красным обозначены страны, которые не перешли на эту систему. В мире всего три страны, которые до сих пор не перешли на систему СИ.  Это США, Либерия и Мьянма.</vt:lpstr>
      <vt:lpstr>Презентация PowerPoint</vt:lpstr>
      <vt:lpstr>В России</vt:lpstr>
      <vt:lpstr>Первые справочники в России по данной теме</vt:lpstr>
      <vt:lpstr>Десятичные приставки  Названия приставок и их значения полностью взаимозаменяемы</vt:lpstr>
      <vt:lpstr>Напоминаю </vt:lpstr>
      <vt:lpstr>Переведите в единицы СИ</vt:lpstr>
      <vt:lpstr>Переведите в единицы СИ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Валерий</dc:creator>
  <cp:lastModifiedBy>OOO Lenta</cp:lastModifiedBy>
  <cp:revision>87</cp:revision>
  <dcterms:created xsi:type="dcterms:W3CDTF">2011-05-26T11:10:35Z</dcterms:created>
  <dcterms:modified xsi:type="dcterms:W3CDTF">2023-07-07T02:38:23Z</dcterms:modified>
</cp:coreProperties>
</file>