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13"/>
  </p:notesMasterIdLst>
  <p:sldIdLst>
    <p:sldId id="347" r:id="rId2"/>
    <p:sldId id="338" r:id="rId3"/>
    <p:sldId id="343" r:id="rId4"/>
    <p:sldId id="345" r:id="rId5"/>
    <p:sldId id="340" r:id="rId6"/>
    <p:sldId id="339" r:id="rId7"/>
    <p:sldId id="348" r:id="rId8"/>
    <p:sldId id="344" r:id="rId9"/>
    <p:sldId id="335" r:id="rId10"/>
    <p:sldId id="346" r:id="rId11"/>
    <p:sldId id="349" r:id="rId1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CC"/>
    <a:srgbClr val="008000"/>
    <a:srgbClr val="CC0000"/>
    <a:srgbClr val="3399FF"/>
    <a:srgbClr val="3333FF"/>
    <a:srgbClr val="0000FF"/>
    <a:srgbClr val="FF0000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00" autoAdjust="0"/>
    <p:restoredTop sz="94660" autoAdjust="0"/>
  </p:normalViewPr>
  <p:slideViewPr>
    <p:cSldViewPr>
      <p:cViewPr>
        <p:scale>
          <a:sx n="75" d="100"/>
          <a:sy n="75" d="100"/>
        </p:scale>
        <p:origin x="-996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ru-RU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ru-RU"/>
          </a:p>
        </p:txBody>
      </p:sp>
      <p:sp>
        <p:nvSpPr>
          <p:cNvPr id="1229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229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229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ru-RU"/>
          </a:p>
        </p:txBody>
      </p:sp>
      <p:sp>
        <p:nvSpPr>
          <p:cNvPr id="1229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6043DEA-04B6-4F03-AC3D-784C853953A2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497558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10957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79388" y="476250"/>
            <a:ext cx="2016125" cy="863600"/>
          </a:xfrm>
        </p:spPr>
        <p:txBody>
          <a:bodyPr/>
          <a:lstStyle>
            <a:lvl1pPr marL="0" indent="0" algn="ctr">
              <a:defRPr/>
            </a:lvl1pPr>
          </a:lstStyle>
          <a:p>
            <a:pPr lvl="0"/>
            <a:r>
              <a:rPr lang="fr-FR" noProof="0" smtClean="0"/>
              <a:t>03.06.11</a:t>
            </a:r>
          </a:p>
        </p:txBody>
      </p:sp>
      <p:sp>
        <p:nvSpPr>
          <p:cNvPr id="109572" name="Text Box 4"/>
          <p:cNvSpPr txBox="1">
            <a:spLocks noChangeArrowheads="1"/>
          </p:cNvSpPr>
          <p:nvPr/>
        </p:nvSpPr>
        <p:spPr bwMode="auto">
          <a:xfrm>
            <a:off x="2916238" y="549275"/>
            <a:ext cx="446405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/>
              <a:t>Классная работа.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1344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96075" y="188913"/>
            <a:ext cx="2124075" cy="6408737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23850" y="188913"/>
            <a:ext cx="6219825" cy="64087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1959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288" y="188913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323850" y="1341438"/>
            <a:ext cx="4171950" cy="52562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341438"/>
            <a:ext cx="4171950" cy="52562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64177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95840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37584294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323850" y="1341438"/>
            <a:ext cx="4171950" cy="52562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341438"/>
            <a:ext cx="4171950" cy="52562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07299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06721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75266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097002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2603719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21583199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AAF4E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95288" y="188913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85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23850" y="1341438"/>
            <a:ext cx="8496300" cy="52562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5400" b="1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5400" b="1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5400" b="1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5400" b="1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5400" b="1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5400" b="1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5400" b="1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5400" b="1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5400" b="1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defRPr sz="28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defRPr sz="2800" b="1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defRPr sz="2800" b="1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defRPr sz="2800" b="1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defRPr sz="2800" b="1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defRPr sz="2800" b="1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defRPr sz="2800" b="1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defRPr sz="2800" b="1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defRPr sz="2800" b="1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themeOverride" Target="../theme/themeOverride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0" y="2130425"/>
            <a:ext cx="7772400" cy="1470025"/>
          </a:xfrm>
        </p:spPr>
        <p:txBody>
          <a:bodyPr/>
          <a:lstStyle/>
          <a:p>
            <a:r>
              <a:rPr lang="ru-RU" dirty="0" smtClean="0"/>
              <a:t>Распечатать раздаточный материал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1456670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TextBox 49"/>
          <p:cNvSpPr txBox="1"/>
          <p:nvPr/>
        </p:nvSpPr>
        <p:spPr>
          <a:xfrm>
            <a:off x="785786" y="285728"/>
            <a:ext cx="807249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  <a:latin typeface="Arial Black" pitchFamily="34" charset="0"/>
                <a:cs typeface="Times New Roman" pitchFamily="18" charset="0"/>
              </a:rPr>
              <a:t>Схема эксперимента</a:t>
            </a:r>
            <a:endParaRPr lang="ru-RU" sz="3200" b="1" dirty="0">
              <a:solidFill>
                <a:srgbClr val="FF0000"/>
              </a:solidFill>
              <a:latin typeface="Arial Black" pitchFamily="34" charset="0"/>
              <a:cs typeface="Times New Roman" pitchFamily="18" charset="0"/>
            </a:endParaRPr>
          </a:p>
        </p:txBody>
      </p:sp>
      <p:grpSp>
        <p:nvGrpSpPr>
          <p:cNvPr id="5" name="Группа 4"/>
          <p:cNvGrpSpPr/>
          <p:nvPr/>
        </p:nvGrpSpPr>
        <p:grpSpPr>
          <a:xfrm>
            <a:off x="196453" y="1362946"/>
            <a:ext cx="9866411" cy="5095007"/>
            <a:chOff x="-1" y="1412114"/>
            <a:chExt cx="10062865" cy="5045839"/>
          </a:xfrm>
        </p:grpSpPr>
        <p:pic>
          <p:nvPicPr>
            <p:cNvPr id="22" name="Picture 6" descr="https://st3.depositphotos.com/28957654/33220/v/1600/depositphotos_332206842-stock-illustration-ruler-school-supplies-measurement-tool.jpg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957" t="28123" r="2645" b="50843"/>
            <a:stretch/>
          </p:blipFill>
          <p:spPr bwMode="auto">
            <a:xfrm>
              <a:off x="971599" y="5081952"/>
              <a:ext cx="9091265" cy="80144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3" name="Группа 2"/>
            <p:cNvGrpSpPr/>
            <p:nvPr/>
          </p:nvGrpSpPr>
          <p:grpSpPr>
            <a:xfrm>
              <a:off x="-1" y="1412114"/>
              <a:ext cx="4014568" cy="5045839"/>
              <a:chOff x="2002585" y="1643050"/>
              <a:chExt cx="4014568" cy="5045839"/>
            </a:xfrm>
          </p:grpSpPr>
          <p:grpSp>
            <p:nvGrpSpPr>
              <p:cNvPr id="2" name="Группа 1"/>
              <p:cNvGrpSpPr/>
              <p:nvPr/>
            </p:nvGrpSpPr>
            <p:grpSpPr>
              <a:xfrm>
                <a:off x="2214546" y="1643050"/>
                <a:ext cx="3287736" cy="5045839"/>
                <a:chOff x="2214546" y="1643050"/>
                <a:chExt cx="3287736" cy="5045839"/>
              </a:xfrm>
            </p:grpSpPr>
            <p:cxnSp>
              <p:nvCxnSpPr>
                <p:cNvPr id="9" name="Прямая соединительная линия 8"/>
                <p:cNvCxnSpPr/>
                <p:nvPr/>
              </p:nvCxnSpPr>
              <p:spPr>
                <a:xfrm>
                  <a:off x="2214546" y="5214950"/>
                  <a:ext cx="1000132" cy="1588"/>
                </a:xfrm>
                <a:prstGeom prst="line">
                  <a:avLst/>
                </a:prstGeom>
                <a:ln w="28575"/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10" name="Прямая соединительная линия 9"/>
                <p:cNvCxnSpPr/>
                <p:nvPr/>
              </p:nvCxnSpPr>
              <p:spPr>
                <a:xfrm>
                  <a:off x="2214546" y="1643050"/>
                  <a:ext cx="1000132" cy="1588"/>
                </a:xfrm>
                <a:prstGeom prst="line">
                  <a:avLst/>
                </a:prstGeom>
                <a:ln w="28575"/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14" name="Прямая со стрелкой 13"/>
                <p:cNvCxnSpPr/>
                <p:nvPr/>
              </p:nvCxnSpPr>
              <p:spPr>
                <a:xfrm rot="5400000">
                  <a:off x="786580" y="3428206"/>
                  <a:ext cx="3571900" cy="1588"/>
                </a:xfrm>
                <a:prstGeom prst="straightConnector1">
                  <a:avLst/>
                </a:prstGeom>
                <a:ln w="57150">
                  <a:solidFill>
                    <a:schemeClr val="tx1"/>
                  </a:solidFill>
                  <a:headEnd type="arrow"/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" name="Прямая соединительная линия 19"/>
                <p:cNvCxnSpPr/>
                <p:nvPr/>
              </p:nvCxnSpPr>
              <p:spPr>
                <a:xfrm rot="5400000" flipH="1" flipV="1">
                  <a:off x="5108579" y="5607065"/>
                  <a:ext cx="785818" cy="1588"/>
                </a:xfrm>
                <a:prstGeom prst="line">
                  <a:avLst/>
                </a:prstGeom>
                <a:ln w="28575"/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38" name="Прямая соединительная линия 37"/>
                <p:cNvCxnSpPr/>
                <p:nvPr/>
              </p:nvCxnSpPr>
              <p:spPr>
                <a:xfrm rot="5400000" flipH="1" flipV="1">
                  <a:off x="2822563" y="5607065"/>
                  <a:ext cx="785818" cy="1588"/>
                </a:xfrm>
                <a:prstGeom prst="line">
                  <a:avLst/>
                </a:prstGeom>
                <a:ln w="28575"/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40" name="Прямая со стрелкой 39"/>
                <p:cNvCxnSpPr/>
                <p:nvPr/>
              </p:nvCxnSpPr>
              <p:spPr>
                <a:xfrm>
                  <a:off x="3214678" y="5786454"/>
                  <a:ext cx="2286016" cy="1588"/>
                </a:xfrm>
                <a:prstGeom prst="straightConnector1">
                  <a:avLst/>
                </a:prstGeom>
                <a:ln w="57150">
                  <a:solidFill>
                    <a:schemeClr val="tx1"/>
                  </a:solidFill>
                  <a:headEnd type="arrow"/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1" name="TextBox 40"/>
                <p:cNvSpPr txBox="1"/>
                <p:nvPr/>
              </p:nvSpPr>
              <p:spPr>
                <a:xfrm>
                  <a:off x="4143372" y="5857892"/>
                  <a:ext cx="500066" cy="83099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4800" b="1" i="1" dirty="0">
                      <a:latin typeface="Times New Roman" pitchFamily="18" charset="0"/>
                      <a:cs typeface="Times New Roman" pitchFamily="18" charset="0"/>
                    </a:rPr>
                    <a:t>a</a:t>
                  </a:r>
                  <a:endParaRPr lang="ru-RU" sz="4800" b="1" i="1" dirty="0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p:grpSp>
          <p:sp>
            <p:nvSpPr>
              <p:cNvPr id="45" name="TextBox 44"/>
              <p:cNvSpPr txBox="1"/>
              <p:nvPr/>
            </p:nvSpPr>
            <p:spPr>
              <a:xfrm>
                <a:off x="2002585" y="2947822"/>
                <a:ext cx="392909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4000" b="1" i="1" dirty="0">
                    <a:latin typeface="Times New Roman" pitchFamily="18" charset="0"/>
                    <a:cs typeface="Times New Roman" pitchFamily="18" charset="0"/>
                  </a:rPr>
                  <a:t>b</a:t>
                </a:r>
                <a:endParaRPr lang="ru-RU" sz="4000" b="1" i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pic>
            <p:nvPicPr>
              <p:cNvPr id="1027" name="Picture 3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228471" y="1644637"/>
                <a:ext cx="2788682" cy="3613419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</p:grpSp>
      </p:grpSp>
    </p:spTree>
    <p:extLst>
      <p:ext uri="{BB962C8B-B14F-4D97-AF65-F5344CB8AC3E}">
        <p14:creationId xmlns:p14="http://schemas.microsoft.com/office/powerpoint/2010/main" val="165356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25519409"/>
              </p:ext>
            </p:extLst>
          </p:nvPr>
        </p:nvGraphicFramePr>
        <p:xfrm>
          <a:off x="179512" y="4653136"/>
          <a:ext cx="8496300" cy="1786700"/>
        </p:xfrm>
        <a:graphic>
          <a:graphicData uri="http://schemas.openxmlformats.org/drawingml/2006/table">
            <a:tbl>
              <a:tblPr/>
              <a:tblGrid>
                <a:gridCol w="1416050"/>
                <a:gridCol w="1416050"/>
                <a:gridCol w="1416050"/>
                <a:gridCol w="1416050"/>
                <a:gridCol w="1416050"/>
                <a:gridCol w="1416050"/>
              </a:tblGrid>
              <a:tr h="286385">
                <a:tc>
                  <a:txBody>
                    <a:bodyPr/>
                    <a:lstStyle/>
                    <a:p>
                      <a:pPr marL="76835"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76835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</a:rPr>
                        <a:t>название 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91440" marR="500380" algn="ctr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</a:rPr>
                        <a:t>длина тела </a:t>
                      </a:r>
                      <a:r>
                        <a:rPr lang="en-US" sz="1400" i="1">
                          <a:effectLst/>
                          <a:latin typeface="Times New Roman"/>
                          <a:ea typeface="Times New Roman"/>
                        </a:rPr>
                        <a:t>l</a:t>
                      </a:r>
                      <a:r>
                        <a:rPr lang="ru-RU" sz="1400">
                          <a:effectLst/>
                          <a:latin typeface="Times New Roman"/>
                          <a:ea typeface="Times New Roman"/>
                        </a:rPr>
                        <a:t>, </a:t>
                      </a:r>
                      <a:r>
                        <a:rPr lang="ru-RU" sz="1400" b="1" i="1">
                          <a:effectLst/>
                          <a:latin typeface="Times New Roman"/>
                          <a:ea typeface="Times New Roman"/>
                        </a:rPr>
                        <a:t>мм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13335"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</a:rPr>
                        <a:t>длина тела </a:t>
                      </a:r>
                      <a:r>
                        <a:rPr lang="en-US" sz="1400" i="1">
                          <a:effectLst/>
                          <a:latin typeface="Times New Roman"/>
                          <a:ea typeface="Times New Roman"/>
                        </a:rPr>
                        <a:t>l</a:t>
                      </a:r>
                      <a:r>
                        <a:rPr lang="ru-RU" sz="1400">
                          <a:effectLst/>
                          <a:latin typeface="Times New Roman"/>
                          <a:ea typeface="Times New Roman"/>
                        </a:rPr>
                        <a:t>, </a:t>
                      </a:r>
                      <a:r>
                        <a:rPr lang="ru-RU" sz="1400" b="1" i="1">
                          <a:effectLst/>
                          <a:latin typeface="Times New Roman"/>
                          <a:ea typeface="Times New Roman"/>
                        </a:rPr>
                        <a:t>м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74320">
                <a:tc>
                  <a:txBody>
                    <a:bodyPr/>
                    <a:lstStyle/>
                    <a:p>
                      <a:pPr marL="76835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76835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</a:rPr>
                        <a:t>тела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88900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</a:rPr>
                        <a:t>полоской бумаги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91440" marR="88900">
                        <a:lnSpc>
                          <a:spcPts val="2200"/>
                        </a:lnSpc>
                        <a:spcAft>
                          <a:spcPts val="0"/>
                        </a:spcAft>
                        <a:tabLst>
                          <a:tab pos="1003300" algn="l"/>
                          <a:tab pos="1320800" algn="l"/>
                        </a:tabLs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</a:rPr>
                        <a:t>линейкой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13335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</a:rPr>
                        <a:t>полоской бумаги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13335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</a:rPr>
                        <a:t>линейкой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42570">
                <a:tc>
                  <a:txBody>
                    <a:bodyPr/>
                    <a:lstStyle/>
                    <a:p>
                      <a:pPr marL="96520">
                        <a:lnSpc>
                          <a:spcPts val="1365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</a:rPr>
                        <a:t>1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96520">
                        <a:lnSpc>
                          <a:spcPts val="1365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</a:rPr>
                        <a:t>учебник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96520">
                        <a:lnSpc>
                          <a:spcPts val="1745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96520">
                        <a:lnSpc>
                          <a:spcPts val="1745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40030">
                <a:tc>
                  <a:txBody>
                    <a:bodyPr/>
                    <a:lstStyle/>
                    <a:p>
                      <a:pPr marL="96520">
                        <a:lnSpc>
                          <a:spcPts val="144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</a:rPr>
                        <a:t>2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</a:rPr>
                        <a:t>стол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96520">
                        <a:lnSpc>
                          <a:spcPts val="1515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96520">
                        <a:lnSpc>
                          <a:spcPts val="1515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87045">
                <a:tc>
                  <a:txBody>
                    <a:bodyPr/>
                    <a:lstStyle/>
                    <a:p>
                      <a:pPr marL="96520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</a:rPr>
                        <a:t>3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</a:rPr>
                        <a:t>ластик или  точилка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125095">
                        <a:lnSpc>
                          <a:spcPts val="144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125095">
                        <a:lnSpc>
                          <a:spcPts val="144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1365424" y="1124744"/>
            <a:ext cx="5680016" cy="3323987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Лабораторная работа 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Измерение длин тел.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14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Цель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: измерить длины тел.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14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Приборы и материалы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: линейка, полоска бумаги в клеточку, тела.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Ход работы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Определить цену деления линейки, полоски бумаги в клеточку.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Зарисовать ход проведения эксперимента (см доска)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Измерить длину тела линейкой.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Измерить длину тела полоской бумаги в клеточку.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Перевести в м (СИ).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Заполните таблицу.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Сформулируйте 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вывод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, отвечая на вопросы: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Что вы делали в лабораторной работе?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 каком случае вы получили более точный результат?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Почему этот результат более точный?</a:t>
            </a:r>
            <a:r>
              <a:rPr kumimoji="0" lang="ru-RU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95536" y="10840"/>
            <a:ext cx="8229600" cy="1143000"/>
          </a:xfrm>
        </p:spPr>
        <p:txBody>
          <a:bodyPr/>
          <a:lstStyle/>
          <a:p>
            <a:r>
              <a:rPr lang="ru-RU" sz="2400" dirty="0" smtClean="0"/>
              <a:t>Раздаточный материал </a:t>
            </a:r>
            <a:r>
              <a:rPr lang="ru-RU" sz="2400" smtClean="0"/>
              <a:t>для распечатки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234054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Раздать</a:t>
            </a: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ru-RU" sz="3200" dirty="0" smtClean="0"/>
              <a:t>Линейки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3200" dirty="0" smtClean="0"/>
              <a:t>Тетради для лабораторных работ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3200" dirty="0" smtClean="0"/>
              <a:t>Учебники </a:t>
            </a:r>
            <a:r>
              <a:rPr lang="ru-RU" sz="32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астрономии</a:t>
            </a: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3200" dirty="0" smtClean="0"/>
              <a:t>для 4 варианта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320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Прямоугольники из бумаги </a:t>
            </a:r>
            <a:r>
              <a:rPr lang="ru-RU" sz="3200" dirty="0" smtClean="0"/>
              <a:t>для 1 варианта</a:t>
            </a:r>
          </a:p>
          <a:p>
            <a:pPr marL="514350" indent="-514350">
              <a:buFont typeface="+mj-lt"/>
              <a:buAutoNum type="arabicPeriod"/>
            </a:pPr>
            <a:endParaRPr lang="ru-RU" sz="3200" dirty="0" smtClean="0"/>
          </a:p>
          <a:p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40298472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Ответьте на вопросы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Arial" pitchFamily="34" charset="0"/>
              <a:buChar char="•"/>
            </a:pPr>
            <a:r>
              <a:rPr lang="ru-RU" dirty="0" smtClean="0"/>
              <a:t>Какие единицы СИ вы знаете?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ru-RU" dirty="0" smtClean="0"/>
              <a:t>Как обозначается длина и почему?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ru-RU" dirty="0" smtClean="0"/>
              <a:t>Какова единица измерения времени?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778623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288" y="188912"/>
            <a:ext cx="8229600" cy="2375992"/>
          </a:xfrm>
        </p:spPr>
        <p:txBody>
          <a:bodyPr/>
          <a:lstStyle/>
          <a:p>
            <a:r>
              <a:rPr lang="ru-RU" dirty="0" smtClean="0"/>
              <a:t>Сдайте на проверку </a:t>
            </a:r>
            <a:r>
              <a:rPr lang="ru-RU" dirty="0" smtClean="0"/>
              <a:t>тетради с домашним заданием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850" y="2564904"/>
            <a:ext cx="8496300" cy="4032746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732113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AAF4E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Текст 1"/>
          <p:cNvSpPr txBox="1">
            <a:spLocks/>
          </p:cNvSpPr>
          <p:nvPr/>
        </p:nvSpPr>
        <p:spPr>
          <a:xfrm>
            <a:off x="4355976" y="4437112"/>
            <a:ext cx="3595058" cy="1872208"/>
          </a:xfrm>
          <a:prstGeom prst="rect">
            <a:avLst/>
          </a:prstGeom>
        </p:spPr>
        <p:txBody>
          <a:bodyPr numCol="2"/>
          <a:lstStyle>
            <a:lvl1pPr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pitchFamily="2" charset="2"/>
              <a:defRPr sz="3200" b="1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+mn-ea"/>
                <a:cs typeface="+mn-cs"/>
              </a:defRPr>
            </a:lvl1pPr>
            <a:lvl2pPr marL="742950" indent="-563563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itchFamily="2" charset="2"/>
              <a:defRPr sz="3200" b="1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defRPr>
            </a:lvl2pPr>
            <a:lvl3pPr marL="1150938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65000"/>
              <a:buFont typeface="Wingdings" pitchFamily="2" charset="2"/>
              <a:defRPr sz="3200" b="1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defRPr sz="3200" b="1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defRPr sz="3200" b="1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defRPr sz="3200" b="1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defRPr sz="3200" b="1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defRPr sz="3200" b="1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defRPr sz="3200" b="1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defRPr>
            </a:lvl9pPr>
          </a:lstStyle>
          <a:p>
            <a:pPr marL="514350" indent="-514350">
              <a:lnSpc>
                <a:spcPct val="90000"/>
              </a:lnSpc>
              <a:buFont typeface="+mj-lt"/>
              <a:buAutoNum type="alphaLcParenR"/>
            </a:pPr>
            <a:endParaRPr lang="ru-RU" dirty="0"/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67544" y="476671"/>
            <a:ext cx="8229600" cy="936105"/>
          </a:xfrm>
        </p:spPr>
        <p:txBody>
          <a:bodyPr/>
          <a:lstStyle/>
          <a:p>
            <a:r>
              <a:rPr lang="ru-RU" sz="28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Откройте тетради для домашних работ</a:t>
            </a:r>
            <a:br>
              <a:rPr lang="ru-RU" sz="28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800" dirty="0" smtClean="0"/>
              <a:t>Проверяем </a:t>
            </a:r>
            <a:r>
              <a:rPr lang="ru-RU" sz="2800" dirty="0"/>
              <a:t>домашнее </a:t>
            </a:r>
            <a:r>
              <a:rPr lang="ru-RU" sz="2800" dirty="0" smtClean="0"/>
              <a:t>задание</a:t>
            </a:r>
            <a:endParaRPr lang="ru-RU" sz="2800" dirty="0"/>
          </a:p>
        </p:txBody>
      </p:sp>
      <p:sp>
        <p:nvSpPr>
          <p:cNvPr id="12" name="Текст 1"/>
          <p:cNvSpPr txBox="1">
            <a:spLocks/>
          </p:cNvSpPr>
          <p:nvPr/>
        </p:nvSpPr>
        <p:spPr>
          <a:xfrm>
            <a:off x="431699" y="4289741"/>
            <a:ext cx="3595058" cy="2376264"/>
          </a:xfrm>
          <a:prstGeom prst="rect">
            <a:avLst/>
          </a:prstGeom>
        </p:spPr>
        <p:txBody>
          <a:bodyPr numCol="1"/>
          <a:lstStyle>
            <a:lvl1pPr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pitchFamily="2" charset="2"/>
              <a:defRPr sz="3200" b="1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+mn-ea"/>
                <a:cs typeface="+mn-cs"/>
              </a:defRPr>
            </a:lvl1pPr>
            <a:lvl2pPr marL="742950" indent="-563563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itchFamily="2" charset="2"/>
              <a:defRPr sz="3200" b="1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defRPr>
            </a:lvl2pPr>
            <a:lvl3pPr marL="1150938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65000"/>
              <a:buFont typeface="Wingdings" pitchFamily="2" charset="2"/>
              <a:defRPr sz="3200" b="1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defRPr sz="3200" b="1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defRPr sz="3200" b="1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defRPr sz="3200" b="1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defRPr sz="3200" b="1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defRPr sz="3200" b="1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defRPr sz="3200" b="1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defRPr>
            </a:lvl9pPr>
          </a:lstStyle>
          <a:p>
            <a:endParaRPr lang="ru-RU" i="1" dirty="0" smtClean="0"/>
          </a:p>
        </p:txBody>
      </p:sp>
      <p:grpSp>
        <p:nvGrpSpPr>
          <p:cNvPr id="11" name="Группа 10"/>
          <p:cNvGrpSpPr/>
          <p:nvPr/>
        </p:nvGrpSpPr>
        <p:grpSpPr>
          <a:xfrm>
            <a:off x="611560" y="1719927"/>
            <a:ext cx="7757864" cy="2711391"/>
            <a:chOff x="990600" y="1828800"/>
            <a:chExt cx="5791200" cy="2711391"/>
          </a:xfrm>
        </p:grpSpPr>
        <p:sp>
          <p:nvSpPr>
            <p:cNvPr id="13" name="Text Box 6"/>
            <p:cNvSpPr txBox="1">
              <a:spLocks noChangeArrowheads="1"/>
            </p:cNvSpPr>
            <p:nvPr/>
          </p:nvSpPr>
          <p:spPr bwMode="auto">
            <a:xfrm>
              <a:off x="1905000" y="1828800"/>
              <a:ext cx="1439863" cy="5794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ru-RU" sz="3200" b="1" dirty="0">
                  <a:solidFill>
                    <a:srgbClr val="FF0066"/>
                  </a:solidFill>
                  <a:latin typeface="Tahoma" pitchFamily="34" charset="0"/>
                </a:rPr>
                <a:t>Дано:</a:t>
              </a:r>
            </a:p>
          </p:txBody>
        </p:sp>
        <p:sp>
          <p:nvSpPr>
            <p:cNvPr id="15" name="Text Box 7"/>
            <p:cNvSpPr txBox="1">
              <a:spLocks noChangeArrowheads="1"/>
            </p:cNvSpPr>
            <p:nvPr/>
          </p:nvSpPr>
          <p:spPr bwMode="auto">
            <a:xfrm>
              <a:off x="990600" y="2478088"/>
              <a:ext cx="5791200" cy="20621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sz="3200" b="1" i="1" dirty="0">
                  <a:solidFill>
                    <a:srgbClr val="0000FF"/>
                  </a:solidFill>
                </a:rPr>
                <a:t>m</a:t>
              </a:r>
              <a:r>
                <a:rPr lang="en-US" sz="3200" b="1" i="1" baseline="-25000" dirty="0">
                  <a:solidFill>
                    <a:srgbClr val="0000FF"/>
                  </a:solidFill>
                </a:rPr>
                <a:t>1</a:t>
              </a:r>
              <a:r>
                <a:rPr lang="en-US" sz="3200" b="1" i="1" dirty="0">
                  <a:solidFill>
                    <a:srgbClr val="0000FF"/>
                  </a:solidFill>
                </a:rPr>
                <a:t> </a:t>
              </a:r>
              <a:r>
                <a:rPr lang="en-US" sz="3200" b="1" dirty="0">
                  <a:solidFill>
                    <a:srgbClr val="0000FF"/>
                  </a:solidFill>
                </a:rPr>
                <a:t>=</a:t>
              </a:r>
              <a:r>
                <a:rPr lang="ru-RU" sz="3200" b="1" dirty="0">
                  <a:solidFill>
                    <a:srgbClr val="0000FF"/>
                  </a:solidFill>
                </a:rPr>
                <a:t>1 г                    </a:t>
              </a:r>
              <a:r>
                <a:rPr lang="ru-RU" sz="3200" b="1" dirty="0" smtClean="0">
                  <a:solidFill>
                    <a:srgbClr val="0000FF"/>
                  </a:solidFill>
                </a:rPr>
                <a:t>    0,001 </a:t>
              </a:r>
              <a:r>
                <a:rPr lang="ru-RU" sz="3200" b="1" dirty="0">
                  <a:solidFill>
                    <a:srgbClr val="0000FF"/>
                  </a:solidFill>
                </a:rPr>
                <a:t>кг</a:t>
              </a:r>
            </a:p>
            <a:p>
              <a:r>
                <a:rPr lang="en-US" sz="3200" b="1" i="1" dirty="0">
                  <a:solidFill>
                    <a:srgbClr val="0000FF"/>
                  </a:solidFill>
                </a:rPr>
                <a:t>t   = </a:t>
              </a:r>
              <a:r>
                <a:rPr lang="ru-RU" sz="3200" b="1" dirty="0">
                  <a:solidFill>
                    <a:srgbClr val="0000FF"/>
                  </a:solidFill>
                </a:rPr>
                <a:t>2 </a:t>
              </a:r>
              <a:r>
                <a:rPr lang="ru-RU" sz="3200" b="1" dirty="0" err="1">
                  <a:solidFill>
                    <a:srgbClr val="0000FF"/>
                  </a:solidFill>
                </a:rPr>
                <a:t>гс</a:t>
              </a:r>
              <a:r>
                <a:rPr lang="ru-RU" sz="3200" b="1" dirty="0">
                  <a:solidFill>
                    <a:srgbClr val="0000FF"/>
                  </a:solidFill>
                </a:rPr>
                <a:t>                  </a:t>
              </a:r>
              <a:r>
                <a:rPr lang="ru-RU" sz="3200" b="1" dirty="0" smtClean="0">
                  <a:solidFill>
                    <a:srgbClr val="0000FF"/>
                  </a:solidFill>
                </a:rPr>
                <a:t>    200 с</a:t>
              </a:r>
              <a:endParaRPr lang="en-US" sz="3200" b="1" dirty="0">
                <a:solidFill>
                  <a:srgbClr val="0000FF"/>
                </a:solidFill>
              </a:endParaRPr>
            </a:p>
            <a:p>
              <a:r>
                <a:rPr lang="en-US" sz="3200" b="1" i="1" dirty="0">
                  <a:solidFill>
                    <a:srgbClr val="0000FF"/>
                  </a:solidFill>
                </a:rPr>
                <a:t>S</a:t>
              </a:r>
              <a:r>
                <a:rPr lang="en-US" sz="3200" b="1" dirty="0">
                  <a:solidFill>
                    <a:srgbClr val="0000FF"/>
                  </a:solidFill>
                </a:rPr>
                <a:t>   = 8 </a:t>
              </a:r>
              <a:r>
                <a:rPr lang="ru-RU" sz="3200" b="1" dirty="0">
                  <a:solidFill>
                    <a:srgbClr val="0000FF"/>
                  </a:solidFill>
                </a:rPr>
                <a:t>см </a:t>
              </a:r>
              <a:r>
                <a:rPr lang="en-US" sz="3200" b="1" dirty="0">
                  <a:solidFill>
                    <a:srgbClr val="0000FF"/>
                  </a:solidFill>
                </a:rPr>
                <a:t>              </a:t>
              </a:r>
              <a:r>
                <a:rPr lang="ru-RU" sz="3200" b="1" dirty="0" smtClean="0">
                  <a:solidFill>
                    <a:srgbClr val="0000FF"/>
                  </a:solidFill>
                </a:rPr>
                <a:t>   </a:t>
              </a:r>
              <a:r>
                <a:rPr lang="en-US" sz="3200" b="1" dirty="0" smtClean="0">
                  <a:solidFill>
                    <a:srgbClr val="0000FF"/>
                  </a:solidFill>
                </a:rPr>
                <a:t> </a:t>
              </a:r>
              <a:r>
                <a:rPr lang="ru-RU" sz="3200" b="1" dirty="0" smtClean="0">
                  <a:solidFill>
                    <a:srgbClr val="0000FF"/>
                  </a:solidFill>
                </a:rPr>
                <a:t> 0,08 </a:t>
              </a:r>
              <a:r>
                <a:rPr lang="ru-RU" sz="3200" b="1" dirty="0">
                  <a:solidFill>
                    <a:srgbClr val="0000FF"/>
                  </a:solidFill>
                </a:rPr>
                <a:t>м</a:t>
              </a:r>
            </a:p>
            <a:p>
              <a:r>
                <a:rPr lang="en-US" sz="3200" b="1" i="1" dirty="0">
                  <a:solidFill>
                    <a:srgbClr val="0000FF"/>
                  </a:solidFill>
                </a:rPr>
                <a:t>m</a:t>
              </a:r>
              <a:r>
                <a:rPr lang="en-US" sz="3200" b="1" baseline="-25000" dirty="0">
                  <a:solidFill>
                    <a:srgbClr val="0000FF"/>
                  </a:solidFill>
                </a:rPr>
                <a:t>2 </a:t>
              </a:r>
              <a:r>
                <a:rPr lang="en-US" sz="3200" b="1" dirty="0">
                  <a:solidFill>
                    <a:srgbClr val="0000FF"/>
                  </a:solidFill>
                </a:rPr>
                <a:t>= </a:t>
              </a:r>
              <a:r>
                <a:rPr lang="ru-RU" sz="3200" b="1" dirty="0">
                  <a:solidFill>
                    <a:srgbClr val="0000FF"/>
                  </a:solidFill>
                </a:rPr>
                <a:t>4 мг </a:t>
              </a:r>
              <a:r>
                <a:rPr lang="en-US" sz="3200" b="1" dirty="0">
                  <a:solidFill>
                    <a:srgbClr val="0000FF"/>
                  </a:solidFill>
                </a:rPr>
                <a:t>               </a:t>
              </a:r>
              <a:r>
                <a:rPr lang="ru-RU" sz="3200" b="1" dirty="0" smtClean="0">
                  <a:solidFill>
                    <a:srgbClr val="0000FF"/>
                  </a:solidFill>
                </a:rPr>
                <a:t>   </a:t>
              </a:r>
              <a:r>
                <a:rPr lang="en-US" sz="3200" b="1" dirty="0" smtClean="0">
                  <a:solidFill>
                    <a:srgbClr val="0000FF"/>
                  </a:solidFill>
                </a:rPr>
                <a:t> </a:t>
              </a:r>
              <a:r>
                <a:rPr lang="ru-RU" sz="3200" b="1" dirty="0" smtClean="0">
                  <a:solidFill>
                    <a:srgbClr val="0000FF"/>
                  </a:solidFill>
                </a:rPr>
                <a:t> 0,000004 </a:t>
              </a:r>
              <a:r>
                <a:rPr lang="ru-RU" sz="3200" b="1" dirty="0">
                  <a:solidFill>
                    <a:srgbClr val="0000FF"/>
                  </a:solidFill>
                </a:rPr>
                <a:t>кг</a:t>
              </a:r>
            </a:p>
          </p:txBody>
        </p:sp>
        <p:sp>
          <p:nvSpPr>
            <p:cNvPr id="16" name="Text Box 6"/>
            <p:cNvSpPr txBox="1">
              <a:spLocks noChangeArrowheads="1"/>
            </p:cNvSpPr>
            <p:nvPr/>
          </p:nvSpPr>
          <p:spPr bwMode="auto">
            <a:xfrm>
              <a:off x="4497388" y="1828800"/>
              <a:ext cx="1439862" cy="5794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ru-RU" sz="3200" b="1">
                  <a:solidFill>
                    <a:srgbClr val="FF0066"/>
                  </a:solidFill>
                  <a:latin typeface="Tahoma" pitchFamily="34" charset="0"/>
                </a:rPr>
                <a:t>СИ:</a:t>
              </a:r>
            </a:p>
          </p:txBody>
        </p:sp>
        <p:sp>
          <p:nvSpPr>
            <p:cNvPr id="17" name="Line 9"/>
            <p:cNvSpPr>
              <a:spLocks noChangeShapeType="1"/>
            </p:cNvSpPr>
            <p:nvPr/>
          </p:nvSpPr>
          <p:spPr bwMode="auto">
            <a:xfrm>
              <a:off x="3886200" y="2133600"/>
              <a:ext cx="0" cy="2376488"/>
            </a:xfrm>
            <a:prstGeom prst="line">
              <a:avLst/>
            </a:prstGeom>
            <a:noFill/>
            <a:ln w="317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217062749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5207" y="2024561"/>
            <a:ext cx="7815827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Повторить:</a:t>
            </a:r>
            <a:endParaRPr lang="ru-RU" sz="2800" b="1" dirty="0" smtClean="0"/>
          </a:p>
          <a:p>
            <a:pPr marL="514350" indent="-514350">
              <a:buFont typeface="+mj-lt"/>
              <a:buAutoNum type="arabicPeriod"/>
            </a:pPr>
            <a:r>
              <a:rPr lang="ru-RU" sz="2800" b="1" dirty="0" smtClean="0"/>
              <a:t>Что такое отрезок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800" b="1" dirty="0" smtClean="0"/>
              <a:t>Как найти длину отрезка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800" b="1" dirty="0" smtClean="0"/>
              <a:t>Перевод единиц длины в СИ </a:t>
            </a:r>
          </a:p>
          <a:p>
            <a:endParaRPr lang="ru-RU" sz="2800" b="1" dirty="0"/>
          </a:p>
        </p:txBody>
      </p:sp>
      <p:sp>
        <p:nvSpPr>
          <p:cNvPr id="6" name="Текст 1"/>
          <p:cNvSpPr txBox="1">
            <a:spLocks/>
          </p:cNvSpPr>
          <p:nvPr/>
        </p:nvSpPr>
        <p:spPr>
          <a:xfrm>
            <a:off x="4355976" y="4437112"/>
            <a:ext cx="3595058" cy="1872208"/>
          </a:xfrm>
          <a:prstGeom prst="rect">
            <a:avLst/>
          </a:prstGeom>
        </p:spPr>
        <p:txBody>
          <a:bodyPr numCol="2"/>
          <a:lstStyle>
            <a:lvl1pPr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pitchFamily="2" charset="2"/>
              <a:defRPr sz="3200" b="1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+mn-ea"/>
                <a:cs typeface="+mn-cs"/>
              </a:defRPr>
            </a:lvl1pPr>
            <a:lvl2pPr marL="742950" indent="-563563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itchFamily="2" charset="2"/>
              <a:defRPr sz="3200" b="1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defRPr>
            </a:lvl2pPr>
            <a:lvl3pPr marL="1150938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65000"/>
              <a:buFont typeface="Wingdings" pitchFamily="2" charset="2"/>
              <a:defRPr sz="3200" b="1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defRPr sz="3200" b="1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defRPr sz="3200" b="1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defRPr sz="3200" b="1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defRPr sz="3200" b="1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defRPr sz="3200" b="1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defRPr sz="3200" b="1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defRPr>
            </a:lvl9pPr>
          </a:lstStyle>
          <a:p>
            <a:pPr marL="514350" indent="-514350">
              <a:lnSpc>
                <a:spcPct val="90000"/>
              </a:lnSpc>
              <a:buFont typeface="+mj-lt"/>
              <a:buAutoNum type="alphaLcParenR"/>
            </a:pPr>
            <a:endParaRPr lang="ru-RU" dirty="0"/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107504" y="27284"/>
            <a:ext cx="9036496" cy="1241475"/>
          </a:xfrm>
        </p:spPr>
        <p:txBody>
          <a:bodyPr/>
          <a:lstStyle/>
          <a:p>
            <a:r>
              <a:rPr lang="ru-RU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Домашнее задание</a:t>
            </a:r>
            <a:endParaRPr lang="ru-RU" dirty="0"/>
          </a:p>
        </p:txBody>
      </p:sp>
      <p:sp>
        <p:nvSpPr>
          <p:cNvPr id="12" name="Текст 1"/>
          <p:cNvSpPr txBox="1">
            <a:spLocks/>
          </p:cNvSpPr>
          <p:nvPr/>
        </p:nvSpPr>
        <p:spPr>
          <a:xfrm>
            <a:off x="431699" y="4289741"/>
            <a:ext cx="3595058" cy="2376264"/>
          </a:xfrm>
          <a:prstGeom prst="rect">
            <a:avLst/>
          </a:prstGeom>
        </p:spPr>
        <p:txBody>
          <a:bodyPr numCol="1"/>
          <a:lstStyle>
            <a:lvl1pPr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pitchFamily="2" charset="2"/>
              <a:defRPr sz="3200" b="1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+mn-ea"/>
                <a:cs typeface="+mn-cs"/>
              </a:defRPr>
            </a:lvl1pPr>
            <a:lvl2pPr marL="742950" indent="-563563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itchFamily="2" charset="2"/>
              <a:defRPr sz="3200" b="1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defRPr>
            </a:lvl2pPr>
            <a:lvl3pPr marL="1150938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65000"/>
              <a:buFont typeface="Wingdings" pitchFamily="2" charset="2"/>
              <a:defRPr sz="3200" b="1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defRPr sz="3200" b="1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defRPr sz="3200" b="1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defRPr sz="3200" b="1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defRPr sz="3200" b="1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defRPr sz="3200" b="1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defRPr sz="3200" b="1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defRPr>
            </a:lvl9pPr>
          </a:lstStyle>
          <a:p>
            <a:endParaRPr lang="ru-RU" i="1" dirty="0" smtClean="0"/>
          </a:p>
        </p:txBody>
      </p:sp>
    </p:spTree>
    <p:extLst>
      <p:ext uri="{BB962C8B-B14F-4D97-AF65-F5344CB8AC3E}">
        <p14:creationId xmlns:p14="http://schemas.microsoft.com/office/powerpoint/2010/main" val="376719397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ru-RU"/>
              <a:t>ДЛИНА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11188" y="333375"/>
            <a:ext cx="6400800" cy="1752600"/>
          </a:xfrm>
        </p:spPr>
        <p:txBody>
          <a:bodyPr/>
          <a:lstStyle/>
          <a:p>
            <a:pPr algn="l"/>
            <a:fld id="{4F9F5621-F349-4D58-AB8D-3A2BEA887765}" type="datetime1">
              <a:rPr lang="ru-RU"/>
              <a:pPr algn="l"/>
              <a:t>07.07.2023</a:t>
            </a:fld>
            <a:r>
              <a:rPr lang="ru-RU"/>
              <a:t>.    Классная работа.</a:t>
            </a:r>
          </a:p>
        </p:txBody>
      </p:sp>
    </p:spTree>
    <p:extLst>
      <p:ext uri="{BB962C8B-B14F-4D97-AF65-F5344CB8AC3E}">
        <p14:creationId xmlns:p14="http://schemas.microsoft.com/office/powerpoint/2010/main" val="66307745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Решим задачу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Используя вашу линейку, найдите площадь дневника (в единицах СИ)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0859557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Rectangle 2"/>
          <p:cNvSpPr>
            <a:spLocks noGrp="1" noChangeArrowheads="1"/>
          </p:cNvSpPr>
          <p:nvPr>
            <p:ph type="title"/>
          </p:nvPr>
        </p:nvSpPr>
        <p:spPr>
          <a:xfrm>
            <a:off x="107504" y="260648"/>
            <a:ext cx="8928992" cy="1477963"/>
          </a:xfrm>
        </p:spPr>
        <p:txBody>
          <a:bodyPr/>
          <a:lstStyle/>
          <a:p>
            <a:pPr algn="l"/>
            <a:fld id="{FF2FB063-7F41-4CDF-BAF5-5F34B6B80454}" type="datetime1">
              <a:rPr lang="ru-RU" sz="4000" b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pPr algn="l"/>
              <a:t>07.07.2023</a:t>
            </a:fld>
            <a:r>
              <a:rPr lang="ru-RU" sz="44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Лабораторная работа №2</a:t>
            </a:r>
            <a:endParaRPr lang="ru-RU" sz="4400" dirty="0">
              <a:solidFill>
                <a:schemeClr val="tx1"/>
              </a:solidFill>
            </a:endParaRPr>
          </a:p>
        </p:txBody>
      </p:sp>
      <p:sp>
        <p:nvSpPr>
          <p:cNvPr id="1064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552" y="1556792"/>
            <a:ext cx="7200800" cy="2088232"/>
          </a:xfrm>
        </p:spPr>
        <p:txBody>
          <a:bodyPr/>
          <a:lstStyle/>
          <a:p>
            <a:pPr marL="273050" indent="-273050">
              <a:tabLst>
                <a:tab pos="531813" algn="l"/>
              </a:tabLst>
            </a:pPr>
            <a:r>
              <a:rPr lang="ru-RU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См. распечатку</a:t>
            </a:r>
          </a:p>
          <a:p>
            <a:pPr marL="273050" indent="-273050">
              <a:tabLst>
                <a:tab pos="531813" algn="l"/>
              </a:tabLst>
            </a:pPr>
            <a:endParaRPr lang="ru-RU" dirty="0" smtClean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itchFamily="18" charset="0"/>
            </a:endParaRPr>
          </a:p>
          <a:p>
            <a:pPr marL="273050" indent="-273050">
              <a:tabLst>
                <a:tab pos="531813" algn="l"/>
              </a:tabLst>
            </a:pPr>
            <a:r>
              <a:rPr lang="ru-RU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ВНИМАНИЕ</a:t>
            </a:r>
            <a:r>
              <a:rPr lang="ru-RU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! В ячейке обозначения единиц не </a:t>
            </a:r>
            <a:r>
              <a:rPr lang="ru-RU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пишутся</a:t>
            </a:r>
            <a:endParaRPr lang="ru-RU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itchFamily="18" charset="0"/>
            </a:endParaRPr>
          </a:p>
          <a:p>
            <a:pPr marL="273050" indent="-273050">
              <a:tabLst>
                <a:tab pos="531813" algn="l"/>
              </a:tabLst>
            </a:pPr>
            <a:endParaRPr lang="ru-RU" dirty="0" smtClean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itchFamily="18" charset="0"/>
            </a:endParaRPr>
          </a:p>
          <a:p>
            <a:pPr marL="273050" indent="-273050">
              <a:tabLst>
                <a:tab pos="531813" algn="l"/>
              </a:tabLst>
            </a:pPr>
            <a:endParaRPr lang="ru-RU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/>
</p:sld>
</file>

<file path=ppt/theme/theme1.xml><?xml version="1.0" encoding="utf-8"?>
<a:theme xmlns:a="http://schemas.openxmlformats.org/drawingml/2006/main" name="обычный урок">
  <a:themeElements>
    <a:clrScheme name="обычный урок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бычный урок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бычный урок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бычный урок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бычный урок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бычный урок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бычный урок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бычный урок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ычный урок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ычный урок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ычный урок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ычный урок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ычный урок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ычный урок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обычный урок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844</TotalTime>
  <Words>262</Words>
  <Application>Microsoft Office PowerPoint</Application>
  <PresentationFormat>Экран (4:3)</PresentationFormat>
  <Paragraphs>79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обычный урок</vt:lpstr>
      <vt:lpstr>Распечатать раздаточный материал</vt:lpstr>
      <vt:lpstr>Раздать</vt:lpstr>
      <vt:lpstr>Ответьте на вопросы</vt:lpstr>
      <vt:lpstr>Сдайте на проверку тетради с домашним заданием</vt:lpstr>
      <vt:lpstr>Откройте тетради для домашних работ Проверяем домашнее задание</vt:lpstr>
      <vt:lpstr>Домашнее задание</vt:lpstr>
      <vt:lpstr>ДЛИНА</vt:lpstr>
      <vt:lpstr>Решим задачу</vt:lpstr>
      <vt:lpstr>07.07.2023  Лабораторная работа №2</vt:lpstr>
      <vt:lpstr>Презентация PowerPoint</vt:lpstr>
      <vt:lpstr>Раздаточный материал для распечатки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Физические величины  и их измерение</dc:title>
  <dc:creator>Емелина Е.А.</dc:creator>
  <cp:lastModifiedBy>OOO Lenta</cp:lastModifiedBy>
  <cp:revision>184</cp:revision>
  <dcterms:created xsi:type="dcterms:W3CDTF">2008-06-14T17:41:12Z</dcterms:created>
  <dcterms:modified xsi:type="dcterms:W3CDTF">2023-07-07T02:48:27Z</dcterms:modified>
</cp:coreProperties>
</file>