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67" r:id="rId4"/>
    <p:sldId id="27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AB60E-72D5-4AAC-96FE-1D7616F33049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57F4C-2EE8-4B15-9572-0497DE75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57F4C-2EE8-4B15-9572-0497DE75A3A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9FD66-7376-43E5-BF77-017CAE69E735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2419A-1414-4E89-9F65-508F1DD14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с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Здравствуй 5 класс!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16288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04.09.2023 г. Классная работа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Фон математика клипарт - 25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592288" cy="24765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6134" y="2636912"/>
            <a:ext cx="8827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Первый урок математики в 5 классе</a:t>
            </a:r>
            <a:endParaRPr lang="ru-RU" sz="4400" u="sng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5780" y="4365104"/>
            <a:ext cx="42682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Презентацию подготовила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учитель математики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МКОУ ООШ с. Новая Сила Партизанского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муниципального района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Приморского края </a:t>
            </a:r>
          </a:p>
          <a:p>
            <a:pPr algn="r"/>
            <a:r>
              <a:rPr lang="ru-RU" u="sng" dirty="0" err="1" smtClean="0">
                <a:solidFill>
                  <a:schemeClr val="bg1"/>
                </a:solidFill>
              </a:rPr>
              <a:t>Косягина</a:t>
            </a:r>
            <a:r>
              <a:rPr lang="ru-RU" u="sng" dirty="0" smtClean="0">
                <a:solidFill>
                  <a:schemeClr val="bg1"/>
                </a:solidFill>
              </a:rPr>
              <a:t> М.А.</a:t>
            </a:r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Вставьте пропуски </a:t>
            </a:r>
            <a:endParaRPr lang="ru-RU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Периметр – это </a:t>
            </a:r>
            <a:r>
              <a:rPr lang="ru-RU" dirty="0" err="1" smtClean="0">
                <a:solidFill>
                  <a:schemeClr val="bg1"/>
                </a:solidFill>
              </a:rPr>
              <a:t>___________длин</a:t>
            </a:r>
            <a:r>
              <a:rPr lang="ru-RU" dirty="0" smtClean="0">
                <a:solidFill>
                  <a:schemeClr val="bg1"/>
                </a:solidFill>
              </a:rPr>
              <a:t> всех сторон фигуры.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Чтобы найти площадь прямоугольника нужно длину  ___________ на ширину.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Чтобы узнать, на сколько одно число больше или меньше другого, надо из ____________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Чтобы узнать, во сколько раз одно число больше другого, надо __________________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836712"/>
            <a:ext cx="1432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сумма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2492896"/>
            <a:ext cx="2152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умножить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501008"/>
            <a:ext cx="1100944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                                                   </a:t>
            </a:r>
            <a:r>
              <a:rPr lang="ru-RU" sz="3600" dirty="0" smtClean="0">
                <a:solidFill>
                  <a:srgbClr val="FFFF00"/>
                </a:solidFill>
              </a:rPr>
              <a:t>большего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числа вычесть меньшее.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157192"/>
            <a:ext cx="9313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                                </a:t>
            </a:r>
            <a:r>
              <a:rPr lang="ru-RU" sz="3600" dirty="0" smtClean="0">
                <a:solidFill>
                  <a:srgbClr val="FFFF00"/>
                </a:solidFill>
              </a:rPr>
              <a:t>большее число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 разделить на меньшее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bg1"/>
                </a:solidFill>
              </a:rPr>
              <a:t>Выполните действия </a:t>
            </a:r>
            <a:br>
              <a:rPr lang="ru-RU" u="sng" dirty="0" smtClean="0">
                <a:solidFill>
                  <a:schemeClr val="bg1"/>
                </a:solidFill>
              </a:rPr>
            </a:br>
            <a:r>
              <a:rPr lang="ru-RU" u="sng" dirty="0" smtClean="0">
                <a:solidFill>
                  <a:schemeClr val="bg1"/>
                </a:solidFill>
              </a:rPr>
              <a:t>и сделайте проверку</a:t>
            </a:r>
            <a:endParaRPr lang="ru-RU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338437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134 + 648 =  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865 – 326 =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237 ∙ 3 =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640 : 5 = 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32" name="Picture 8" descr="Bienvenido a las aplicaciones de la matematica basica - LA EDUCACIÓN  SUPERIOR A TU ALC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738575"/>
            <a:ext cx="2555776" cy="21194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75856" y="1556792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782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2348880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539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3212976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711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15816" y="4005064"/>
            <a:ext cx="10406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128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1556792"/>
            <a:ext cx="31646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782-134 = 648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782-648 = 134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1052736"/>
            <a:ext cx="2288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Проверка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6016" y="2420888"/>
            <a:ext cx="3493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865 – 539 = 326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44008" y="3284984"/>
            <a:ext cx="3384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smtClean="0">
                <a:solidFill>
                  <a:prstClr val="white"/>
                </a:solidFill>
              </a:rPr>
              <a:t>711 : 3 = 237</a:t>
            </a:r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016" y="4005064"/>
            <a:ext cx="2848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128 ∙ 5 = 640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040" name="Picture 16" descr="Смайлик без фона - фото и картинки abrakadabra.fu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00808"/>
            <a:ext cx="2783799" cy="2448272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5292080" y="3933056"/>
            <a:ext cx="23391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Молодцы!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7" grpId="0" build="allAtOnce"/>
      <p:bldP spid="19" grpId="0"/>
      <p:bldP spid="19" grpId="1"/>
      <p:bldP spid="20" grpId="0"/>
      <p:bldP spid="20" grpId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bg1"/>
                </a:solidFill>
              </a:rPr>
              <a:t>Соедините  линиями правильные части правил</a:t>
            </a:r>
            <a:endParaRPr lang="ru-RU" u="sng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558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35896"/>
                <a:gridCol w="1872208"/>
                <a:gridCol w="3635896"/>
              </a:tblGrid>
              <a:tr h="55892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Чтобы найти неизвестное слагаемое ,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Чтобы найти неизвестное уменьшаемое, </a:t>
                      </a: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Чтобы найти неизвестное вычитаемое, </a:t>
                      </a: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Чтобы найти неизвестный множитель, </a:t>
                      </a: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Чтобы найти неизвестное делимое, </a:t>
                      </a: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Чтобы найти неизвестный делитель, 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надо  произведение разделить на известный множитель.</a:t>
                      </a:r>
                    </a:p>
                    <a:p>
                      <a:pPr algn="l"/>
                      <a:endParaRPr lang="ru-RU" sz="20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надо делимое разделить на частное.</a:t>
                      </a:r>
                    </a:p>
                    <a:p>
                      <a:pPr algn="l"/>
                      <a:endParaRPr lang="ru-RU" sz="20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надо из суммы вычесть известное слагаемое.</a:t>
                      </a:r>
                    </a:p>
                    <a:p>
                      <a:pPr algn="l"/>
                      <a:endParaRPr lang="ru-RU" sz="20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надо к разности прибавить вычитаемое.</a:t>
                      </a:r>
                    </a:p>
                    <a:p>
                      <a:pPr algn="l"/>
                      <a:endParaRPr lang="ru-RU" sz="20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надо частное умножить на делитель.</a:t>
                      </a:r>
                    </a:p>
                    <a:p>
                      <a:pPr algn="l"/>
                      <a:endParaRPr lang="ru-RU" sz="20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надо  из уменьшаемого вычесть разность.</a:t>
                      </a:r>
                    </a:p>
                    <a:p>
                      <a:endParaRPr lang="ru-RU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3275856" y="1268760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4048" y="1268760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03848" y="2060848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4048" y="2060848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75856" y="2924944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4048" y="2924944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75856" y="3861048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004048" y="3861048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75856" y="4797152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04048" y="4797152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5733256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004048" y="5733256"/>
            <a:ext cx="288032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5" idx="5"/>
            <a:endCxn id="10" idx="1"/>
          </p:cNvCxnSpPr>
          <p:nvPr/>
        </p:nvCxnSpPr>
        <p:spPr>
          <a:xfrm>
            <a:off x="3521707" y="1514611"/>
            <a:ext cx="1524522" cy="14525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7" idx="4"/>
            <a:endCxn id="12" idx="1"/>
          </p:cNvCxnSpPr>
          <p:nvPr/>
        </p:nvCxnSpPr>
        <p:spPr>
          <a:xfrm>
            <a:off x="3347864" y="2348880"/>
            <a:ext cx="1698365" cy="155434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9" idx="5"/>
            <a:endCxn id="16" idx="0"/>
          </p:cNvCxnSpPr>
          <p:nvPr/>
        </p:nvCxnSpPr>
        <p:spPr>
          <a:xfrm>
            <a:off x="3521707" y="3170795"/>
            <a:ext cx="1626357" cy="256246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1" idx="7"/>
            <a:endCxn id="6" idx="3"/>
          </p:cNvCxnSpPr>
          <p:nvPr/>
        </p:nvCxnSpPr>
        <p:spPr>
          <a:xfrm flipV="1">
            <a:off x="3521707" y="1514611"/>
            <a:ext cx="1524522" cy="238861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3" idx="6"/>
            <a:endCxn id="14" idx="2"/>
          </p:cNvCxnSpPr>
          <p:nvPr/>
        </p:nvCxnSpPr>
        <p:spPr>
          <a:xfrm>
            <a:off x="3563888" y="4941168"/>
            <a:ext cx="144016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5" idx="7"/>
            <a:endCxn id="8" idx="4"/>
          </p:cNvCxnSpPr>
          <p:nvPr/>
        </p:nvCxnSpPr>
        <p:spPr>
          <a:xfrm flipV="1">
            <a:off x="3521707" y="2348880"/>
            <a:ext cx="1626357" cy="342655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3577" name="Picture 25" descr="ЯП файлы - Смайлик 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5101364" cy="2670076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3635896" y="4509120"/>
            <a:ext cx="1449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Monotype Corsiva" pitchFamily="66" charset="0"/>
              </a:rPr>
              <a:t>Класс!</a:t>
            </a:r>
            <a:endParaRPr lang="ru-RU" sz="4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Решаем уравнения</a:t>
            </a:r>
            <a:endParaRPr lang="ru-RU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Х + 13 = 37                   54 – Х = 22 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00808"/>
            <a:ext cx="246093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Х = 37 – 13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Х = 24 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Ответ:  24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1484784"/>
            <a:ext cx="269336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Х = 54 – 22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Х = 32 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Ответ: 32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365104"/>
            <a:ext cx="3384376" cy="11521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Отлично!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4578" name="Picture 2" descr="Смайлик-эмодзи 👍 'Большой палец вверх' ВК (ВКонтакте), Инстаграм, Ватсап:  код смайла, значение и расшифро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284984"/>
            <a:ext cx="1524000" cy="152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и клоунов для детского сада и для шко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340768"/>
            <a:ext cx="2999831" cy="5112568"/>
          </a:xfrm>
          <a:prstGeom prst="rect">
            <a:avLst/>
          </a:prstGeom>
          <a:noFill/>
        </p:spPr>
      </p:pic>
      <p:pic>
        <p:nvPicPr>
          <p:cNvPr id="27650" name="Picture 2" descr="Задания на логику для 4 класса в картинках распечатать беспла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5832648" cy="509773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Готовясь к цирковому представлению, клоун </a:t>
            </a:r>
            <a:r>
              <a:rPr lang="ru-RU" sz="2800" dirty="0" err="1" smtClean="0">
                <a:solidFill>
                  <a:schemeClr val="bg1"/>
                </a:solidFill>
              </a:rPr>
              <a:t>Бим</a:t>
            </a:r>
            <a:r>
              <a:rPr lang="ru-RU" sz="2800" dirty="0" smtClean="0">
                <a:solidFill>
                  <a:schemeClr val="bg1"/>
                </a:solidFill>
              </a:rPr>
              <a:t> написал на кубиках числа. Попробуй установить закономерность и найти в каждом ряду лишнее число.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7656" name="Picture 8" descr="Наклейка PNG - AVATAN PL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556792"/>
            <a:ext cx="1080120" cy="1080120"/>
          </a:xfrm>
          <a:prstGeom prst="rect">
            <a:avLst/>
          </a:prstGeom>
          <a:noFill/>
        </p:spPr>
      </p:pic>
      <p:pic>
        <p:nvPicPr>
          <p:cNvPr id="7" name="Picture 8" descr="Наклейка PNG - AVATAN PL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708920"/>
            <a:ext cx="1080120" cy="1080120"/>
          </a:xfrm>
          <a:prstGeom prst="rect">
            <a:avLst/>
          </a:prstGeom>
          <a:noFill/>
        </p:spPr>
      </p:pic>
      <p:pic>
        <p:nvPicPr>
          <p:cNvPr id="8" name="Picture 8" descr="Наклейка PNG - AVATAN PL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933056"/>
            <a:ext cx="1080120" cy="1080120"/>
          </a:xfrm>
          <a:prstGeom prst="rect">
            <a:avLst/>
          </a:prstGeom>
          <a:noFill/>
        </p:spPr>
      </p:pic>
      <p:pic>
        <p:nvPicPr>
          <p:cNvPr id="9" name="Picture 8" descr="Наклейка PNG - AVATAN PL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5085184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1760" y="0"/>
            <a:ext cx="40865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Подведём итоги</a:t>
            </a:r>
            <a:endParaRPr lang="ru-RU" sz="4400" u="sng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836712"/>
            <a:ext cx="58810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Закончите предложения…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628800"/>
            <a:ext cx="6175088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Сегодня на уроке мы вспомнили…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На уроке мы повторили…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Я узнал, что…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Теперь я могу…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Меня удивило…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Для меня было трудным…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У меня хорошо получилось…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0"/>
            <a:ext cx="50052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Домашнее задание </a:t>
            </a:r>
            <a:endParaRPr lang="ru-RU" sz="4400" u="sng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908720"/>
          <a:ext cx="7632848" cy="36576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На «4»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На «5»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Разгадать кроссворд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Составить кроссворд по математике </a:t>
                      </a:r>
                    </a:p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(не менее 10 слов)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0732" name="Picture 12" descr="Кроссворд «Математика 6 класс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509120"/>
            <a:ext cx="6120680" cy="1606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Супер смайлики картинки - 73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12776"/>
            <a:ext cx="5148064" cy="45045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27784" y="404664"/>
            <a:ext cx="36824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Спасибо за урок!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3140968"/>
            <a:ext cx="8568952" cy="2616101"/>
          </a:xfrm>
          <a:prstGeom prst="rect">
            <a:avLst/>
          </a:prstGeom>
          <a:noFill/>
          <a:ln w="28575">
            <a:solidFill>
              <a:srgbClr val="FFFF00"/>
            </a:solidFill>
            <a:prstDash val="dash"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«С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реди всех наук, открывавших человечеству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путь к познанию законов мира, самая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могущественная и самая важная наука,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 на мой взгляд, - математика</a:t>
            </a:r>
            <a:r>
              <a:rPr lang="ru-RU" sz="3200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»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3" name="Picture 3" descr="Ковалевская, Софья Васильевна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376264" cy="2892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58341" y="404664"/>
            <a:ext cx="6062131" cy="1692771"/>
          </a:xfrm>
          <a:prstGeom prst="rect">
            <a:avLst/>
          </a:prstGeom>
          <a:noFill/>
          <a:ln>
            <a:solidFill>
              <a:srgbClr val="FFFF00"/>
            </a:solidFill>
            <a:prstDash val="dash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solidFill>
                  <a:schemeClr val="bg1"/>
                </a:solidFill>
              </a:rPr>
              <a:t>Софья Васильевна Ковалевская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– русский математик.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Первая в мире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женщина – профессор 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1196752"/>
            <a:ext cx="8767689" cy="4248472"/>
            <a:chOff x="0" y="548680"/>
            <a:chExt cx="8767689" cy="4248472"/>
          </a:xfrm>
        </p:grpSpPr>
        <p:sp>
          <p:nvSpPr>
            <p:cNvPr id="2" name="TextBox 1"/>
            <p:cNvSpPr txBox="1"/>
            <p:nvPr/>
          </p:nvSpPr>
          <p:spPr>
            <a:xfrm>
              <a:off x="0" y="2276872"/>
              <a:ext cx="1300356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0" dirty="0" smtClean="0">
                  <a:solidFill>
                    <a:schemeClr val="bg1"/>
                  </a:solidFill>
                </a:rPr>
                <a:t>П</a:t>
              </a:r>
              <a:endParaRPr lang="ru-RU" sz="14000" dirty="0">
                <a:solidFill>
                  <a:schemeClr val="bg1"/>
                </a:solidFill>
              </a:endParaRPr>
            </a:p>
          </p:txBody>
        </p:sp>
        <p:pic>
          <p:nvPicPr>
            <p:cNvPr id="3" name="Рисунок 2" descr="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9632" y="2708920"/>
              <a:ext cx="2049199" cy="151216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411760" y="620688"/>
              <a:ext cx="1079142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0" dirty="0" smtClean="0">
                  <a:solidFill>
                    <a:schemeClr val="bg1"/>
                  </a:solidFill>
                </a:rPr>
                <a:t>,,</a:t>
              </a:r>
              <a:endParaRPr lang="ru-RU" sz="14000" dirty="0">
                <a:solidFill>
                  <a:schemeClr val="bg1"/>
                </a:solidFill>
              </a:endParaRPr>
            </a:p>
          </p:txBody>
        </p:sp>
        <p:pic>
          <p:nvPicPr>
            <p:cNvPr id="26626" name="Picture 2" descr="Купить торт Жардин в Москве с доставкой в кафе-пекарне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1840" y="2060848"/>
              <a:ext cx="2736304" cy="2736304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4716016" y="620688"/>
              <a:ext cx="1079142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0" dirty="0" smtClean="0">
                  <a:solidFill>
                    <a:schemeClr val="bg1"/>
                  </a:solidFill>
                </a:rPr>
                <a:t>,,</a:t>
              </a:r>
              <a:endParaRPr lang="ru-RU" sz="14000" dirty="0">
                <a:solidFill>
                  <a:schemeClr val="bg1"/>
                </a:solidFill>
              </a:endParaRPr>
            </a:p>
          </p:txBody>
        </p:sp>
        <p:pic>
          <p:nvPicPr>
            <p:cNvPr id="26628" name="Picture 4" descr="⏰ Как варить варенье - общие правила, стерилизация, рецепт-пятиминутка и  как сварить быстро.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84168" y="2636912"/>
              <a:ext cx="2088232" cy="160177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084168" y="548680"/>
              <a:ext cx="1079142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0" dirty="0" smtClean="0">
                  <a:solidFill>
                    <a:schemeClr val="bg1"/>
                  </a:solidFill>
                </a:rPr>
                <a:t>,,</a:t>
              </a:r>
              <a:endParaRPr lang="ru-RU" sz="14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452320" y="1268760"/>
              <a:ext cx="6671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err="1" smtClean="0">
                  <a:solidFill>
                    <a:schemeClr val="bg1"/>
                  </a:solidFill>
                </a:rPr>
                <a:t>ь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7380312" y="1844824"/>
              <a:ext cx="648072" cy="43204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028384" y="1268760"/>
              <a:ext cx="73930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chemeClr val="bg1"/>
                  </a:solidFill>
                </a:rPr>
                <a:t>и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55776" y="0"/>
            <a:ext cx="44902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Разгадаем ребус -</a:t>
            </a:r>
            <a:endParaRPr lang="ru-RU" sz="4400" u="sng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1484784"/>
            <a:ext cx="6439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Тема урока «Повторение»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3768" y="692696"/>
            <a:ext cx="4251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>
                <a:solidFill>
                  <a:srgbClr val="FFFF00"/>
                </a:solidFill>
              </a:rPr>
              <a:t>знаем тему урока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0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Ставим цели на урок </a:t>
            </a:r>
            <a:endParaRPr lang="ru-RU" sz="4400" u="sng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764704"/>
            <a:ext cx="5881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Закончите предложения…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- Вспомним…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 Повторим…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 Изучим…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 Узнаем…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 Проверим…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- Научимся…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8676" name="Picture 4" descr="Математика » Квантори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9350" y="4149080"/>
            <a:ext cx="3424650" cy="2347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55679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332656"/>
            <a:ext cx="27894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u="sng" dirty="0" smtClean="0">
                <a:solidFill>
                  <a:schemeClr val="bg1"/>
                </a:solidFill>
              </a:rPr>
              <a:t>Посчитаем</a:t>
            </a:r>
            <a:endParaRPr lang="ru-RU" sz="4400" u="sng" dirty="0">
              <a:solidFill>
                <a:schemeClr val="bg1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683568" y="2420888"/>
            <a:ext cx="7776864" cy="2664296"/>
            <a:chOff x="755576" y="1556792"/>
            <a:chExt cx="7776864" cy="26642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95936" y="1556792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915816" y="1988840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076056" y="1988840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835696" y="2420888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156176" y="2420888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755576" y="2852936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7236296" y="2852936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148064" y="3789040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843808" y="3789040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156176" y="3284984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763688" y="3284984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067944" y="4221088"/>
              <a:ext cx="129614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211960" y="162880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55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71800" y="2132856"/>
            <a:ext cx="11641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+ 25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7704" y="2564904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: 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3568" y="3068960"/>
            <a:ext cx="10567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- 18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79712" y="3501008"/>
            <a:ext cx="7409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∙ 3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87824" y="4005064"/>
            <a:ext cx="10567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- 11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11960" y="443711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55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64088" y="2132856"/>
            <a:ext cx="10567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- 15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72200" y="2564904"/>
            <a:ext cx="10358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+24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24328" y="3068960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: 8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4208" y="3501008"/>
            <a:ext cx="7409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∙ 7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20072" y="4005064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- 1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108" name="AutoShape 12" descr="смайлик класс - Создать мем - Meme-arsenal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смайлик класс - Создать мем - Meme-arsenal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смайлик класс - Создать мем - Meme-arsenal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" name="Рисунок 46" descr="1661918700_1-papik-pro-p-smailik-laik-pokazivaet-png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412776"/>
            <a:ext cx="3092956" cy="3332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0" grpId="1"/>
      <p:bldP spid="30" grpId="2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Вставьте пропуски</a:t>
            </a:r>
            <a:endParaRPr lang="ru-RU" u="sng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78 -</a:t>
                      </a:r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        </a:t>
                      </a:r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=100</a:t>
                      </a:r>
                    </a:p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35+        =</a:t>
                      </a:r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 49</a:t>
                      </a:r>
                    </a:p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18+</a:t>
                      </a:r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        = 37</a:t>
                      </a:r>
                    </a:p>
                    <a:p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67-         = 25</a:t>
                      </a:r>
                    </a:p>
                    <a:p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24+        = 56</a:t>
                      </a:r>
                      <a:endParaRPr lang="ru-RU" sz="4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9 ∙         = 81</a:t>
                      </a:r>
                    </a:p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56</a:t>
                      </a:r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 :       = 8</a:t>
                      </a:r>
                      <a:endParaRPr lang="ru-RU" sz="44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15 ∙       =</a:t>
                      </a:r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 45</a:t>
                      </a:r>
                    </a:p>
                    <a:p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42 :       = 7</a:t>
                      </a:r>
                    </a:p>
                    <a:p>
                      <a:r>
                        <a:rPr lang="ru-RU" sz="4400" baseline="0" dirty="0" smtClean="0">
                          <a:solidFill>
                            <a:schemeClr val="bg1"/>
                          </a:solidFill>
                        </a:rPr>
                        <a:t>13 ∙       = 52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75656" y="1700808"/>
            <a:ext cx="864096" cy="64807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22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2420888"/>
            <a:ext cx="864096" cy="64807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47664" y="2348880"/>
            <a:ext cx="704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14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3140968"/>
            <a:ext cx="864096" cy="64807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547664" y="306896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19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3861048"/>
            <a:ext cx="864096" cy="64807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547664" y="378904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42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4581128"/>
            <a:ext cx="864096" cy="64807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547664" y="450912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32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08104" y="1700808"/>
            <a:ext cx="792088" cy="576064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652120" y="16288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08104" y="2420888"/>
            <a:ext cx="792088" cy="576064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652120" y="234888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508104" y="3068960"/>
            <a:ext cx="792088" cy="576064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724128" y="299695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08104" y="3789040"/>
            <a:ext cx="792088" cy="576064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724128" y="371703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6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508104" y="4437112"/>
            <a:ext cx="792088" cy="504056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24128" y="429309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071463" y="5301208"/>
            <a:ext cx="5000087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/>
          </a:sp3d>
        </p:spPr>
        <p:txBody>
          <a:bodyPr wrap="none" lIns="91440" tIns="45720" rIns="91440" bIns="45720">
            <a:prstTxWarp prst="textCanDown">
              <a:avLst/>
            </a:prstTxWarp>
            <a:sp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Monotype Corsiva" pitchFamily="66" charset="0"/>
              </a:rPr>
              <a:t>Молодцы, ребята!</a:t>
            </a:r>
            <a:endParaRPr lang="ru-RU" sz="5400" b="1" cap="none" spc="0" dirty="0">
              <a:ln/>
              <a:solidFill>
                <a:schemeClr val="accent3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6" grpId="0"/>
      <p:bldP spid="20" grpId="0"/>
      <p:bldP spid="22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Решаем задачи</a:t>
            </a:r>
            <a:endParaRPr lang="ru-RU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Даша </a:t>
            </a:r>
            <a:r>
              <a:rPr lang="ru-RU" dirty="0">
                <a:solidFill>
                  <a:schemeClr val="bg1"/>
                </a:solidFill>
              </a:rPr>
              <a:t>заплатила за 6 одинаковых тетрадей 120 рублей. Сколько тетрадей она </a:t>
            </a:r>
            <a:r>
              <a:rPr lang="ru-RU" dirty="0" smtClean="0">
                <a:solidFill>
                  <a:schemeClr val="bg1"/>
                </a:solidFill>
              </a:rPr>
              <a:t>могла </a:t>
            </a:r>
            <a:r>
              <a:rPr lang="ru-RU" dirty="0">
                <a:solidFill>
                  <a:schemeClr val="bg1"/>
                </a:solidFill>
              </a:rPr>
              <a:t>бы купить на 80руб</a:t>
            </a:r>
            <a:r>
              <a:rPr lang="ru-RU" dirty="0" smtClean="0">
                <a:solidFill>
                  <a:schemeClr val="bg1"/>
                </a:solidFill>
              </a:rPr>
              <a:t>.?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Решение: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dirty="0">
                <a:solidFill>
                  <a:schemeClr val="bg1"/>
                </a:solidFill>
              </a:rPr>
              <a:t>) 120 : 6 = 20 (стоимость 1 тетради)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2) 80 : 20 = 4</a:t>
            </a:r>
          </a:p>
          <a:p>
            <a:pPr>
              <a:buNone/>
            </a:pPr>
            <a:r>
              <a:rPr lang="ru-RU" i="1" dirty="0">
                <a:solidFill>
                  <a:srgbClr val="FFFF00"/>
                </a:solidFill>
              </a:rPr>
              <a:t>Ответ: 4 тетради.</a:t>
            </a:r>
            <a:endParaRPr lang="ru-RU" dirty="0">
              <a:solidFill>
                <a:srgbClr val="FFFF00"/>
              </a:solidFill>
            </a:endParaRPr>
          </a:p>
          <a:p>
            <a:pPr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1508" name="Picture 4" descr="Купить тетради для школы в интернет магазине недорого в спб — купить по  низкой цене на Яндекс Марке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21088"/>
            <a:ext cx="2746593" cy="2411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Решаем задачи</a:t>
            </a:r>
            <a:endParaRPr lang="ru-RU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Сколько </a:t>
            </a:r>
            <a:r>
              <a:rPr lang="ru-RU" dirty="0">
                <a:solidFill>
                  <a:schemeClr val="bg1"/>
                </a:solidFill>
              </a:rPr>
              <a:t>стоит 35 яиц, если десяток стоит 20 </a:t>
            </a:r>
            <a:r>
              <a:rPr lang="ru-RU" dirty="0" smtClean="0">
                <a:solidFill>
                  <a:schemeClr val="bg1"/>
                </a:solidFill>
              </a:rPr>
              <a:t>рублей?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Решение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dirty="0">
                <a:solidFill>
                  <a:schemeClr val="bg1"/>
                </a:solidFill>
              </a:rPr>
              <a:t>) 20 : 10 = 2 (стоит 1 яйцо)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2) 35 </a:t>
            </a:r>
            <a:r>
              <a:rPr lang="ru-RU" dirty="0" smtClean="0">
                <a:solidFill>
                  <a:schemeClr val="bg1"/>
                </a:solidFill>
              </a:rPr>
              <a:t>∙ </a:t>
            </a:r>
            <a:r>
              <a:rPr lang="ru-RU" dirty="0">
                <a:solidFill>
                  <a:schemeClr val="bg1"/>
                </a:solidFill>
              </a:rPr>
              <a:t>2 = 70</a:t>
            </a:r>
          </a:p>
          <a:p>
            <a:pPr>
              <a:buNone/>
            </a:pPr>
            <a:r>
              <a:rPr lang="ru-RU" i="1" dirty="0">
                <a:solidFill>
                  <a:srgbClr val="FFFF00"/>
                </a:solidFill>
              </a:rPr>
              <a:t>Ответ: 70 руб.</a:t>
            </a:r>
            <a:endParaRPr lang="ru-RU" dirty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482" name="Picture 2" descr="Яйца куриные пищевые столовые С3 20 шт. купить в Москве в магазине Светоф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509120"/>
            <a:ext cx="40559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Решаем задачи</a:t>
            </a:r>
            <a:endParaRPr lang="ru-RU" u="sng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373616" cy="482453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Из </a:t>
            </a:r>
            <a:r>
              <a:rPr lang="ru-RU" dirty="0">
                <a:solidFill>
                  <a:schemeClr val="bg1"/>
                </a:solidFill>
              </a:rPr>
              <a:t>поселка и города навстречу друг другу, одновременно выехали два автобуса. Один автобус до встречи проехал 100 км со скоростью 25 км/час. Сколько километров до встречи проехал второй автобус, если его скорость 50 км/час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Решение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dirty="0">
                <a:solidFill>
                  <a:schemeClr val="bg1"/>
                </a:solidFill>
              </a:rPr>
              <a:t>) 100 : 25 = 4 (часа ехал один автобус)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2) 50 </a:t>
            </a:r>
            <a:r>
              <a:rPr lang="ru-RU" dirty="0" smtClean="0">
                <a:solidFill>
                  <a:schemeClr val="bg1"/>
                </a:solidFill>
              </a:rPr>
              <a:t>∙ </a:t>
            </a:r>
            <a:r>
              <a:rPr lang="ru-RU" dirty="0">
                <a:solidFill>
                  <a:schemeClr val="bg1"/>
                </a:solidFill>
              </a:rPr>
              <a:t>4 = 200</a:t>
            </a:r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Ответ</a:t>
            </a:r>
            <a:r>
              <a:rPr lang="ru-RU" i="1" dirty="0">
                <a:solidFill>
                  <a:srgbClr val="FFFF00"/>
                </a:solidFill>
              </a:rPr>
              <a:t>: второй автобус </a:t>
            </a:r>
            <a:r>
              <a:rPr lang="ru-RU" i="1" dirty="0" smtClean="0">
                <a:solidFill>
                  <a:srgbClr val="FFFF00"/>
                </a:solidFill>
              </a:rPr>
              <a:t>проехал</a:t>
            </a:r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>
                <a:solidFill>
                  <a:srgbClr val="FFFF00"/>
                </a:solidFill>
              </a:rPr>
              <a:t>до встречи 200 км.</a:t>
            </a:r>
          </a:p>
          <a:p>
            <a:pPr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460" name="AutoShape 4" descr="Автобус ПАЗ 320538-70 школьный, северный - купить в Москве, цены в каталоге  «Русбизнесавто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Купить новый автобус ПАЗ 3206 с полным приводом (4х4) в Москв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563126"/>
            <a:ext cx="3059832" cy="2294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667</Words>
  <Application>Microsoft Office PowerPoint</Application>
  <PresentationFormat>Экран (4:3)</PresentationFormat>
  <Paragraphs>170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Здравствуй 5 класс!</vt:lpstr>
      <vt:lpstr>Слайд 2</vt:lpstr>
      <vt:lpstr>Слайд 3</vt:lpstr>
      <vt:lpstr>Слайд 4</vt:lpstr>
      <vt:lpstr>Слайд 5</vt:lpstr>
      <vt:lpstr>Вставьте пропуски</vt:lpstr>
      <vt:lpstr>Решаем задачи</vt:lpstr>
      <vt:lpstr>Решаем задачи</vt:lpstr>
      <vt:lpstr>Решаем задачи</vt:lpstr>
      <vt:lpstr>Вставьте пропуски </vt:lpstr>
      <vt:lpstr>Выполните действия  и сделайте проверку</vt:lpstr>
      <vt:lpstr>Соедините  линиями правильные части правил</vt:lpstr>
      <vt:lpstr>Решаем уравнения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5 класс!</dc:title>
  <dc:creator>пользователь</dc:creator>
  <cp:lastModifiedBy>пользователь</cp:lastModifiedBy>
  <cp:revision>40</cp:revision>
  <dcterms:created xsi:type="dcterms:W3CDTF">2023-07-03T09:22:38Z</dcterms:created>
  <dcterms:modified xsi:type="dcterms:W3CDTF">2023-07-05T11:58:29Z</dcterms:modified>
</cp:coreProperties>
</file>