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0" r:id="rId3"/>
    <p:sldId id="257" r:id="rId4"/>
    <p:sldId id="258" r:id="rId5"/>
    <p:sldId id="259" r:id="rId6"/>
    <p:sldId id="268" r:id="rId7"/>
    <p:sldId id="260" r:id="rId8"/>
    <p:sldId id="271" r:id="rId9"/>
    <p:sldId id="266" r:id="rId10"/>
    <p:sldId id="261" r:id="rId11"/>
    <p:sldId id="262" r:id="rId12"/>
    <p:sldId id="263" r:id="rId13"/>
    <p:sldId id="264" r:id="rId14"/>
    <p:sldId id="265" r:id="rId15"/>
    <p:sldId id="267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иректор" initials="д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FF00"/>
    <a:srgbClr val="00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5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2"/>
    </p:cViewPr>
  </p:sorterViewPr>
  <p:notesViewPr>
    <p:cSldViewPr>
      <p:cViewPr varScale="1">
        <p:scale>
          <a:sx n="83" d="100"/>
          <a:sy n="83" d="100"/>
        </p:scale>
        <p:origin x="-139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84155-6481-4FFB-B3C6-249D319D6844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48141-5691-4D7C-B9B8-4DF7B4789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141-5691-4D7C-B9B8-4DF7B4789AE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141-5691-4D7C-B9B8-4DF7B4789AE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5072066"/>
            <a:ext cx="2457448" cy="2428892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48141-5691-4D7C-B9B8-4DF7B4789AE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9B00B-7D0B-413D-B4AD-A53697ADEA48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31D46-81C3-4973-BF19-DD25AA5F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0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643073"/>
          </a:xfrm>
        </p:spPr>
        <p:txBody>
          <a:bodyPr/>
          <a:lstStyle/>
          <a:p>
            <a:r>
              <a:rPr lang="ru-RU" dirty="0" smtClean="0"/>
              <a:t>Видоизменения корней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2857520"/>
          </a:xfrm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учитель </a:t>
            </a:r>
            <a:r>
              <a:rPr lang="ru-RU" dirty="0" smtClean="0">
                <a:solidFill>
                  <a:schemeClr val="tx1"/>
                </a:solidFill>
              </a:rPr>
              <a:t>высшей </a:t>
            </a:r>
            <a:r>
              <a:rPr lang="ru-RU" dirty="0" smtClean="0">
                <a:solidFill>
                  <a:schemeClr val="tx1"/>
                </a:solidFill>
              </a:rPr>
              <a:t>квалификационной категории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«ООШ п. </a:t>
            </a:r>
            <a:r>
              <a:rPr lang="ru-RU" dirty="0" err="1" smtClean="0">
                <a:solidFill>
                  <a:schemeClr val="tx1"/>
                </a:solidFill>
              </a:rPr>
              <a:t>Барабка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Соловьева Маргарита Юрьевна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470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Корневые клубни</a:t>
            </a:r>
            <a:endParaRPr lang="ru-RU" dirty="0"/>
          </a:p>
        </p:txBody>
      </p:sp>
      <p:pic>
        <p:nvPicPr>
          <p:cNvPr id="4" name="Содержимое 3" descr="http://files.school-collection.edu.ru/dlrstore/a016ce9a-3096-45f1-8155-c9e4664d3986/%5bBI6RA_5-04%5d_%5bIL_02%5d-k.jpg"/>
          <p:cNvPicPr>
            <a:picLocks noGrp="1"/>
          </p:cNvPicPr>
          <p:nvPr>
            <p:ph idx="1"/>
          </p:nvPr>
        </p:nvPicPr>
        <p:blipFill>
          <a:blip r:embed="rId4"/>
          <a:srcRect t="56191" r="2500" b="-6700"/>
          <a:stretch>
            <a:fillRect/>
          </a:stretch>
        </p:blipFill>
        <p:spPr bwMode="auto">
          <a:xfrm>
            <a:off x="6000760" y="3786190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2285992"/>
            <a:ext cx="464347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Корнеклубни</a:t>
            </a:r>
            <a:r>
              <a:rPr lang="ru-RU" sz="3200" dirty="0" smtClean="0"/>
              <a:t> появляются в результате утолщения</a:t>
            </a:r>
          </a:p>
          <a:p>
            <a:r>
              <a:rPr lang="ru-RU" sz="3200" dirty="0" smtClean="0"/>
              <a:t>боковых или придаточных корней у таких растений, как георгина, топинамбура, таволги.</a:t>
            </a:r>
            <a:br>
              <a:rPr lang="ru-RU" sz="3200" dirty="0" smtClean="0"/>
            </a:br>
            <a:endParaRPr lang="ru-RU" sz="3200" dirty="0"/>
          </a:p>
        </p:txBody>
      </p:sp>
    </p:spTree>
    <p:custDataLst>
      <p:tags r:id="rId1"/>
    </p:custDataLst>
  </p:cSld>
  <p:clrMapOvr>
    <a:masterClrMapping/>
  </p:clrMapOvr>
  <p:transition advTm="1717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Корни - прицепки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4000504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 плюща развиваются придаточные корни- прицепки,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Ими растение прикрепляется к опоре и благодаря этому растет вверх, вынося листья к свету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157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Воздушные корни</a:t>
            </a:r>
            <a:endParaRPr lang="ru-RU" dirty="0"/>
          </a:p>
        </p:txBody>
      </p:sp>
      <p:pic>
        <p:nvPicPr>
          <p:cNvPr id="4" name="Содержимое 3" descr="http://files.school-collection.edu.ru/dlrstore/a016ce9a-3096-45f1-8155-c9e4664d3986/%5bBI6RA_5-04%5d_%5bIL_02%5d-k.jpg"/>
          <p:cNvPicPr>
            <a:picLocks noGrp="1"/>
          </p:cNvPicPr>
          <p:nvPr>
            <p:ph idx="1"/>
          </p:nvPr>
        </p:nvPicPr>
        <p:blipFill>
          <a:blip r:embed="rId4"/>
          <a:srcRect r="-3583" b="43177"/>
          <a:stretch>
            <a:fillRect/>
          </a:stretch>
        </p:blipFill>
        <p:spPr bwMode="auto">
          <a:xfrm>
            <a:off x="6643670" y="2071678"/>
            <a:ext cx="25003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1500175"/>
            <a:ext cx="42148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растений, живущих как орхидеи, на стволах и ветвях деревьев влажных тропических лесов, образуются воздушные корни, свободно свисающие вниз. Такие корни поглощают дождевую воду и помогают растениям жить в своеобразных условиях.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3735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Дыхательные корни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500990" cy="4525963"/>
          </a:xfrm>
        </p:spPr>
        <p:txBody>
          <a:bodyPr/>
          <a:lstStyle/>
          <a:p>
            <a:r>
              <a:rPr lang="ru-RU" dirty="0" smtClean="0"/>
              <a:t>Образуются  у ивы ломкой или у некоторых других растений, если они поселяются на топких берегах рек. Эти корни растут вертикально вверх, пока не достигнут поверхности почвы.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412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4929222" cy="714380"/>
          </a:xfrm>
          <a:solidFill>
            <a:srgbClr val="FFC000">
              <a:alpha val="30980"/>
            </a:srgbClr>
          </a:solidFill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Придаточные корни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57224" y="1357298"/>
            <a:ext cx="3008313" cy="4483113"/>
          </a:xfrm>
          <a:solidFill>
            <a:srgbClr val="FFC000">
              <a:alpha val="38824"/>
            </a:srgbClr>
          </a:solidFill>
        </p:spPr>
        <p:txBody>
          <a:bodyPr>
            <a:normAutofit/>
          </a:bodyPr>
          <a:lstStyle/>
          <a:p>
            <a:pPr marL="0" lvl="8"/>
            <a:r>
              <a:rPr lang="ru-RU" sz="1800" b="1" dirty="0" smtClean="0"/>
              <a:t>Сейчас самыми известным баньяном является Великий баньян, который растет в Ботаническом саду Калькутты. Упоминания о нем встречаются в записках путешественников XIX века, предполагается, что ему не менее 250 лет. У него не менее 3 000 воздушных корней-стволов, а основной ствол был удален, так как он погиб. Высота этого дерева больше 25 метров, а окружность его кроны – 420 метров.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5922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1143000"/>
          </a:xfrm>
        </p:spPr>
        <p:txBody>
          <a:bodyPr/>
          <a:lstStyle/>
          <a:p>
            <a:r>
              <a:rPr lang="ru-RU" dirty="0" smtClean="0"/>
              <a:t>микориза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3286148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Некоторые корни выполняют особые функции, в связи с чем меняется их строение. Очень часто молодые корневые окончания образуют симбиоз с гифами почвенных грибов, называемый микоризой (грибокорень). Чаще всего микоризой становится  часть корня  в зоне всасывания. Предполагается, что микориза является одним из факторов, способствующих прогрессу  цветковых растений.</a:t>
            </a:r>
            <a:endParaRPr lang="ru-RU" dirty="0"/>
          </a:p>
        </p:txBody>
      </p:sp>
      <p:pic>
        <p:nvPicPr>
          <p:cNvPr id="8" name="Рисунок 7" descr="http://files.school-collection.edu.ru/dlrstore/51af1d76-fdb1-4d08-8d58-d954c64c8beb/%5bBI6RA_5-04%5d_%5bIL_04%5d-k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357166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643570" y="2357430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Схема связи  мицелия гриба с корнями дерева – микоризы </a:t>
            </a:r>
            <a:endParaRPr lang="ru-RU" sz="2800" dirty="0" smtClean="0"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28422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клубеньки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543428" cy="42576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 корнях бобовых и ряда видов других семейств возникают особые образования- клубеньки, в которых поселяются бактерии. Эти микроорганизмы способны фиксировать атмосферный азот. Часть азотистых соединений усваивает растение, а взамен бактерии получают органические вещества. Благодаря такому симбиозу почва обогащается азотом.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679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4000" b="-5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Факторы, влияющие на рост и развитие корней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3071834" cy="464347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рост корней оказывают влияние тепло, вода, наличие кислорода, химические и физические свойства почвы. Для каждого растения показатели могут быть различными.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668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072362" cy="1154098"/>
          </a:xfrm>
          <a:solidFill>
            <a:srgbClr val="00FF00">
              <a:alpha val="30196"/>
            </a:srgb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Глубина проникновения</a:t>
            </a:r>
            <a:br>
              <a:rPr lang="ru-RU" dirty="0" smtClean="0"/>
            </a:br>
            <a:r>
              <a:rPr lang="ru-RU" dirty="0" smtClean="0"/>
              <a:t> корней в почву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5929354" cy="3000396"/>
          </a:xfrm>
          <a:solidFill>
            <a:srgbClr val="00FF00">
              <a:alpha val="30196"/>
            </a:srgbClr>
          </a:solidFill>
        </p:spPr>
        <p:txBody>
          <a:bodyPr>
            <a:normAutofit/>
          </a:bodyPr>
          <a:lstStyle/>
          <a:p>
            <a:r>
              <a:rPr lang="ru-RU" dirty="0" smtClean="0"/>
              <a:t>Зависит от условий. На сухих полях корни пшеницы достигают 2,5 метров длины, а на орошаемых – всего 50 сантиметров, но там они гуще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653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42852"/>
            <a:ext cx="3714776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тундра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572008"/>
            <a:ext cx="8715436" cy="20717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Из-за вечной мерзлоты корни растений располагаются у поверхности, а сами растения низкорослые. Корни карликовой березы проникают в почву на глубину не более 20 сантиметров.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650-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3333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7158" y="1785926"/>
            <a:ext cx="1485904" cy="107157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Арктическая толокнянка</a:t>
            </a:r>
          </a:p>
          <a:p>
            <a:pPr algn="ctr"/>
            <a:r>
              <a:rPr lang="ru-RU" dirty="0" smtClean="0"/>
              <a:t>Лишайник кладония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162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пустыня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401080" cy="2857520"/>
          </a:xfrm>
          <a:solidFill>
            <a:srgbClr val="000000">
              <a:alpha val="14118"/>
            </a:srgbClr>
          </a:solidFill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Растения пустынь имеют очень длинные корни, так как грунтовые воды располагаются очень глубоко. У </a:t>
            </a:r>
            <a:r>
              <a:rPr lang="ru-RU" b="1" dirty="0" err="1" smtClean="0"/>
              <a:t>ежовника</a:t>
            </a:r>
            <a:r>
              <a:rPr lang="ru-RU" b="1" dirty="0" smtClean="0"/>
              <a:t> безлистного корни уходят в почву на глубину 15 метров. У других они располагаются близко к поверхности почвы, чтобы быстро всасывать дождевую влагу и влагу росы.</a:t>
            </a:r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advTm="2289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Водные растения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4186238" cy="3197229"/>
          </a:xfrm>
        </p:spPr>
        <p:txBody>
          <a:bodyPr/>
          <a:lstStyle/>
          <a:p>
            <a:r>
              <a:rPr lang="ru-RU" dirty="0" smtClean="0"/>
              <a:t>Корни водных растений , укореняющихся в грунте, лишены корневых волосков.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120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Видоизменения корней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2857520" cy="50006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процессе приспособления к условиям существования корни некоторых растений видоизменились и стали выполнять дополнительные функции.</a:t>
            </a:r>
            <a:endParaRPr lang="ru-RU" sz="2400" dirty="0"/>
          </a:p>
        </p:txBody>
      </p:sp>
      <p:sp>
        <p:nvSpPr>
          <p:cNvPr id="9219" name="AutoShape 3" descr="C:\Documents and Settings\директор\Рабочий стол\биология\image\it11_1_2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C:\Documents and Settings\директор\Рабочий стол\биология\image\it11_3_1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1" name="AutoShape 5" descr="C:\Documents and Settings\директор\Рабочий стол\биология\image\it11_4_1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8" name="AutoShape 2" descr="C:\Documents and Settings\директор\Рабочий стол\биология\image\it11_1_1.jpg"/>
          <p:cNvSpPr>
            <a:spLocks noChangeAspect="1" noChangeArrowheads="1"/>
          </p:cNvSpPr>
          <p:nvPr/>
        </p:nvSpPr>
        <p:spPr bwMode="auto">
          <a:xfrm>
            <a:off x="0" y="-63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1109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Функции корней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00240"/>
            <a:ext cx="2000264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Почвенное питание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571744"/>
            <a:ext cx="2428892" cy="1914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закрепление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143248"/>
            <a:ext cx="2286016" cy="1914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Накопление</a:t>
            </a:r>
          </a:p>
          <a:p>
            <a:pPr algn="ctr"/>
            <a:r>
              <a:rPr lang="ru-RU" b="1" dirty="0" smtClean="0"/>
              <a:t> веществ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3857628"/>
            <a:ext cx="1985970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Вегетативное размножение</a:t>
            </a:r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advTm="1904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корнеплоды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28672" y="2071678"/>
            <a:ext cx="7686732" cy="221457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Некоторые растения запасают питательные вещества в корнеплодах. В образовании корнеплодов принимают участие как главный корень, так и нижние участки стебля.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446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.5|3.2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4|7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4|1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8|3.2|17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.3|3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8|4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2|3.3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9|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|3.3|2.8|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.1"/>
</p:tagLst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528</Words>
  <Application>Microsoft Office PowerPoint</Application>
  <PresentationFormat>Экран (4:3)</PresentationFormat>
  <Paragraphs>46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Специальное оформление</vt:lpstr>
      <vt:lpstr>Видоизменения корней</vt:lpstr>
      <vt:lpstr>Факторы, влияющие на рост и развитие корней</vt:lpstr>
      <vt:lpstr>Глубина проникновения  корней в почву</vt:lpstr>
      <vt:lpstr>тундра</vt:lpstr>
      <vt:lpstr>пустыня</vt:lpstr>
      <vt:lpstr>Водные растения</vt:lpstr>
      <vt:lpstr>Видоизменения корней</vt:lpstr>
      <vt:lpstr>Функции корней</vt:lpstr>
      <vt:lpstr>корнеплоды</vt:lpstr>
      <vt:lpstr>Корневые клубни</vt:lpstr>
      <vt:lpstr>Корни - прицепки</vt:lpstr>
      <vt:lpstr>Воздушные корни</vt:lpstr>
      <vt:lpstr>Дыхательные корни</vt:lpstr>
      <vt:lpstr>Придаточные корни</vt:lpstr>
      <vt:lpstr>микориза</vt:lpstr>
      <vt:lpstr>клубеньки</vt:lpstr>
    </vt:vector>
  </TitlesOfParts>
  <Company>МОУ "Основная общеобразовательная школа п.Барабка"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Видоизменения корней</dc:title>
  <dc:creator>директор</dc:creator>
  <cp:lastModifiedBy>user</cp:lastModifiedBy>
  <cp:revision>79</cp:revision>
  <dcterms:created xsi:type="dcterms:W3CDTF">2010-04-10T05:29:29Z</dcterms:created>
  <dcterms:modified xsi:type="dcterms:W3CDTF">2023-07-07T05:39:12Z</dcterms:modified>
</cp:coreProperties>
</file>