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74036-5CF4-4E87-AD74-8173DAE08E4E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17337-1521-4499-B3B3-9CDE42CB1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17337-1521-4499-B3B3-9CDE42CB1DA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908720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Теоретические основы формирования универсальных учебных действий на уроке иностранного языка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Выполнил: учитель  немецкого языка МОУ 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</a:rPr>
              <a:t>Высококолковской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 СШ  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</a:rPr>
              <a:t>Ишмаева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Т.А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Формирование регулятивных УУД на уроке  немецкого языка.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		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Формированию регулятивных УУД на уроке  немецкого языка способствуют следующие действия контроля учащихся: приемы самопроверки и взаимопроверки заданий. Учащимся предлагаются тексты для проверки, содержащие различные виды ошибок (графические, орфографические, грамматические и т.д.). И для решения этой задачи можно совместно с детьми составить правила проверки текста, определяющие алгоритм действий.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		 У учащихся развиваются умения самостоятельно оценивать результат своих действий, контролировать себя, находить и исправлять собственные ошибки; мотивация на успех.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Формирование познавательных УУД.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Формирование познавательных действий, определяющих умение ученика выделять тип упражнений и способы их выполнения: ученикам предлагается ряд упражнений, в котором необходимо найти схему, отображающую логические отношения между правильными данными и неправильными, иными словами вспомнить правило, которое подходит для выполнения упражнения. Предметом ориентировки и целью выполнения различных заданий по английскому языку становится не конкретный результат, а установление логических отношений между всеми данными, что обеспечивает успешное усвоение общего способа выполнения упражнений. В процессе чтения, слушания, письма при выполнении упражнений у учеников формируются основные мыслительные операции (анализа, синтеза, классификации, сравнения, аналогии и т.д.), умения различать обоснованные и необоснованные суждения, обосновывать этапы решения учебных упражнений, производить анализ и преобразование информации (используя при выполнении самых разных упражнений по английскому языку простейшие предметные, знаковые, графические модели (буквы или звуки), таблицы, тексты, строя и преобразовывая их в соответствии с содержанием упражнений).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Формирование коммуникативных УУД.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процессе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</a:rPr>
              <a:t>изучения  немецкого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языка осуществляется знакомство с иностранным языком, формируются речевые умения: дети учатся высказывать суждения или мнения с использованием клише (устойчивые выражения) и понятий, формулировать вопросы и ответы в ходе выполнения упражнений, доказательства правильности и неправильности высказываний, обосновывают этапы построения диалога или монолога. Работая в соответствии с инструкциями к заданиям учебника, дети учатся работать в парах, выполняя заданные в учебнике проекты в малых или больших группах.</a:t>
            </a:r>
          </a:p>
          <a:p>
            <a:pPr algn="just">
              <a:buNone/>
            </a:pP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Технология проектной деятельности также способствует формированию коммуникативных УУД. Совместная творческая деятельность учащихся при работе над проектами в группе и необходимый завершающий этап работы над любым проектом – презентация (защита) проекта – способствуют формированию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метапредметных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коммуникативных умений.</a:t>
            </a:r>
          </a:p>
          <a:p>
            <a:pPr algn="just">
              <a:buNone/>
            </a:pP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ИКТ является важным инструментом для формирования коммуникативных универсальных учебных действий.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404664"/>
            <a:ext cx="48965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Понятие «универсальные учебные действия»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331640" y="1556792"/>
            <a:ext cx="2232248" cy="79208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широком значении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64088" y="1556792"/>
            <a:ext cx="2232248" cy="79208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узком значении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2564904"/>
            <a:ext cx="3168352" cy="3600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Означает умение учиться, т. е. способность субъекта к саморазвитию и самосовершенствованию путем сознательного и активного присвоения нового социального опыта.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39952" y="2564904"/>
            <a:ext cx="4248472" cy="3600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более узком (собственно психологическом) значении этот</a:t>
            </a:r>
          </a:p>
          <a:p>
            <a:pPr algn="ctr"/>
            <a:r>
              <a:rPr lang="ru-RU" dirty="0" smtClean="0"/>
              <a:t>термин можно определить как совокупность способов</a:t>
            </a:r>
          </a:p>
          <a:p>
            <a:pPr algn="ctr"/>
            <a:r>
              <a:rPr lang="ru-RU" dirty="0" smtClean="0"/>
              <a:t>действия учащегося (а также связанных с ними навыков учебной работы), обеспечивающих самостоятельное усвоение новых знаний, формирование умений, включая организацию</a:t>
            </a:r>
          </a:p>
          <a:p>
            <a:pPr algn="ctr"/>
            <a:r>
              <a:rPr lang="ru-RU" dirty="0" smtClean="0"/>
              <a:t>этого процесса.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627784" y="1196752"/>
            <a:ext cx="288032" cy="36004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7" idx="0"/>
          </p:cNvCxnSpPr>
          <p:nvPr/>
        </p:nvCxnSpPr>
        <p:spPr>
          <a:xfrm>
            <a:off x="6300192" y="1196752"/>
            <a:ext cx="180020" cy="36004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8" idx="0"/>
          </p:cNvCxnSpPr>
          <p:nvPr/>
        </p:nvCxnSpPr>
        <p:spPr>
          <a:xfrm flipH="1">
            <a:off x="1907704" y="2276872"/>
            <a:ext cx="72008" cy="288032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732240" y="2348880"/>
            <a:ext cx="144016" cy="21602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476672"/>
            <a:ext cx="561662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Функции универсальных учебных действий: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988840"/>
            <a:ext cx="6912768" cy="172819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Обеспечение возможностей учащегося самостоятельно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осуществлять деятельность учения, ставить учебные цели, искать и использовать необходимые средства и способы их достижения, контролировать и оценивать процесс и результаты деятельности;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4149080"/>
            <a:ext cx="6912768" cy="172819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условий для гармоничного развития личности</a:t>
            </a:r>
          </a:p>
          <a:p>
            <a:pPr algn="ctr"/>
            <a:r>
              <a:rPr lang="ru-RU" dirty="0" smtClean="0"/>
              <a:t>и ее самореализации на основе готовности к непрерывному</a:t>
            </a:r>
          </a:p>
          <a:p>
            <a:pPr algn="ctr"/>
            <a:r>
              <a:rPr lang="ru-RU" dirty="0" smtClean="0"/>
              <a:t>образованию; обеспечение успешного усвоения знаний, формирования умений, навыков и компетентностей в любой предметной области.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716016" y="1412776"/>
            <a:ext cx="0" cy="57606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16016" y="3717032"/>
            <a:ext cx="0" cy="43204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764704"/>
            <a:ext cx="49685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универсальных учебных действий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60032" y="3861048"/>
            <a:ext cx="345638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Коммуникативные действия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3861048"/>
            <a:ext cx="345638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Познавательные универсальные действия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8024" y="2204864"/>
            <a:ext cx="3456384" cy="100811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Регулятивные действия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2204864"/>
            <a:ext cx="3456384" cy="100811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Личностные действия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419872" y="1628800"/>
            <a:ext cx="0" cy="57606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24128" y="1628800"/>
            <a:ext cx="0" cy="57606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rot="5400000">
            <a:off x="2429762" y="1898830"/>
            <a:ext cx="2232248" cy="1692188"/>
          </a:xfrm>
          <a:prstGeom prst="bentConnector3">
            <a:avLst>
              <a:gd name="adj1" fmla="val 77824"/>
            </a:avLst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rot="16200000" flipH="1">
            <a:off x="4427984" y="1916832"/>
            <a:ext cx="2232248" cy="1656184"/>
          </a:xfrm>
          <a:prstGeom prst="bentConnector3">
            <a:avLst>
              <a:gd name="adj1" fmla="val 78211"/>
            </a:avLst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32656"/>
            <a:ext cx="43924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Личностные действия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1484784"/>
            <a:ext cx="8280920" cy="201622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Обеспечивают ценностно-смысловую ориентацию учащихся (знание моральных норм, умение соотносить поступки и события с принятыми этическими принципами, умение выделить нравственный аспект поведения) и ориентацию в социальных ролях и межличностных отношениях.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5733256"/>
            <a:ext cx="2664296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смыслообразование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3717032"/>
            <a:ext cx="4392488" cy="8640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три вида личностных действий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3848" y="4797152"/>
            <a:ext cx="2664296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самоопределение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96136" y="5733256"/>
            <a:ext cx="2664296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Нравственно-этическая ориентация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499992" y="1340768"/>
            <a:ext cx="0" cy="21602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27984" y="4509120"/>
            <a:ext cx="0" cy="288032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267744" y="4581128"/>
            <a:ext cx="720080" cy="115212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084168" y="4581128"/>
            <a:ext cx="792088" cy="115212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052736"/>
            <a:ext cx="4392488" cy="10081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Регулятивные действия - </a:t>
            </a:r>
            <a:r>
              <a:rPr lang="ru-RU" dirty="0" smtClean="0"/>
              <a:t>обеспечивают учащимся организацию их учебной деятельности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15616" y="2420888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целеполагание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92080" y="2420888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контроль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92080" y="4293096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оценка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15616" y="4293096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прогнозирование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15616" y="3356992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планирование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92080" y="3356992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коррекция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75856" y="5373216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саморегуляция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339752" y="2060848"/>
            <a:ext cx="0" cy="36004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732240" y="2060848"/>
            <a:ext cx="0" cy="36004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3" idx="3"/>
          </p:cNvCxnSpPr>
          <p:nvPr/>
        </p:nvCxnSpPr>
        <p:spPr>
          <a:xfrm flipH="1">
            <a:off x="3563888" y="2060848"/>
            <a:ext cx="216024" cy="648072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1" idx="1"/>
          </p:cNvCxnSpPr>
          <p:nvPr/>
        </p:nvCxnSpPr>
        <p:spPr>
          <a:xfrm>
            <a:off x="5148064" y="2060848"/>
            <a:ext cx="144016" cy="648072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4" idx="3"/>
          </p:cNvCxnSpPr>
          <p:nvPr/>
        </p:nvCxnSpPr>
        <p:spPr>
          <a:xfrm flipH="1">
            <a:off x="3563888" y="2060848"/>
            <a:ext cx="504056" cy="1584176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5" idx="1"/>
          </p:cNvCxnSpPr>
          <p:nvPr/>
        </p:nvCxnSpPr>
        <p:spPr>
          <a:xfrm>
            <a:off x="4860032" y="2060848"/>
            <a:ext cx="432048" cy="1584176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7" idx="0"/>
          </p:cNvCxnSpPr>
          <p:nvPr/>
        </p:nvCxnSpPr>
        <p:spPr>
          <a:xfrm>
            <a:off x="4427984" y="2060848"/>
            <a:ext cx="72008" cy="331236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4392488" cy="10081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Познавательные универсальные действия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19672" y="2708920"/>
            <a:ext cx="2448272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Общеучебные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 универсальные действия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19872" y="4293096"/>
            <a:ext cx="2448272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Постановка и решение проблемы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8064" y="2708920"/>
            <a:ext cx="2448272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Логические универсальные действия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endCxn id="3" idx="0"/>
          </p:cNvCxnSpPr>
          <p:nvPr/>
        </p:nvCxnSpPr>
        <p:spPr>
          <a:xfrm flipH="1">
            <a:off x="2843808" y="1844824"/>
            <a:ext cx="144016" cy="864096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>
            <a:off x="6084168" y="1844824"/>
            <a:ext cx="288032" cy="864096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4" idx="0"/>
          </p:cNvCxnSpPr>
          <p:nvPr/>
        </p:nvCxnSpPr>
        <p:spPr>
          <a:xfrm>
            <a:off x="4644008" y="1844824"/>
            <a:ext cx="0" cy="2448272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052736"/>
            <a:ext cx="4392488" cy="10081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Коммуникативные действия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51720" y="2708920"/>
            <a:ext cx="4968552" cy="324036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Обеспечивают социальную компетентность и учет позиции других людей, партнеров по общению или деятельности; умение слушать и вступать в диалог; участвовать в коллективном обсуждении проблем; интегрироваться в группу сверстников и строить продуктивное взаимодействие и сотрудничество со сверстниками и взрослыми.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8" name="Прямая со стрелкой 7"/>
          <p:cNvCxnSpPr>
            <a:stCxn id="2" idx="2"/>
            <a:endCxn id="3" idx="0"/>
          </p:cNvCxnSpPr>
          <p:nvPr/>
        </p:nvCxnSpPr>
        <p:spPr>
          <a:xfrm>
            <a:off x="4535996" y="2060848"/>
            <a:ext cx="0" cy="648072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Формирование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личностых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УУД на </a:t>
            </a:r>
            <a:r>
              <a:rPr lang="ru-RU" b="1" smtClean="0">
                <a:solidFill>
                  <a:schemeClr val="accent3">
                    <a:lumMod val="50000"/>
                  </a:schemeClr>
                </a:solidFill>
              </a:rPr>
              <a:t>уроке </a:t>
            </a:r>
            <a:r>
              <a:rPr lang="ru-RU" b="1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smtClean="0">
                <a:solidFill>
                  <a:schemeClr val="accent3">
                    <a:lumMod val="50000"/>
                  </a:schemeClr>
                </a:solidFill>
              </a:rPr>
              <a:t>немецкого</a:t>
            </a:r>
            <a:r>
              <a:rPr lang="ru-RU" b="1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языка.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Личностные действия позволяют сделать учение осмысленным, обеспечивают ученику значимость решения учебных задач, увязывая их с реальными жизненными целями и ситуациями. Позволяют выработать свою жизненную позицию в отношении мира, окружающих людей, самого себя и своего будущего.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Личностными результатами иностранного языка являются: общее представление о мире как о многоязычном и поликультурном сообществе; осознание языка, в том числе иностранного, как основного средства общения между людьми; знакомство с миром зарубежных сверстников с использование средств изучаемого иностранного языка.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Формированию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личностых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УУД на уроке иностранного языка может способствовать применение следующих образовательных технологий: проектная деятельность, ИКТ.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169</TotalTime>
  <Words>716</Words>
  <Application>Microsoft Office PowerPoint</Application>
  <PresentationFormat>Экран (4:3)</PresentationFormat>
  <Paragraphs>57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Теоретические основы формирования универсальных учебных действий на уроке иностранного языка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Формирование личностых УУД на уроке  немецкого языка.</vt:lpstr>
      <vt:lpstr>Формирование регулятивных УУД на уроке  немецкого языка.</vt:lpstr>
      <vt:lpstr>Формирование познавательных УУД.</vt:lpstr>
      <vt:lpstr>Формирование коммуникативных УУД.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основы формирования универсальных учебных действий на уроке иностранного языка</dc:title>
  <dc:creator>Maksi</dc:creator>
  <cp:lastModifiedBy>Рафик</cp:lastModifiedBy>
  <cp:revision>21</cp:revision>
  <dcterms:created xsi:type="dcterms:W3CDTF">2022-07-06T06:19:27Z</dcterms:created>
  <dcterms:modified xsi:type="dcterms:W3CDTF">2023-07-06T21:33:32Z</dcterms:modified>
</cp:coreProperties>
</file>