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4" r:id="rId5"/>
    <p:sldId id="260" r:id="rId6"/>
    <p:sldId id="261" r:id="rId7"/>
    <p:sldId id="262" r:id="rId8"/>
    <p:sldId id="263" r:id="rId9"/>
    <p:sldId id="278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" y="0"/>
            <a:ext cx="91299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908720"/>
            <a:ext cx="64807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Творческая история романа </a:t>
            </a:r>
            <a:r>
              <a:rPr lang="ru-RU" sz="6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Л.Н.Толстого</a:t>
            </a:r>
            <a:r>
              <a:rPr lang="ru-RU" sz="6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«Война </a:t>
            </a:r>
            <a:r>
              <a:rPr lang="ru-RU" sz="6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имир</a:t>
            </a:r>
            <a:r>
              <a:rPr lang="ru-RU" sz="6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6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331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4" y="1772816"/>
            <a:ext cx="5400600" cy="493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44" y="0"/>
            <a:ext cx="9006052" cy="1916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Рассказ «Севастополь в августе 1855 года» писатель заканчивал уже в Петербурге. С горечью от поражения России в Крымской войне, о которой должна была напоминать серебряная медаль «за защиту Севастополя установленная», Толстой подал прошение об отставке.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1044" y="1916832"/>
            <a:ext cx="3605452" cy="4793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Военная служба не стала его призванием. Литературное поприще открылось перед ним в Петербурге, где он был встречен как свой в литературном кружке «Современника».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31160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04664"/>
            <a:ext cx="8229600" cy="1143000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600400" cy="213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44824"/>
            <a:ext cx="4104456" cy="48965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В сентябре 1862 г. Толстой женится на дочери московского придворного доктора </a:t>
            </a:r>
            <a:r>
              <a:rPr lang="ru-RU" sz="2000" dirty="0" err="1" smtClean="0"/>
              <a:t>С.А.Бернс</a:t>
            </a:r>
            <a:r>
              <a:rPr lang="ru-RU" sz="2000" dirty="0" smtClean="0"/>
              <a:t>. Первое время своей женатой жизни Лев Николаевич был поглощён «семейным счастьем». Но в 1863 г. пришла пора для титанического  труда, завершенного через 6лет – написанию романа-эпопеи «Война и мир». Замысел романа развивался в атмосфере усиливающегося интереса к славной эпохе 1812 г</a:t>
            </a:r>
            <a:r>
              <a:rPr lang="ru-RU" sz="2000" smtClean="0"/>
              <a:t>. и </a:t>
            </a:r>
            <a:r>
              <a:rPr lang="ru-RU" sz="2000" dirty="0" smtClean="0"/>
              <a:t>празднованием 50-летия Бородинского сражения.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88640"/>
            <a:ext cx="4464496" cy="47525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i="1" dirty="0" smtClean="0"/>
              <a:t>«Я никогда не чувствовал свои умственные и даже все нравственные силы столько свободными и столько способными к работе. И эта работа есть у меня. Работа эта – роман из времён 1810-х и 20-х годов, который занимает меня вполне с осени…Я теперь писатель всеми силами своей души, и пишу и обдумываю, как ещё никогда не писал и не обдумывал».</a:t>
            </a:r>
            <a:endParaRPr lang="ru-RU" sz="24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41168"/>
            <a:ext cx="4464496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761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3250" y="1976101"/>
            <a:ext cx="2057499" cy="377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2"/>
            <a:ext cx="289460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88639"/>
            <a:ext cx="5832648" cy="30963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Изучение исторической эпохи заключалось в работе с архивными источниками, чтении исторических произведений, знакомстве с мемуарами и письмами. Неоценимыми стали для писателя и беседы с людьми -  очевидцами и участниками тех событий.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3284983"/>
            <a:ext cx="5112569" cy="34563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Первые тома уже выходили отдельными книжками, когда Толстой, подойдя к описанию глав, посвящённых Бородинской </a:t>
            </a:r>
          </a:p>
          <a:p>
            <a:r>
              <a:rPr lang="ru-RU" sz="2400" dirty="0" smtClean="0"/>
              <a:t>битве, предпринял поездку в Бородино с целью наиболее достоверного описания батальных сцен и ландшафтов поля сражения.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84984"/>
            <a:ext cx="3744416" cy="335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0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" y="170080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116632"/>
            <a:ext cx="9144000" cy="21602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	В </a:t>
            </a:r>
            <a:r>
              <a:rPr lang="ru-RU" sz="2400" dirty="0" smtClean="0">
                <a:solidFill>
                  <a:srgbClr val="FF0000"/>
                </a:solidFill>
              </a:rPr>
              <a:t>1860</a:t>
            </a:r>
            <a:r>
              <a:rPr lang="ru-RU" sz="2400" dirty="0" smtClean="0"/>
              <a:t> г. Толстой начал повесть о декабристе, возвращающемся из ссылки после амнистии </a:t>
            </a:r>
            <a:r>
              <a:rPr lang="ru-RU" sz="2400" dirty="0" smtClean="0">
                <a:solidFill>
                  <a:srgbClr val="FF0000"/>
                </a:solidFill>
              </a:rPr>
              <a:t>1856</a:t>
            </a:r>
            <a:r>
              <a:rPr lang="ru-RU" sz="2400" dirty="0" smtClean="0"/>
              <a:t> года. Было написано всего 3 главы, и писатель, для того чтобы понять своего героя, должен был перенестись во времена его молодости, совпавшей с эпохой торжества России в </a:t>
            </a:r>
            <a:r>
              <a:rPr lang="ru-RU" sz="2400" dirty="0" smtClean="0">
                <a:solidFill>
                  <a:srgbClr val="FF0000"/>
                </a:solidFill>
              </a:rPr>
              <a:t>1812</a:t>
            </a:r>
            <a:r>
              <a:rPr lang="ru-RU" sz="2400" dirty="0" smtClean="0"/>
              <a:t> году.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2276872"/>
            <a:ext cx="9144000" cy="1332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«Три поры» </a:t>
            </a:r>
            <a:r>
              <a:rPr lang="ru-RU" sz="2400" dirty="0" smtClean="0"/>
              <a:t>–так озаглавил Толстой один из ранних вариантов романа, разделив его временное пространство на 3 временных периода</a:t>
            </a:r>
            <a:endParaRPr lang="ru-RU" sz="2400" dirty="0"/>
          </a:p>
        </p:txBody>
      </p:sp>
      <p:cxnSp>
        <p:nvCxnSpPr>
          <p:cNvPr id="9" name="Прямая соединительная линия 8"/>
          <p:cNvCxnSpPr>
            <a:stCxn id="6" idx="2"/>
          </p:cNvCxnSpPr>
          <p:nvPr/>
        </p:nvCxnSpPr>
        <p:spPr>
          <a:xfrm flipH="1">
            <a:off x="2411760" y="3609497"/>
            <a:ext cx="2160240" cy="356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68327" y="3609497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87846" y="3805206"/>
            <a:ext cx="2304256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611560" y="3609497"/>
            <a:ext cx="2592288" cy="140367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Война 1812 года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19872" y="3609497"/>
            <a:ext cx="2808312" cy="140367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Восстание декабристов в 1825 году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72200" y="3609497"/>
            <a:ext cx="2376264" cy="140367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Возвращение из ссылки в 1856 году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9512" y="5013176"/>
            <a:ext cx="8856984" cy="17281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Однако во время работы писатель сосредоточился на 1 части своего замысла. В итоге повествование охватило период с </a:t>
            </a:r>
            <a:r>
              <a:rPr lang="ru-RU" sz="2400" dirty="0" smtClean="0">
                <a:solidFill>
                  <a:srgbClr val="C00000"/>
                </a:solidFill>
              </a:rPr>
              <a:t>1805 по 1820 </a:t>
            </a:r>
            <a:r>
              <a:rPr lang="ru-RU" sz="2400" dirty="0" smtClean="0"/>
              <a:t>год, главным событием которого стала </a:t>
            </a:r>
            <a:r>
              <a:rPr lang="ru-RU" sz="2400" dirty="0" smtClean="0">
                <a:solidFill>
                  <a:srgbClr val="C00000"/>
                </a:solidFill>
              </a:rPr>
              <a:t>Отечественная война 1812 года</a:t>
            </a:r>
            <a:r>
              <a:rPr lang="ru-RU" sz="2400" dirty="0" smtClean="0"/>
              <a:t>, а кульминацией – </a:t>
            </a:r>
            <a:r>
              <a:rPr lang="ru-RU" sz="2400" dirty="0" smtClean="0">
                <a:solidFill>
                  <a:srgbClr val="C00000"/>
                </a:solidFill>
              </a:rPr>
              <a:t>Бородинская битва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59850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16632"/>
            <a:ext cx="6048672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История заглавия романа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836712"/>
            <a:ext cx="8784976" cy="10801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свет первые главы романа вышли под в журнальном варианте под названием </a:t>
            </a:r>
            <a:r>
              <a:rPr lang="ru-RU" sz="2400" dirty="0" smtClean="0">
                <a:solidFill>
                  <a:srgbClr val="C00000"/>
                </a:solidFill>
              </a:rPr>
              <a:t>«Тысяча восемьсот пятый год»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916832"/>
            <a:ext cx="8784976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24-25 марта 1867 г. в письме к издателю Толстой собственноручно поверх зачёркнутого прежнего  названия написал </a:t>
            </a:r>
            <a:r>
              <a:rPr lang="ru-RU" sz="2400" dirty="0" smtClean="0">
                <a:solidFill>
                  <a:srgbClr val="C00000"/>
                </a:solidFill>
              </a:rPr>
              <a:t>«Война и м</a:t>
            </a:r>
            <a:r>
              <a:rPr lang="en-US" sz="2400" dirty="0" smtClean="0">
                <a:solidFill>
                  <a:srgbClr val="C00000"/>
                </a:solidFill>
              </a:rPr>
              <a:t>i</a:t>
            </a:r>
            <a:r>
              <a:rPr lang="ru-RU" sz="2400" dirty="0" err="1" smtClean="0">
                <a:solidFill>
                  <a:srgbClr val="C00000"/>
                </a:solidFill>
              </a:rPr>
              <a:t>ръ</a:t>
            </a:r>
            <a:r>
              <a:rPr lang="ru-RU" sz="2400" dirty="0" smtClean="0">
                <a:solidFill>
                  <a:srgbClr val="C00000"/>
                </a:solidFill>
              </a:rPr>
              <a:t>». </a:t>
            </a:r>
            <a:r>
              <a:rPr lang="ru-RU" sz="2400" dirty="0" smtClean="0"/>
              <a:t>Но над текстом письма можно увидеть написанное кем-то </a:t>
            </a:r>
            <a:r>
              <a:rPr lang="ru-RU" sz="2400" dirty="0" smtClean="0">
                <a:solidFill>
                  <a:srgbClr val="C00000"/>
                </a:solidFill>
              </a:rPr>
              <a:t>«Война и </a:t>
            </a:r>
            <a:r>
              <a:rPr lang="ru-RU" sz="2400" dirty="0" err="1" smtClean="0">
                <a:solidFill>
                  <a:srgbClr val="C00000"/>
                </a:solidFill>
              </a:rPr>
              <a:t>миръ</a:t>
            </a:r>
            <a:r>
              <a:rPr lang="ru-RU" sz="2400" dirty="0" smtClean="0">
                <a:solidFill>
                  <a:srgbClr val="C00000"/>
                </a:solidFill>
              </a:rPr>
              <a:t>».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429000"/>
            <a:ext cx="4464496" cy="144016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</a:t>
            </a:r>
            <a:r>
              <a:rPr lang="en-US" sz="2400" b="1" dirty="0" smtClean="0">
                <a:solidFill>
                  <a:srgbClr val="C00000"/>
                </a:solidFill>
              </a:rPr>
              <a:t>i</a:t>
            </a:r>
            <a:r>
              <a:rPr lang="ru-RU" sz="2400" b="1" dirty="0" err="1" smtClean="0">
                <a:solidFill>
                  <a:srgbClr val="C00000"/>
                </a:solidFill>
              </a:rPr>
              <a:t>ръ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– «общество, народ» 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3429000"/>
            <a:ext cx="4176464" cy="144016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</a:rPr>
              <a:t>Миръ</a:t>
            </a:r>
            <a:r>
              <a:rPr lang="ru-RU" sz="2400" dirty="0" smtClean="0"/>
              <a:t> – «отсутствие войны, противопоставление войне»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4869160"/>
            <a:ext cx="9036496" cy="18722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Оба смысла нашли отражение в романе. Но всё же главной идеей произведения является представление о  войне как о </a:t>
            </a:r>
            <a:r>
              <a:rPr lang="ru-RU" sz="2400" dirty="0" smtClean="0">
                <a:solidFill>
                  <a:srgbClr val="FF0000"/>
                </a:solidFill>
              </a:rPr>
              <a:t>«противном человеческому разуму и всей человеческой природе событии»</a:t>
            </a:r>
            <a:r>
              <a:rPr lang="ru-RU" sz="2400" dirty="0" smtClean="0"/>
              <a:t>. Все издания романа выходили под названием </a:t>
            </a:r>
            <a:r>
              <a:rPr lang="ru-RU" sz="2400" dirty="0" smtClean="0">
                <a:solidFill>
                  <a:schemeClr val="tx1"/>
                </a:solidFill>
              </a:rPr>
              <a:t>«Война и </a:t>
            </a:r>
            <a:r>
              <a:rPr lang="ru-RU" sz="2400" dirty="0" err="1" smtClean="0">
                <a:solidFill>
                  <a:schemeClr val="tx1"/>
                </a:solidFill>
              </a:rPr>
              <a:t>миръ</a:t>
            </a:r>
            <a:r>
              <a:rPr lang="ru-RU" sz="2400" dirty="0" smtClean="0">
                <a:solidFill>
                  <a:schemeClr val="tx1"/>
                </a:solidFill>
              </a:rPr>
              <a:t>».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25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C00000"/>
                </a:solidFill>
                <a:ea typeface="+mn-ea"/>
                <a:cs typeface="+mn-cs"/>
              </a:rPr>
              <a:t>Исторические персонажи, изображённые в романе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92696"/>
            <a:ext cx="4680520" cy="60486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692696"/>
            <a:ext cx="4248472" cy="60486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5"/>
            <a:ext cx="189126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64705"/>
            <a:ext cx="194652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907" y="764705"/>
            <a:ext cx="164953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260" y="764705"/>
            <a:ext cx="1824750" cy="221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5"/>
            <a:ext cx="169545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082" y="3645026"/>
            <a:ext cx="201136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3645027"/>
            <a:ext cx="216024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582309"/>
            <a:ext cx="1941950" cy="240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42" y="3606803"/>
            <a:ext cx="2145854" cy="238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212977"/>
            <a:ext cx="1891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dirty="0" err="1" smtClean="0"/>
              <a:t>Н.Н.Раевский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88024" y="3068960"/>
            <a:ext cx="1920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Наполеон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12260" y="3068960"/>
            <a:ext cx="182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Мюрат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594928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Багратион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42081" y="5805264"/>
            <a:ext cx="1833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err="1" smtClean="0"/>
              <a:t>А.П.Ермолов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75856" y="5949281"/>
            <a:ext cx="1783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Барклай де           Толли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788024" y="5987502"/>
            <a:ext cx="2013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</a:t>
            </a:r>
            <a:r>
              <a:rPr lang="ru-RU" dirty="0" err="1" smtClean="0"/>
              <a:t>Даву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708444" y="5987502"/>
            <a:ext cx="2328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Ней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555776" y="321297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dirty="0" err="1" smtClean="0"/>
              <a:t>М.И.Кутузов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186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928992" cy="22322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Толстой ведёт рассказ не только о покрытых славою военачальниках, сколько о своих вымышленных героях. В Бородинских главах встречается и Долохов, и Борис Друбецкой, и Анатоль Курагин. Но в этих персонажах  нет ничего от Толстого.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420888"/>
            <a:ext cx="8928992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Совсем не так с </a:t>
            </a:r>
            <a:r>
              <a:rPr lang="ru-RU" sz="2400" dirty="0" smtClean="0">
                <a:solidFill>
                  <a:srgbClr val="FF0000"/>
                </a:solidFill>
              </a:rPr>
              <a:t>Пьером Безуховым </a:t>
            </a:r>
            <a:r>
              <a:rPr lang="ru-RU" sz="2400" dirty="0" smtClean="0"/>
              <a:t>и </a:t>
            </a:r>
            <a:r>
              <a:rPr lang="ru-RU" sz="2400" dirty="0" smtClean="0">
                <a:solidFill>
                  <a:srgbClr val="FF0000"/>
                </a:solidFill>
              </a:rPr>
              <a:t>Андреем Болконским</a:t>
            </a:r>
            <a:r>
              <a:rPr lang="ru-RU" sz="2400" dirty="0" smtClean="0"/>
              <a:t>. Они два полюса одного толстовского Я.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6899"/>
            <a:ext cx="2268697" cy="301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1048"/>
            <a:ext cx="2304256" cy="295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107504" y="4365104"/>
            <a:ext cx="2016224" cy="1728192"/>
          </a:xfrm>
          <a:prstGeom prst="wedgeRectCallout">
            <a:avLst>
              <a:gd name="adj1" fmla="val 66779"/>
              <a:gd name="adj2" fmla="val -2702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Мне интересно. Я хотел видеть сражение».</a:t>
            </a:r>
            <a:endParaRPr lang="ru-RU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6996189" y="4365104"/>
            <a:ext cx="2040307" cy="2304256"/>
          </a:xfrm>
          <a:prstGeom prst="wedgeRectCallout">
            <a:avLst>
              <a:gd name="adj1" fmla="val -66368"/>
              <a:gd name="adj2" fmla="val -4275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Война не любезность, а самое гадкое дело в жизни, и надо понимать это и не играть в войну.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3325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2780928"/>
            <a:ext cx="3054957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36" y="195380"/>
            <a:ext cx="2520280" cy="251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14716" y="188640"/>
            <a:ext cx="6249772" cy="251794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Прототипом Пьера Безухова </a:t>
            </a:r>
            <a:r>
              <a:rPr lang="ru-RU" sz="2000" dirty="0" smtClean="0"/>
              <a:t>многие считали</a:t>
            </a:r>
            <a:r>
              <a:rPr lang="ru-RU" sz="2000" dirty="0" smtClean="0"/>
              <a:t> князя </a:t>
            </a:r>
            <a:r>
              <a:rPr lang="ru-RU" sz="2000" dirty="0" err="1" smtClean="0"/>
              <a:t>П.А.Вяземского</a:t>
            </a:r>
            <a:r>
              <a:rPr lang="ru-RU" sz="2000" dirty="0" smtClean="0"/>
              <a:t>, </a:t>
            </a:r>
            <a:r>
              <a:rPr lang="ru-RU" sz="2000" dirty="0" smtClean="0"/>
              <a:t>не </a:t>
            </a:r>
            <a:r>
              <a:rPr lang="ru-RU" sz="2000" dirty="0" smtClean="0"/>
              <a:t>помышлявшего </a:t>
            </a:r>
            <a:r>
              <a:rPr lang="ru-RU" sz="2000" dirty="0" smtClean="0"/>
              <a:t>о военной службе и </a:t>
            </a:r>
            <a:r>
              <a:rPr lang="ru-RU" sz="2000" dirty="0" smtClean="0"/>
              <a:t>возымевшего </a:t>
            </a:r>
            <a:r>
              <a:rPr lang="ru-RU" sz="2000" dirty="0" smtClean="0"/>
              <a:t>«дерзкую отвагу участвовать в качестве зрителя в Бородинском сражении. Под ним убили двух лошадей, и сам он не раз рисковал быть убитым… По окончании сражения он вернулся в Москву».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780928"/>
            <a:ext cx="5544616" cy="39604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/>
              <a:t>П</a:t>
            </a:r>
            <a:r>
              <a:rPr lang="ru-RU" sz="2000" dirty="0" smtClean="0"/>
              <a:t>оле Бородинского </a:t>
            </a:r>
            <a:r>
              <a:rPr lang="ru-RU" sz="2000" dirty="0" smtClean="0"/>
              <a:t>сражения </a:t>
            </a:r>
            <a:r>
              <a:rPr lang="ru-RU" sz="2000" dirty="0"/>
              <a:t>с кургана в деревне </a:t>
            </a:r>
            <a:r>
              <a:rPr lang="ru-RU" sz="2000" dirty="0" smtClean="0"/>
              <a:t>Горки мы </a:t>
            </a:r>
            <a:r>
              <a:rPr lang="ru-RU" sz="2000" dirty="0"/>
              <a:t>видим  </a:t>
            </a:r>
            <a:r>
              <a:rPr lang="ru-RU" sz="2000" dirty="0" smtClean="0"/>
              <a:t> </a:t>
            </a:r>
            <a:r>
              <a:rPr lang="ru-RU" sz="2000" dirty="0"/>
              <a:t>глазами Пьера </a:t>
            </a:r>
            <a:r>
              <a:rPr lang="ru-RU" sz="2000" dirty="0" smtClean="0"/>
              <a:t>таковым</a:t>
            </a:r>
            <a:r>
              <a:rPr lang="ru-RU" sz="2000" dirty="0" smtClean="0"/>
              <a:t>, каким видел его в лучах утреннего солнца </a:t>
            </a:r>
            <a:r>
              <a:rPr lang="ru-RU" sz="2000" dirty="0" smtClean="0"/>
              <a:t>сам Толстой </a:t>
            </a:r>
            <a:r>
              <a:rPr lang="ru-RU" sz="2000" dirty="0" smtClean="0"/>
              <a:t>спустя полвека после битвы.</a:t>
            </a:r>
          </a:p>
          <a:p>
            <a:endParaRPr lang="ru-RU" sz="2000" dirty="0" smtClean="0"/>
          </a:p>
          <a:p>
            <a:r>
              <a:rPr lang="ru-RU" sz="2000" dirty="0" smtClean="0"/>
              <a:t>Во время битвы Пьер оказывается на артиллерийской батарее , потому что поручик артиллерии в отставке граф Толстой знал не понаслышке, как действуют, как живут и как умирают орудийные расчёты в сражении.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58167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Андрей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99" y="116632"/>
            <a:ext cx="351019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184576" cy="2880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Был ли прототип у Андрея Болконского? Толстой сам ответил на этот вопрос: </a:t>
            </a:r>
            <a:r>
              <a:rPr lang="ru-RU" sz="2000" b="1" i="1" dirty="0" smtClean="0"/>
              <a:t>«Андрей Болконский – никто, как и всякое лицо романиста, а не писателя личностей и мемуаров. Я  бы стыдился печататься, ежели бы весь мой труд состоял в том, чтобы списать портрет, разузнать, запомнить»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068960"/>
            <a:ext cx="8640960" cy="3600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Андрей Болконский – собирательный образ, объединивший в себе страницы биографий и черты характеров русских офицеров эпохи наполеоновских войн. Для многих из них генерал Бонапарт был некогда почти кумиром, но, оказавшись при Бородине лицом к лицу с Великой армией императора Наполеона, они, как князь Андрей, с неколебимым убеждением могли сказать: </a:t>
            </a:r>
            <a:r>
              <a:rPr lang="ru-RU" sz="2400" dirty="0" smtClean="0">
                <a:solidFill>
                  <a:srgbClr val="FF0000"/>
                </a:solidFill>
              </a:rPr>
              <a:t>«Завтра, что бы там ни было, мы выиграем сражение!»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355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653136"/>
            <a:ext cx="8496944" cy="1944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323749"/>
                </a:solidFill>
                <a:latin typeface="Inter"/>
              </a:rPr>
              <a:t>Именно в общении с простыми русскими людьми (капитан Тушин, Тимохин, Платон Каратаев, Тихон Щербатый, мужики-ополченцы) находят  любимые герои Толстого  ответы на многие мучающие их вопросы: «Он </a:t>
            </a:r>
            <a:r>
              <a:rPr lang="ru-RU" dirty="0">
                <a:solidFill>
                  <a:srgbClr val="323749"/>
                </a:solidFill>
                <a:latin typeface="Inter"/>
              </a:rPr>
              <a:t>понял ту </a:t>
            </a:r>
            <a:r>
              <a:rPr lang="ru-RU" b="1" dirty="0">
                <a:solidFill>
                  <a:srgbClr val="C00000"/>
                </a:solidFill>
                <a:latin typeface="Inter"/>
              </a:rPr>
              <a:t>скрытую … теплоту патриотизма</a:t>
            </a:r>
            <a:r>
              <a:rPr lang="ru-RU" dirty="0">
                <a:solidFill>
                  <a:srgbClr val="323749"/>
                </a:solidFill>
                <a:latin typeface="Inter"/>
              </a:rPr>
              <a:t>, которая была во всех тех людях, которых он видел, и которая объясняла ему то, зачем все эти люди спокойно и как будто легкомысленно готовились к смерти»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6632"/>
            <a:ext cx="8280920" cy="17281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Толстой считал, что произведение может быть хорошим только тогда, когда писатель любит в нём свою главную мысль. В «Войне и мире» писатель, по его признанию, любил </a:t>
            </a:r>
            <a:r>
              <a:rPr lang="ru-RU" b="1" dirty="0" smtClean="0">
                <a:solidFill>
                  <a:srgbClr val="C00000"/>
                </a:solidFill>
              </a:rPr>
              <a:t>«мысль народную». </a:t>
            </a:r>
            <a:r>
              <a:rPr lang="ru-RU" dirty="0" smtClean="0"/>
              <a:t>Она заключается не только в изображении самого народа и его быта, жизни, а в том, что </a:t>
            </a:r>
            <a:r>
              <a:rPr lang="ru-RU" dirty="0" smtClean="0">
                <a:solidFill>
                  <a:srgbClr val="C00000"/>
                </a:solidFill>
              </a:rPr>
              <a:t>каждый положительный герой романа связывает свою судьбу с судьбой нации.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491880" y="2564904"/>
            <a:ext cx="2088232" cy="118813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НАРОД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7" idx="2"/>
          </p:cNvCxnSpPr>
          <p:nvPr/>
        </p:nvCxnSpPr>
        <p:spPr>
          <a:xfrm flipH="1" flipV="1">
            <a:off x="2771800" y="3104964"/>
            <a:ext cx="720080" cy="54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535996" y="234888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6"/>
          </p:cNvCxnSpPr>
          <p:nvPr/>
        </p:nvCxnSpPr>
        <p:spPr>
          <a:xfrm flipV="1">
            <a:off x="5580112" y="3104964"/>
            <a:ext cx="1152128" cy="54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535996" y="3861048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51520" y="2708920"/>
            <a:ext cx="2520280" cy="12241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Дворяне</a:t>
            </a:r>
          </a:p>
          <a:p>
            <a:pPr algn="ctr"/>
            <a:r>
              <a:rPr lang="ru-RU" dirty="0" smtClean="0"/>
              <a:t> ( Болконские, </a:t>
            </a:r>
            <a:r>
              <a:rPr lang="ru-RU" dirty="0" err="1" smtClean="0"/>
              <a:t>Ростовы</a:t>
            </a:r>
            <a:r>
              <a:rPr lang="ru-RU" dirty="0"/>
              <a:t>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1988840"/>
            <a:ext cx="3456384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Купечество (Ферапонтов)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372200" y="2708920"/>
            <a:ext cx="2520280" cy="1152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Военные (солдаты, Денисов,  Кутузов)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3933056"/>
            <a:ext cx="3240360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Мужики-ополченцы, партизаны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>
            <a:stCxn id="7" idx="4"/>
          </p:cNvCxnSpPr>
          <p:nvPr/>
        </p:nvCxnSpPr>
        <p:spPr>
          <a:xfrm>
            <a:off x="4535996" y="3753036"/>
            <a:ext cx="0" cy="1080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28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920542"/>
            <a:ext cx="6186501" cy="463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60648"/>
            <a:ext cx="8928992" cy="30243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Обращаясь к  истории своего рода, Лев Николаевич составил родословие по восходящему принципу. От собственного «Я» он вычертил ветвистое древо, включающее в себя семь колен представителей семейства Толстых, состоящих в родстве с такими известными в русской истории фамилиями, как Волконские, Горчаковы… Незабываемой страницей в биографиях многих из них была Отечественная война 1812 года.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6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8640"/>
            <a:ext cx="8496944" cy="64807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Это же чувство заметил ещё в защитниках Севастополя поручик артиллерии граф Толстой  - «чувство, редко проявляющееся, стыдливое в русском, но  лежащее в глубине души каждого, - любовь к родине».</a:t>
            </a:r>
          </a:p>
          <a:p>
            <a:r>
              <a:rPr lang="ru-RU" sz="2000" dirty="0" smtClean="0"/>
              <a:t>Этим чувством, таящимся в нём самом, продиктованы последние строки бородинских глав: </a:t>
            </a:r>
          </a:p>
          <a:p>
            <a:r>
              <a:rPr lang="ru-RU" sz="2400" i="1" dirty="0" smtClean="0">
                <a:solidFill>
                  <a:schemeClr val="tx1"/>
                </a:solidFill>
              </a:rPr>
              <a:t>«Не та победа, которая определяется подхваченными кусками материи на палках, называемых знамёнами, и тем пространством, на котором стояли и стоят войска, а </a:t>
            </a:r>
            <a:r>
              <a:rPr lang="ru-RU" sz="2400" b="1" i="1" dirty="0" smtClean="0">
                <a:solidFill>
                  <a:srgbClr val="C00000"/>
                </a:solidFill>
              </a:rPr>
              <a:t>победа нравственная</a:t>
            </a:r>
            <a:r>
              <a:rPr lang="ru-RU" sz="2400" i="1" dirty="0" smtClean="0">
                <a:solidFill>
                  <a:schemeClr val="tx1"/>
                </a:solidFill>
              </a:rPr>
              <a:t>, та, которая убеждает противника в нравственном превосходстве своего врага и в своём бессилии, была одержана русскими под Бородиным… Прямым следствием Бородинского  сражения было беспричинное бегство Наполеона из Москвы, возвращение по старой Смоленской дороге, погибель пятисоттысячного нашествия и погибель наполеоновской Франции, на которую в первый раз под Бородиным была </a:t>
            </a:r>
            <a:r>
              <a:rPr lang="ru-RU" sz="2400" b="1" i="1" dirty="0" smtClean="0">
                <a:solidFill>
                  <a:srgbClr val="C00000"/>
                </a:solidFill>
              </a:rPr>
              <a:t>наложена рука сильнейшего духом противника».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42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2947826" cy="378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5896" y="548680"/>
            <a:ext cx="54006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Отец писателя Николай Ильич Толстой в семнадцать лет определился в военную службу 11 июня 1812 года, то есть в самый канун перехода наполеоновской армии через Неман. Ему не удалось принять участие в военных действиях на территории России. Зато в 1813 году «был в походах в герцогстве Варшавском, Силезии, Саксонии», участвовал в сражениях при </a:t>
            </a:r>
            <a:r>
              <a:rPr lang="ru-RU" sz="2000" b="1" dirty="0" err="1" smtClean="0"/>
              <a:t>Люцене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Бауцене</a:t>
            </a:r>
            <a:r>
              <a:rPr lang="ru-RU" sz="2000" b="1" dirty="0" smtClean="0"/>
              <a:t>, Дрездене, Лейпциге. «За оказанное в сих делах отличие был награждён орденом Святого Владимира 4-й степени с бантом». В октябре он был отправлен курьером к военному министру в Петербурге, а на обратном пути был захвачен неприятелем в плен, из которого был освобождён только после вступления русской армии в Париж.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933056"/>
            <a:ext cx="3096344" cy="26642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/>
              <a:t>В детстве Толстой мог заслушиваться рассказами отца о той славной и незабываемой эпохе.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506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0688"/>
            <a:ext cx="8208912" cy="56166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Но можно ли быть уверенным, что в этих рассказах не отразилось и то первое  впечатление семнадцатилетнего корнета о войне, обнаруженное в письме Николая Ильича родителям в канун 1813 года: </a:t>
            </a:r>
            <a:endParaRPr lang="ru-RU" sz="2400" dirty="0" smtClean="0"/>
          </a:p>
          <a:p>
            <a:endParaRPr lang="ru-RU" sz="2400" b="1" i="1" dirty="0"/>
          </a:p>
          <a:p>
            <a:r>
              <a:rPr lang="ru-RU" sz="2800" b="1" i="1" dirty="0" smtClean="0"/>
              <a:t>«</a:t>
            </a:r>
            <a:r>
              <a:rPr lang="ru-RU" sz="2800" b="1" i="1" dirty="0"/>
              <a:t>Я видел всё то, что война имеет ужасное: я видел места вёрст на десять засеянные телами; вы не можете представить, какое их множество по дороге от Смоленска до местечка Красное, да и это ещё ничего, ибо я считаю убитых несравненно счастливее тех пленных и беглых французов, кои находятся в разорённых и пустых местах Польши…»</a:t>
            </a:r>
          </a:p>
        </p:txBody>
      </p:sp>
    </p:spTree>
    <p:extLst>
      <p:ext uri="{BB962C8B-B14F-4D97-AF65-F5344CB8AC3E}">
        <p14:creationId xmlns:p14="http://schemas.microsoft.com/office/powerpoint/2010/main" val="1528627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21697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16632"/>
            <a:ext cx="4680520" cy="64807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В 1851 году после неоконченного университетского курса в Казани Толстой оказался на Кавказе. Сюда, в театр  то затихавших, то вновь  вспыхивающих военных действий его позвал старший брат Николай, служивший офицером артиллерии. В самом начале 1852 года он поступил на военную службу. Юнкером, а затем подпоручиком артиллерии Толстой участвовал в так называемой «рубке леса», производимой для продвижения в горы, в стычках с непокорными горцами. Среди величественной кавказской природы начинающий писатель начинает пробовать себя в военной тематике.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986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11615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188640"/>
            <a:ext cx="4536504" cy="65527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В декабре 1852 года Толстой отправляет в журнал «Современник» первый военный рассказ «Набег», заявив в нём свой протест против войны, несущей разрушение, смерть, разъединение людей: </a:t>
            </a:r>
            <a:r>
              <a:rPr lang="ru-RU" sz="2000" b="1" i="1" dirty="0" smtClean="0"/>
              <a:t>«Война всегда интересовала меня. Но война не в смысле комбинаций великих полководцев… А интересовал меня самый факт войны – убийство. Мне интересно знать: каким образом, и под влиянием какого чувства убил один солдат другого…»</a:t>
            </a:r>
          </a:p>
          <a:p>
            <a:r>
              <a:rPr lang="ru-RU" sz="2000" b="1" dirty="0" smtClean="0"/>
              <a:t>Весной 1853 года рассказ был опубликован с большими сокращениями. По требованию цензуры были выброшены и эти строки.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60590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16632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Крымская война  1853-1856 </a:t>
            </a:r>
            <a:r>
              <a:rPr lang="ru-RU" sz="4000" b="1" dirty="0" err="1" smtClean="0">
                <a:solidFill>
                  <a:srgbClr val="C00000"/>
                </a:solidFill>
              </a:rPr>
              <a:t>г.г</a:t>
            </a:r>
            <a:r>
              <a:rPr lang="ru-RU" sz="4000" b="1" dirty="0" smtClean="0">
                <a:solidFill>
                  <a:srgbClr val="C00000"/>
                </a:solidFill>
              </a:rPr>
              <a:t>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6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8" y="620688"/>
            <a:ext cx="4208156" cy="573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0"/>
            <a:ext cx="4932040" cy="685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Патриотический подъем охватил всё общество. Перевода в Крымскую армию добился и подпоручик Толстой, «больше всего из патриотизма, который в то время… сильно нашёл» на него. </a:t>
            </a:r>
          </a:p>
          <a:p>
            <a:r>
              <a:rPr lang="ru-RU" sz="2000" b="1" dirty="0" smtClean="0"/>
              <a:t>Своей первой награды – Анненского оружия с надписью «За храбрость» Толстой  удостоился «за нахождение во время бомбардирования на </a:t>
            </a:r>
            <a:r>
              <a:rPr lang="ru-RU" sz="2000" b="1" dirty="0" err="1" smtClean="0"/>
              <a:t>Язоновском</a:t>
            </a:r>
            <a:r>
              <a:rPr lang="ru-RU" sz="2000" b="1" dirty="0" smtClean="0"/>
              <a:t> редуте, хладнокровие и распорядительность».</a:t>
            </a:r>
          </a:p>
          <a:p>
            <a:r>
              <a:rPr lang="ru-RU" sz="2000" b="1" dirty="0" smtClean="0"/>
              <a:t>27 августа 1855 года, в день рождения Толстого, происходит последний штурм города, после которого русские войска вынуждены были отступить…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«Я плакал, когда увидел город объятым пламенем и французские знамёна на наших бастионах»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49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"/>
            <a:ext cx="8834437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3356992"/>
            <a:ext cx="6912768" cy="20882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«Герой моей повести, которого я люблю всеми силами души, которого  старался воспроизвести во всей красоте его, и который всегда был, есть и будет прекрасен, есть </a:t>
            </a:r>
            <a:r>
              <a:rPr lang="ru-RU" sz="2400" b="1" i="1" dirty="0">
                <a:solidFill>
                  <a:srgbClr val="FF0000"/>
                </a:solidFill>
              </a:rPr>
              <a:t>правда</a:t>
            </a:r>
            <a:r>
              <a:rPr lang="ru-RU" sz="2400" b="1" i="1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4052596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428</TotalTime>
  <Words>1719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</vt:lpstr>
      <vt:lpstr>Презентация PowerPoint</vt:lpstr>
      <vt:lpstr>Презентация PowerPoint</vt:lpstr>
      <vt:lpstr>Презентация PowerPoint</vt:lpstr>
      <vt:lpstr>   Исторические персонажи, изображённые в романе</vt:lpstr>
      <vt:lpstr>Презентация PowerPoint</vt:lpstr>
      <vt:lpstr>Презентация PowerPoint</vt:lpstr>
      <vt:lpstr>Андрей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47</cp:revision>
  <dcterms:created xsi:type="dcterms:W3CDTF">2023-05-31T12:07:02Z</dcterms:created>
  <dcterms:modified xsi:type="dcterms:W3CDTF">2023-07-07T06:22:19Z</dcterms:modified>
</cp:coreProperties>
</file>