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7"/>
  </p:notesMasterIdLst>
  <p:sldIdLst>
    <p:sldId id="258" r:id="rId3"/>
    <p:sldId id="259" r:id="rId4"/>
    <p:sldId id="278" r:id="rId5"/>
    <p:sldId id="260" r:id="rId6"/>
    <p:sldId id="290" r:id="rId7"/>
    <p:sldId id="310" r:id="rId8"/>
    <p:sldId id="309" r:id="rId9"/>
    <p:sldId id="308" r:id="rId10"/>
    <p:sldId id="291" r:id="rId11"/>
    <p:sldId id="297" r:id="rId12"/>
    <p:sldId id="311" r:id="rId13"/>
    <p:sldId id="280" r:id="rId14"/>
    <p:sldId id="285" r:id="rId15"/>
    <p:sldId id="312" r:id="rId16"/>
    <p:sldId id="296" r:id="rId17"/>
    <p:sldId id="313" r:id="rId18"/>
    <p:sldId id="324" r:id="rId19"/>
    <p:sldId id="325" r:id="rId20"/>
    <p:sldId id="326" r:id="rId21"/>
    <p:sldId id="327" r:id="rId22"/>
    <p:sldId id="328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283" r:id="rId32"/>
    <p:sldId id="284" r:id="rId33"/>
    <p:sldId id="286" r:id="rId34"/>
    <p:sldId id="274" r:id="rId35"/>
    <p:sldId id="307" r:id="rId36"/>
  </p:sldIdLst>
  <p:sldSz cx="9144000" cy="6858000" type="screen4x3"/>
  <p:notesSz cx="6858000" cy="9144000"/>
  <p:defaultTextStyle>
    <a:defPPr>
      <a:defRPr lang="ru-RU"/>
    </a:defPPr>
    <a:lvl1pPr marL="0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67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37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06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73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342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76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3327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6AFA0-18BA-4D2C-95FE-A82916F2C6F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5524B-170E-4C47-9BE4-600CB0DCC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8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67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37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06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473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42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6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DDEEBA-50B3-46CA-910F-68054B6E3B51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6976" cy="40377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DDEEBA-50B3-46CA-910F-68054B6E3B51}" type="slidenum">
              <a:rPr lang="ru-RU" altLang="ru-RU">
                <a:solidFill>
                  <a:prstClr val="black"/>
                </a:solidFill>
              </a:rPr>
              <a:pPr/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6976" cy="40377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DDEEBA-50B3-46CA-910F-68054B6E3B51}" type="slidenum">
              <a:rPr lang="ru-RU" altLang="ru-RU">
                <a:solidFill>
                  <a:prstClr val="black"/>
                </a:solidFill>
              </a:rPr>
              <a:pPr/>
              <a:t>4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6976" cy="40377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65D0030-BD69-4B99-9C15-AB11A16A4A93}" type="slidenum">
              <a:rPr lang="ru-RU" sz="1200" smtClean="0"/>
              <a:pPr eaLnBrk="1" hangingPunct="1"/>
              <a:t>12</a:t>
            </a:fld>
            <a:endParaRPr lang="ru-RU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437E20D-F5C1-4087-B6DE-C88A3A282B16}" type="slidenum">
              <a:rPr lang="ru-RU" sz="1200" smtClean="0"/>
              <a:pPr eaLnBrk="1" hangingPunct="1"/>
              <a:t>13</a:t>
            </a:fld>
            <a:endParaRPr lang="ru-RU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046EF89-7A5B-4E28-8BD1-DD957C7947CD}" type="slidenum">
              <a:rPr lang="ru-RU" sz="1200" smtClean="0"/>
              <a:pPr eaLnBrk="1" hangingPunct="1"/>
              <a:t>30</a:t>
            </a:fld>
            <a:endParaRPr lang="ru-RU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E5C70D-C300-43C6-A53E-2293BB3874CB}" type="slidenum">
              <a:rPr lang="ru-RU" sz="1200" smtClean="0"/>
              <a:pPr eaLnBrk="1" hangingPunct="1"/>
              <a:t>31</a:t>
            </a:fld>
            <a:endParaRPr lang="ru-RU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0BA462-9CA7-4191-A0C7-02C71988A319}" type="slidenum">
              <a:rPr lang="ru-RU" sz="1200" smtClean="0"/>
              <a:pPr eaLnBrk="1" hangingPunct="1"/>
              <a:t>32</a:t>
            </a:fld>
            <a:endParaRPr lang="ru-RU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DF1A49-0F77-4E7D-BEEF-172270AAB2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6277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E6A61D-31F5-45DD-9BC1-429F4EF31C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289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2"/>
            <a:ext cx="205632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2"/>
            <a:ext cx="6032160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E474447-6F7E-4934-B15B-04D127C343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3565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83" indent="0" algn="ctr">
              <a:buNone/>
              <a:defRPr/>
            </a:lvl2pPr>
            <a:lvl3pPr marL="829366" indent="0" algn="ctr">
              <a:buNone/>
              <a:defRPr/>
            </a:lvl3pPr>
            <a:lvl4pPr marL="1244049" indent="0" algn="ctr">
              <a:buNone/>
              <a:defRPr/>
            </a:lvl4pPr>
            <a:lvl5pPr marL="1658732" indent="0" algn="ctr">
              <a:buNone/>
              <a:defRPr/>
            </a:lvl5pPr>
            <a:lvl6pPr marL="2073416" indent="0" algn="ctr">
              <a:buNone/>
              <a:defRPr/>
            </a:lvl6pPr>
            <a:lvl7pPr marL="2488099" indent="0" algn="ctr">
              <a:buNone/>
              <a:defRPr/>
            </a:lvl7pPr>
            <a:lvl8pPr marL="2902782" indent="0" algn="ctr">
              <a:buNone/>
              <a:defRPr/>
            </a:lvl8pPr>
            <a:lvl9pPr marL="3317465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DF1A49-0F77-4E7D-BEEF-172270AAB2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627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166C702-FF60-4097-82AF-83EF0E4992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984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4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83" indent="0">
              <a:buNone/>
              <a:defRPr sz="1600"/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234D3AC-9F38-4C89-A86B-56D3E12D99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7747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604330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1" y="1604330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2C72D8D-BFE8-46E3-B323-DD96DF0EFB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936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1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3" indent="0">
              <a:buNone/>
              <a:defRPr sz="1800" b="1"/>
            </a:lvl2pPr>
            <a:lvl3pPr marL="829366" indent="0">
              <a:buNone/>
              <a:defRPr sz="1600" b="1"/>
            </a:lvl3pPr>
            <a:lvl4pPr marL="1244049" indent="0">
              <a:buNone/>
              <a:defRPr sz="1500" b="1"/>
            </a:lvl4pPr>
            <a:lvl5pPr marL="1658732" indent="0">
              <a:buNone/>
              <a:defRPr sz="1500" b="1"/>
            </a:lvl5pPr>
            <a:lvl6pPr marL="2073416" indent="0">
              <a:buNone/>
              <a:defRPr sz="1500" b="1"/>
            </a:lvl6pPr>
            <a:lvl7pPr marL="2488099" indent="0">
              <a:buNone/>
              <a:defRPr sz="1500" b="1"/>
            </a:lvl7pPr>
            <a:lvl8pPr marL="2902782" indent="0">
              <a:buNone/>
              <a:defRPr sz="1500" b="1"/>
            </a:lvl8pPr>
            <a:lvl9pPr marL="3317465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3" indent="0">
              <a:buNone/>
              <a:defRPr sz="1800" b="1"/>
            </a:lvl2pPr>
            <a:lvl3pPr marL="829366" indent="0">
              <a:buNone/>
              <a:defRPr sz="1600" b="1"/>
            </a:lvl3pPr>
            <a:lvl4pPr marL="1244049" indent="0">
              <a:buNone/>
              <a:defRPr sz="1500" b="1"/>
            </a:lvl4pPr>
            <a:lvl5pPr marL="1658732" indent="0">
              <a:buNone/>
              <a:defRPr sz="1500" b="1"/>
            </a:lvl5pPr>
            <a:lvl6pPr marL="2073416" indent="0">
              <a:buNone/>
              <a:defRPr sz="1500" b="1"/>
            </a:lvl6pPr>
            <a:lvl7pPr marL="2488099" indent="0">
              <a:buNone/>
              <a:defRPr sz="1500" b="1"/>
            </a:lvl7pPr>
            <a:lvl8pPr marL="2902782" indent="0">
              <a:buNone/>
              <a:defRPr sz="1500" b="1"/>
            </a:lvl8pPr>
            <a:lvl9pPr marL="3317465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4D1CF8-0E04-4838-A41C-A83610A0C6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30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A873BAE-7535-46F6-981C-1077BCFA87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2741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2D44E6-8F89-4B53-B92F-4BDDAEF609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8406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2" y="273630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2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83" indent="0">
              <a:buNone/>
              <a:defRPr sz="1100"/>
            </a:lvl2pPr>
            <a:lvl3pPr marL="829366" indent="0">
              <a:buNone/>
              <a:defRPr sz="900"/>
            </a:lvl3pPr>
            <a:lvl4pPr marL="1244049" indent="0">
              <a:buNone/>
              <a:defRPr sz="800"/>
            </a:lvl4pPr>
            <a:lvl5pPr marL="1658732" indent="0">
              <a:buNone/>
              <a:defRPr sz="800"/>
            </a:lvl5pPr>
            <a:lvl6pPr marL="2073416" indent="0">
              <a:buNone/>
              <a:defRPr sz="800"/>
            </a:lvl6pPr>
            <a:lvl7pPr marL="2488099" indent="0">
              <a:buNone/>
              <a:defRPr sz="800"/>
            </a:lvl7pPr>
            <a:lvl8pPr marL="2902782" indent="0">
              <a:buNone/>
              <a:defRPr sz="800"/>
            </a:lvl8pPr>
            <a:lvl9pPr marL="3317465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CE965D-068B-4E4E-A7F1-8904258600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336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166C702-FF60-4097-82AF-83EF0E4992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98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2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2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83" indent="0">
              <a:buNone/>
              <a:defRPr sz="2500"/>
            </a:lvl2pPr>
            <a:lvl3pPr marL="829366" indent="0">
              <a:buNone/>
              <a:defRPr sz="2200"/>
            </a:lvl3pPr>
            <a:lvl4pPr marL="1244049" indent="0">
              <a:buNone/>
              <a:defRPr sz="1800"/>
            </a:lvl4pPr>
            <a:lvl5pPr marL="1658732" indent="0">
              <a:buNone/>
              <a:defRPr sz="1800"/>
            </a:lvl5pPr>
            <a:lvl6pPr marL="2073416" indent="0">
              <a:buNone/>
              <a:defRPr sz="1800"/>
            </a:lvl6pPr>
            <a:lvl7pPr marL="2488099" indent="0">
              <a:buNone/>
              <a:defRPr sz="1800"/>
            </a:lvl7pPr>
            <a:lvl8pPr marL="2902782" indent="0">
              <a:buNone/>
              <a:defRPr sz="1800"/>
            </a:lvl8pPr>
            <a:lvl9pPr marL="3317465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2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83" indent="0">
              <a:buNone/>
              <a:defRPr sz="1100"/>
            </a:lvl2pPr>
            <a:lvl3pPr marL="829366" indent="0">
              <a:buNone/>
              <a:defRPr sz="900"/>
            </a:lvl3pPr>
            <a:lvl4pPr marL="1244049" indent="0">
              <a:buNone/>
              <a:defRPr sz="800"/>
            </a:lvl4pPr>
            <a:lvl5pPr marL="1658732" indent="0">
              <a:buNone/>
              <a:defRPr sz="800"/>
            </a:lvl5pPr>
            <a:lvl6pPr marL="2073416" indent="0">
              <a:buNone/>
              <a:defRPr sz="800"/>
            </a:lvl6pPr>
            <a:lvl7pPr marL="2488099" indent="0">
              <a:buNone/>
              <a:defRPr sz="800"/>
            </a:lvl7pPr>
            <a:lvl8pPr marL="2902782" indent="0">
              <a:buNone/>
              <a:defRPr sz="800"/>
            </a:lvl8pPr>
            <a:lvl9pPr marL="3317465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00642E-1C47-462C-AC6A-7FA2F05F19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8720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E6A61D-31F5-45DD-9BC1-429F4EF31C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2893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0"/>
            <a:ext cx="205632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0"/>
            <a:ext cx="6032160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E474447-6F7E-4934-B15B-04D127C343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3565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234D3AC-9F38-4C89-A86B-56D3E12D99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774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604332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1" y="1604332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2C72D8D-BFE8-46E3-B323-DD96DF0EFB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936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4D1CF8-0E04-4838-A41C-A83610A0C6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3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A873BAE-7535-46F6-981C-1077BCFA87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274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2D44E6-8F89-4B53-B92F-4BDDAEF609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8406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CE965D-068B-4E4E-A7F1-8904258600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3363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00642E-1C47-462C-AC6A-7FA2F05F19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8720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2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9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Четвертый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4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446" algn="l"/>
                <a:tab pos="1312888" algn="l"/>
                <a:tab pos="196933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399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446" algn="l"/>
                <a:tab pos="1312888" algn="l"/>
                <a:tab pos="1969337" algn="l"/>
                <a:tab pos="2625782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399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4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446" algn="l"/>
                <a:tab pos="1312888" algn="l"/>
                <a:tab pos="196933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399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fld id="{36BE05DC-7DB1-4990-939D-C38061A335D2}" type="slidenum">
              <a:rPr lang="ru-RU" altLang="ru-RU" smtClean="0"/>
              <a:pPr defTabSz="407399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254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720" indent="-259124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491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090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5687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285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4882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480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4075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48" indent="-310948" algn="l" defTabSz="407399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20" indent="-259124" algn="l" defTabSz="407399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491" indent="-207299" algn="l" defTabSz="407399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090" indent="-207299" algn="l" defTabSz="407399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687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285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4882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480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075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0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9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Четвертый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2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582" algn="l"/>
                <a:tab pos="1313162" algn="l"/>
                <a:tab pos="19697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484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582" algn="l"/>
                <a:tab pos="1313162" algn="l"/>
                <a:tab pos="1969745" algn="l"/>
                <a:tab pos="262632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484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2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582" algn="l"/>
                <a:tab pos="1313162" algn="l"/>
                <a:tab pos="19697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484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36BE05DC-7DB1-4990-939D-C38061A335D2}" type="slidenum">
              <a:rPr lang="ru-RU" altLang="ru-RU"/>
              <a:pPr defTabSz="407484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254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860" indent="-259178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707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391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6074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758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440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124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4806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13" indent="-311013" algn="l" defTabSz="407484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860" indent="-259178" algn="l" defTabSz="407484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707" indent="-207341" algn="l" defTabSz="407484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391" indent="-207341" algn="l" defTabSz="407484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074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758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440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124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806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620688"/>
            <a:ext cx="7773120" cy="3240360"/>
          </a:xfrm>
        </p:spPr>
        <p:txBody>
          <a:bodyPr/>
          <a:lstStyle/>
          <a:p>
            <a: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урок по геометрии 9 «Б» класс</a:t>
            </a:r>
            <a:b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Площадь. Формулы площади прямоугольника и квадрата. </a:t>
            </a:r>
            <a:b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0848"/>
            <a:ext cx="4320480" cy="432048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Кремнева И.В.</a:t>
            </a:r>
          </a:p>
        </p:txBody>
      </p:sp>
    </p:spTree>
    <p:extLst>
      <p:ext uri="{BB962C8B-B14F-4D97-AF65-F5344CB8AC3E}">
        <p14:creationId xmlns:p14="http://schemas.microsoft.com/office/powerpoint/2010/main" val="429663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1754188" y="331788"/>
            <a:ext cx="69326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rIns="0" bIns="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CC3300"/>
                </a:solidFill>
              </a:rPr>
              <a:t>Единицы площадей.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58415" y="1085850"/>
            <a:ext cx="8362950" cy="612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4963">
              <a:spcBef>
                <a:spcPts val="4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>
                <a:solidFill>
                  <a:srgbClr val="000000"/>
                </a:solidFill>
              </a:rPr>
              <a:t>        </a:t>
            </a:r>
            <a:r>
              <a:rPr lang="ru-RU" i="1">
                <a:solidFill>
                  <a:srgbClr val="000000"/>
                </a:solidFill>
              </a:rPr>
              <a:t>Единица измерения отрезков см, единица измерения площадей - квадрат со  стороной 1 см. Такой квадрат называется квадратным сантиметром и обозначается 1 см</a:t>
            </a:r>
            <a:r>
              <a:rPr lang="ru-RU" i="1" baseline="30000">
                <a:solidFill>
                  <a:srgbClr val="000000"/>
                </a:solidFill>
              </a:rPr>
              <a:t>2. </a:t>
            </a:r>
            <a:r>
              <a:rPr lang="ru-RU" i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371600" y="3657600"/>
            <a:ext cx="304800" cy="261938"/>
          </a:xfrm>
          <a:prstGeom prst="rect">
            <a:avLst/>
          </a:prstGeom>
          <a:solidFill>
            <a:srgbClr val="E4AAAE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2438400" y="2819400"/>
            <a:ext cx="1130300" cy="1079500"/>
          </a:xfrm>
          <a:prstGeom prst="rect">
            <a:avLst/>
          </a:prstGeom>
          <a:solidFill>
            <a:srgbClr val="E4AAAE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4495800" y="2743200"/>
            <a:ext cx="1274763" cy="1223963"/>
          </a:xfrm>
          <a:prstGeom prst="rect">
            <a:avLst/>
          </a:prstGeom>
          <a:solidFill>
            <a:srgbClr val="E4AAAE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6705600" y="2743200"/>
            <a:ext cx="1511300" cy="1579563"/>
          </a:xfrm>
          <a:prstGeom prst="rect">
            <a:avLst/>
          </a:prstGeom>
          <a:solidFill>
            <a:srgbClr val="E4AAAE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2590800" y="3886200"/>
            <a:ext cx="8112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</a:rPr>
              <a:t>1см</a:t>
            </a:r>
            <a:r>
              <a:rPr lang="ru-RU" baseline="30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 rot="10740000" flipV="1">
            <a:off x="7026275" y="4408488"/>
            <a:ext cx="8112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</a:rPr>
              <a:t>  1м</a:t>
            </a:r>
            <a:r>
              <a:rPr lang="ru-RU" b="1" baseline="30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179" name="Text Box 10"/>
          <p:cNvSpPr txBox="1">
            <a:spLocks noChangeArrowheads="1"/>
          </p:cNvSpPr>
          <p:nvPr/>
        </p:nvSpPr>
        <p:spPr bwMode="auto">
          <a:xfrm>
            <a:off x="4808538" y="3962400"/>
            <a:ext cx="6715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1дм</a:t>
            </a:r>
            <a:r>
              <a:rPr lang="ru-RU" baseline="30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180" name="Text Box 11"/>
          <p:cNvSpPr txBox="1">
            <a:spLocks noChangeArrowheads="1"/>
          </p:cNvSpPr>
          <p:nvPr/>
        </p:nvSpPr>
        <p:spPr bwMode="auto">
          <a:xfrm>
            <a:off x="1149350" y="3962400"/>
            <a:ext cx="681038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1мм</a:t>
            </a:r>
            <a:r>
              <a:rPr lang="en-US" sz="2400" baseline="30000">
                <a:solidFill>
                  <a:srgbClr val="000000"/>
                </a:solidFill>
              </a:rPr>
              <a:t>²</a:t>
            </a:r>
          </a:p>
        </p:txBody>
      </p:sp>
    </p:spTree>
    <p:extLst>
      <p:ext uri="{BB962C8B-B14F-4D97-AF65-F5344CB8AC3E}">
        <p14:creationId xmlns:p14="http://schemas.microsoft.com/office/powerpoint/2010/main" val="2265820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7937A5-61AB-42DB-AC42-E752A7279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60648"/>
            <a:ext cx="7461448" cy="574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181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rgbClr val="FF3300"/>
                </a:solidFill>
              </a:rPr>
              <a:t>Измерение площадей</a:t>
            </a:r>
          </a:p>
        </p:txBody>
      </p:sp>
      <p:sp>
        <p:nvSpPr>
          <p:cNvPr id="7171" name="Text Box 16"/>
          <p:cNvSpPr txBox="1">
            <a:spLocks noChangeArrowheads="1"/>
          </p:cNvSpPr>
          <p:nvPr/>
        </p:nvSpPr>
        <p:spPr bwMode="auto">
          <a:xfrm>
            <a:off x="357188" y="762000"/>
            <a:ext cx="87868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Измерение площади фигуры, как и измерения длины отрезка, основано на сравнении этой фигуры с фигурой, площадь которой принимается за единицу. 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7172" name="Text Box 17"/>
          <p:cNvSpPr txBox="1">
            <a:spLocks noChangeArrowheads="1"/>
          </p:cNvSpPr>
          <p:nvPr/>
        </p:nvSpPr>
        <p:spPr bwMode="auto">
          <a:xfrm>
            <a:off x="500063" y="3657600"/>
            <a:ext cx="55197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dirty="0">
                <a:solidFill>
                  <a:srgbClr val="FF3300"/>
                </a:solidFill>
                <a:cs typeface="Times New Roman" pitchFamily="18" charset="0"/>
              </a:rPr>
              <a:t>Площадь фигуры</a:t>
            </a: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dirty="0">
                <a:cs typeface="Times New Roman" pitchFamily="18" charset="0"/>
              </a:rPr>
              <a:t>– это число, показывающее сколько раз единичный квадрат и его части укладываются в данной фигуре.</a:t>
            </a:r>
          </a:p>
        </p:txBody>
      </p:sp>
      <p:sp>
        <p:nvSpPr>
          <p:cNvPr id="7173" name="Text Box 18"/>
          <p:cNvSpPr txBox="1">
            <a:spLocks noChangeArrowheads="1"/>
          </p:cNvSpPr>
          <p:nvPr/>
        </p:nvSpPr>
        <p:spPr bwMode="auto">
          <a:xfrm>
            <a:off x="428625" y="2209800"/>
            <a:ext cx="8715375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dirty="0">
                <a:solidFill>
                  <a:schemeClr val="accent1"/>
                </a:solidFill>
              </a:rPr>
              <a:t>     </a:t>
            </a:r>
            <a:r>
              <a:rPr lang="ru-RU" dirty="0">
                <a:cs typeface="Times New Roman" pitchFamily="18" charset="0"/>
              </a:rPr>
              <a:t>За единицу измерения площади принимается квадрат со стороной, равной единице измерения длины. Он называется</a:t>
            </a: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3300"/>
                </a:solidFill>
                <a:cs typeface="Times New Roman" pitchFamily="18" charset="0"/>
              </a:rPr>
              <a:t>единичным квадратом. </a:t>
            </a:r>
          </a:p>
        </p:txBody>
      </p:sp>
      <p:pic>
        <p:nvPicPr>
          <p:cNvPr id="7174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714750"/>
            <a:ext cx="2671762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20"/>
          <p:cNvSpPr txBox="1">
            <a:spLocks noChangeArrowheads="1"/>
          </p:cNvSpPr>
          <p:nvPr/>
        </p:nvSpPr>
        <p:spPr bwMode="auto">
          <a:xfrm>
            <a:off x="571500" y="5410200"/>
            <a:ext cx="5372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dirty="0">
                <a:cs typeface="Times New Roman" pitchFamily="18" charset="0"/>
              </a:rPr>
              <a:t>Две фигуры называются</a:t>
            </a: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3300"/>
                </a:solidFill>
                <a:cs typeface="Times New Roman" pitchFamily="18" charset="0"/>
              </a:rPr>
              <a:t>равновеликими</a:t>
            </a:r>
            <a:r>
              <a:rPr lang="ru-RU" dirty="0">
                <a:cs typeface="Times New Roman" pitchFamily="18" charset="0"/>
              </a:rPr>
              <a:t>, если они имеют одинаковую площадь.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106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33238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3300"/>
                </a:solidFill>
              </a:rPr>
              <a:t>Свойства площади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500063" y="609600"/>
            <a:ext cx="7600329" cy="523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ru-RU" sz="2800" dirty="0">
              <a:cs typeface="Times New Roman" pitchFamily="18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ru-RU" sz="3600" dirty="0">
                <a:cs typeface="Times New Roman" pitchFamily="18" charset="0"/>
              </a:rPr>
              <a:t>Для площадей плоских фигур справедливы свойства, аналогичные свойствам длин отрезков.</a:t>
            </a:r>
          </a:p>
          <a:p>
            <a:pPr algn="just"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FF3300"/>
                </a:solidFill>
                <a:cs typeface="Times New Roman" pitchFamily="18" charset="0"/>
              </a:rPr>
              <a:t>Свойство 1</a:t>
            </a:r>
            <a:r>
              <a:rPr lang="ru-RU" sz="3600" dirty="0">
                <a:solidFill>
                  <a:srgbClr val="FF3300"/>
                </a:solidFill>
                <a:cs typeface="Times New Roman" pitchFamily="18" charset="0"/>
              </a:rPr>
              <a:t>.</a:t>
            </a:r>
            <a:r>
              <a:rPr lang="ru-RU" sz="3600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3600" dirty="0">
                <a:cs typeface="Times New Roman" pitchFamily="18" charset="0"/>
              </a:rPr>
              <a:t>Площадь фигуры является неотрицательным числом.</a:t>
            </a:r>
          </a:p>
          <a:p>
            <a:pPr algn="just"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FF3300"/>
                </a:solidFill>
                <a:cs typeface="Times New Roman" pitchFamily="18" charset="0"/>
              </a:rPr>
              <a:t>Свойство 2</a:t>
            </a:r>
            <a:r>
              <a:rPr lang="ru-RU" sz="3600" dirty="0">
                <a:solidFill>
                  <a:srgbClr val="FF3300"/>
                </a:solidFill>
                <a:cs typeface="Times New Roman" pitchFamily="18" charset="0"/>
              </a:rPr>
              <a:t>.</a:t>
            </a:r>
            <a:r>
              <a:rPr lang="ru-RU" sz="3600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3600" dirty="0">
                <a:cs typeface="Times New Roman" pitchFamily="18" charset="0"/>
              </a:rPr>
              <a:t>Равные фигуры имеют равные площади.</a:t>
            </a:r>
          </a:p>
        </p:txBody>
      </p:sp>
    </p:spTree>
    <p:extLst>
      <p:ext uri="{BB962C8B-B14F-4D97-AF65-F5344CB8AC3E}">
        <p14:creationId xmlns:p14="http://schemas.microsoft.com/office/powerpoint/2010/main" val="2586737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49F2CF-49EF-4B93-9F52-6A2BC238A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7787927" cy="3227379"/>
          </a:xfrm>
        </p:spPr>
        <p:txBody>
          <a:bodyPr/>
          <a:lstStyle/>
          <a:p>
            <a:r>
              <a:rPr lang="ru-RU" sz="3200" b="1" dirty="0">
                <a:solidFill>
                  <a:srgbClr val="FF3300"/>
                </a:solidFill>
                <a:cs typeface="Times New Roman" pitchFamily="18" charset="0"/>
              </a:rPr>
              <a:t>Свойство 3</a:t>
            </a:r>
            <a:r>
              <a:rPr lang="ru-RU" sz="3200" dirty="0">
                <a:solidFill>
                  <a:srgbClr val="FF3300"/>
                </a:solidFill>
                <a:cs typeface="Times New Roman" pitchFamily="18" charset="0"/>
              </a:rPr>
              <a:t>.</a:t>
            </a:r>
            <a:r>
              <a:rPr lang="ru-RU" sz="3200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3200" dirty="0">
                <a:cs typeface="Times New Roman" pitchFamily="18" charset="0"/>
              </a:rPr>
              <a:t>Если фигура </a:t>
            </a:r>
            <a:r>
              <a:rPr lang="ru-RU" sz="3200" i="1" dirty="0" err="1">
                <a:cs typeface="Times New Roman" pitchFamily="18" charset="0"/>
              </a:rPr>
              <a:t>Ф</a:t>
            </a:r>
            <a:r>
              <a:rPr lang="ru-RU" sz="3200" dirty="0" err="1">
                <a:cs typeface="Times New Roman" pitchFamily="18" charset="0"/>
              </a:rPr>
              <a:t>составлена</a:t>
            </a:r>
            <a:r>
              <a:rPr lang="ru-RU" sz="3200" dirty="0">
                <a:cs typeface="Times New Roman" pitchFamily="18" charset="0"/>
              </a:rPr>
              <a:t> из двух неперекрывающихся фигур </a:t>
            </a:r>
            <a:r>
              <a:rPr lang="en-US" sz="3200" i="1" dirty="0">
                <a:cs typeface="Times New Roman" pitchFamily="18" charset="0"/>
              </a:rPr>
              <a:t>S</a:t>
            </a:r>
            <a:r>
              <a:rPr lang="ru-RU" sz="3200" baseline="-30000" dirty="0">
                <a:cs typeface="Times New Roman" pitchFamily="18" charset="0"/>
              </a:rPr>
              <a:t>1</a:t>
            </a:r>
            <a:r>
              <a:rPr lang="ru-RU" sz="3200" dirty="0">
                <a:cs typeface="Times New Roman" pitchFamily="18" charset="0"/>
              </a:rPr>
              <a:t> и </a:t>
            </a:r>
            <a:r>
              <a:rPr lang="en-US" sz="3200" i="1" dirty="0">
                <a:cs typeface="Times New Roman" pitchFamily="18" charset="0"/>
              </a:rPr>
              <a:t>S</a:t>
            </a:r>
            <a:r>
              <a:rPr lang="ru-RU" sz="3200" baseline="-30000" dirty="0">
                <a:cs typeface="Times New Roman" pitchFamily="18" charset="0"/>
              </a:rPr>
              <a:t>2</a:t>
            </a:r>
            <a:r>
              <a:rPr lang="en-US" sz="3200" baseline="-30000" dirty="0">
                <a:cs typeface="Times New Roman" pitchFamily="18" charset="0"/>
              </a:rPr>
              <a:t> </a:t>
            </a:r>
            <a:r>
              <a:rPr lang="ru-RU" sz="3200" baseline="-30000" dirty="0">
                <a:cs typeface="Times New Roman" pitchFamily="18" charset="0"/>
              </a:rPr>
              <a:t> </a:t>
            </a:r>
            <a:r>
              <a:rPr lang="ru-RU" sz="3200" dirty="0">
                <a:cs typeface="Times New Roman" pitchFamily="18" charset="0"/>
              </a:rPr>
              <a:t> и </a:t>
            </a:r>
            <a:r>
              <a:rPr lang="en-US" sz="3200" dirty="0">
                <a:cs typeface="Times New Roman" pitchFamily="18" charset="0"/>
              </a:rPr>
              <a:t>S</a:t>
            </a:r>
            <a:r>
              <a:rPr lang="ru-RU" sz="3200" baseline="-30000" dirty="0">
                <a:cs typeface="Times New Roman" pitchFamily="18" charset="0"/>
              </a:rPr>
              <a:t> 3 </a:t>
            </a:r>
            <a:r>
              <a:rPr lang="ru-RU" sz="3200" dirty="0">
                <a:cs typeface="Times New Roman" pitchFamily="18" charset="0"/>
              </a:rPr>
              <a:t>то площадь фигуры </a:t>
            </a:r>
            <a:r>
              <a:rPr lang="en-US" sz="3200" i="1" dirty="0">
                <a:cs typeface="Times New Roman" pitchFamily="18" charset="0"/>
              </a:rPr>
              <a:t>S</a:t>
            </a:r>
            <a:r>
              <a:rPr lang="ru-RU" sz="3200" dirty="0">
                <a:cs typeface="Times New Roman" pitchFamily="18" charset="0"/>
              </a:rPr>
              <a:t> равна сумме площадей фигур</a:t>
            </a:r>
            <a:r>
              <a:rPr lang="en-US" sz="3200" dirty="0">
                <a:cs typeface="Times New Roman" pitchFamily="18" charset="0"/>
              </a:rPr>
              <a:t>.</a:t>
            </a:r>
            <a:br>
              <a:rPr lang="ru-RU" sz="3200" dirty="0"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49667D-DC8E-40DA-9AB5-AE4D23290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140968"/>
            <a:ext cx="5976664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38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92150"/>
            <a:ext cx="8229600" cy="936625"/>
          </a:xfrm>
        </p:spPr>
        <p:txBody>
          <a:bodyPr/>
          <a:lstStyle/>
          <a:p>
            <a:r>
              <a:rPr lang="ru-RU" sz="3200" b="1">
                <a:solidFill>
                  <a:srgbClr val="003399"/>
                </a:solidFill>
                <a:latin typeface="Times New Roman" pitchFamily="18" charset="0"/>
              </a:rPr>
              <a:t>Найдите площадь фигуры, изображённой на рисунке: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619250" y="2062163"/>
            <a:ext cx="2447925" cy="1655762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1619250" y="3717925"/>
            <a:ext cx="2447925" cy="20875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067175" y="3717925"/>
            <a:ext cx="2160588" cy="20875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411413" y="1592263"/>
            <a:ext cx="1008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b="1"/>
              <a:t>5см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140200" y="2493963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b="1"/>
              <a:t>3см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716463" y="3357563"/>
            <a:ext cx="792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b="1"/>
              <a:t>4см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6300788" y="4581525"/>
            <a:ext cx="792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b="1"/>
              <a:t>4см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1042988" y="6021388"/>
            <a:ext cx="7058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2BAEAB"/>
                </a:solidFill>
              </a:rPr>
              <a:t>5*3</a:t>
            </a:r>
            <a:r>
              <a:rPr lang="ru-RU" sz="2800" b="1"/>
              <a:t> +</a:t>
            </a:r>
            <a:r>
              <a:rPr lang="ru-RU" sz="2800" b="1">
                <a:solidFill>
                  <a:schemeClr val="folHlink"/>
                </a:solidFill>
              </a:rPr>
              <a:t> 5*4</a:t>
            </a:r>
            <a:r>
              <a:rPr lang="ru-RU" sz="2800" b="1"/>
              <a:t> + </a:t>
            </a:r>
            <a:r>
              <a:rPr lang="ru-RU" sz="2800" b="1">
                <a:solidFill>
                  <a:srgbClr val="FF0000"/>
                </a:solidFill>
              </a:rPr>
              <a:t>4*4 </a:t>
            </a:r>
            <a:r>
              <a:rPr lang="ru-RU" sz="2800" b="1"/>
              <a:t>= </a:t>
            </a:r>
            <a:r>
              <a:rPr lang="ru-RU" sz="2800" b="1">
                <a:solidFill>
                  <a:srgbClr val="2BAEAB"/>
                </a:solidFill>
              </a:rPr>
              <a:t>15</a:t>
            </a:r>
            <a:r>
              <a:rPr lang="ru-RU" sz="2800" b="1"/>
              <a:t> + </a:t>
            </a:r>
            <a:r>
              <a:rPr lang="ru-RU" sz="2800" b="1">
                <a:solidFill>
                  <a:schemeClr val="folHlink"/>
                </a:solidFill>
              </a:rPr>
              <a:t>20</a:t>
            </a:r>
            <a:r>
              <a:rPr lang="ru-RU" sz="2800" b="1"/>
              <a:t> + </a:t>
            </a:r>
            <a:r>
              <a:rPr lang="ru-RU" sz="2800" b="1">
                <a:solidFill>
                  <a:srgbClr val="FF0000"/>
                </a:solidFill>
              </a:rPr>
              <a:t>16</a:t>
            </a:r>
            <a:r>
              <a:rPr lang="ru-RU" sz="2800" b="1"/>
              <a:t> = </a:t>
            </a:r>
            <a:r>
              <a:rPr lang="ru-RU" sz="2800" b="1">
                <a:solidFill>
                  <a:srgbClr val="003399"/>
                </a:solidFill>
              </a:rPr>
              <a:t>51(см</a:t>
            </a:r>
            <a:r>
              <a:rPr lang="ru-RU" sz="2800" b="1" baseline="30000">
                <a:solidFill>
                  <a:srgbClr val="003399"/>
                </a:solidFill>
              </a:rPr>
              <a:t>2</a:t>
            </a:r>
            <a:r>
              <a:rPr lang="ru-RU" sz="2800" b="1">
                <a:solidFill>
                  <a:srgbClr val="003399"/>
                </a:solidFill>
              </a:rPr>
              <a:t>)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539750" y="260350"/>
            <a:ext cx="5761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b="1" i="1">
                <a:solidFill>
                  <a:srgbClr val="FF3300"/>
                </a:solidFill>
                <a:latin typeface="Times New Roman" pitchFamily="18" charset="0"/>
              </a:rPr>
              <a:t>РЕШИТЕ ЗАДАЧУ(различными способами):</a:t>
            </a:r>
          </a:p>
        </p:txBody>
      </p:sp>
    </p:spTree>
    <p:extLst>
      <p:ext uri="{BB962C8B-B14F-4D97-AF65-F5344CB8AC3E}">
        <p14:creationId xmlns:p14="http://schemas.microsoft.com/office/powerpoint/2010/main" val="109355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 animBg="1"/>
      <p:bldP spid="26630" grpId="0" animBg="1"/>
      <p:bldP spid="26631" grpId="0" animBg="1"/>
      <p:bldP spid="26632" grpId="0"/>
      <p:bldP spid="26633" grpId="0"/>
      <p:bldP spid="26634" grpId="0"/>
      <p:bldP spid="26635" grpId="0"/>
      <p:bldP spid="26636" grpId="0"/>
      <p:bldP spid="266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E3FD31-CF4E-4FE2-9861-4BC703097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2723323"/>
          </a:xfrm>
        </p:spPr>
        <p:txBody>
          <a:bodyPr/>
          <a:lstStyle/>
          <a:p>
            <a:r>
              <a:rPr lang="ru-RU" b="1" dirty="0">
                <a:solidFill>
                  <a:srgbClr val="FF3300"/>
                </a:solidFill>
              </a:rPr>
              <a:t>Свойство 4.</a:t>
            </a:r>
            <a:r>
              <a:rPr lang="ru-RU" b="1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dirty="0">
                <a:cs typeface="Times New Roman" pitchFamily="18" charset="0"/>
              </a:rPr>
              <a:t>Площадь прямоугольника равна произведению его смежных сторон.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B0A990-5066-4404-9181-910A2BF2C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82" y="2852935"/>
            <a:ext cx="7139854" cy="388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1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EEBEB-94C6-4171-9904-3D1C09477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1859227"/>
          </a:xfrm>
        </p:spPr>
        <p:txBody>
          <a:bodyPr/>
          <a:lstStyle/>
          <a:p>
            <a:r>
              <a:rPr lang="ru-RU" dirty="0"/>
              <a:t>Самостоятельная работа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C32B00-275B-4597-884F-CE052E1AA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40768"/>
            <a:ext cx="701231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099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21133-AF2A-4E32-90A7-27BFF181C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A35901-0FED-40CD-A4D9-D624FCF4C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13968"/>
            <a:ext cx="7595806" cy="567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674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C226A-C4ED-40A7-9E47-2D8DA0658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CDC535-D50F-4EAC-B1F2-2DC7E1B61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67808"/>
            <a:ext cx="7427491" cy="555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2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29" indent="-342829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знания учащихся о площади, полученные в начальной школе;</a:t>
            </a:r>
          </a:p>
          <a:p>
            <a:pPr marL="342829" indent="-342829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понятие равных фигур, формулы площади прямоугольника и квадрата;</a:t>
            </a:r>
          </a:p>
          <a:p>
            <a:pPr marL="342829" indent="-342829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вычислительные навыки.</a:t>
            </a:r>
          </a:p>
        </p:txBody>
      </p:sp>
    </p:spTree>
    <p:extLst>
      <p:ext uri="{BB962C8B-B14F-4D97-AF65-F5344CB8AC3E}">
        <p14:creationId xmlns:p14="http://schemas.microsoft.com/office/powerpoint/2010/main" val="429663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E1E1B-A754-4CD2-A072-6CEB01CC9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C71C4B-959A-4A39-9667-71BCE6FC5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55660"/>
            <a:ext cx="7509237" cy="563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73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457677-7B21-4AE4-B1BA-CEA9FE877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30A01F-AB84-440B-BA73-FF62DEDFD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1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151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87532D-2CBB-40D2-A06C-83B1C3ACE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5315611"/>
          </a:xfrm>
        </p:spPr>
        <p:txBody>
          <a:bodyPr/>
          <a:lstStyle/>
          <a:p>
            <a:pPr algn="l"/>
            <a:r>
              <a:rPr lang="ru-RU" sz="4400" dirty="0">
                <a:latin typeface="Verdana" panose="020B0604030504040204" pitchFamily="34" charset="0"/>
              </a:rPr>
              <a:t>Какое количество краски необходимо</a:t>
            </a:r>
            <a:r>
              <a:rPr lang="ru-RU" sz="4400" b="1" dirty="0">
                <a:latin typeface="Verdana" panose="020B0604030504040204" pitchFamily="34" charset="0"/>
              </a:rPr>
              <a:t> </a:t>
            </a:r>
            <a:r>
              <a:rPr lang="ru-RU" sz="4400" dirty="0">
                <a:latin typeface="Verdana" panose="020B0604030504040204" pitchFamily="34" charset="0"/>
              </a:rPr>
              <a:t>для того, чтобы покрасить пол на кухне размером 3,5 х 4 м в два слоя?</a:t>
            </a:r>
            <a:br>
              <a:rPr lang="ru-RU" sz="4400" dirty="0">
                <a:latin typeface="Verdana" panose="020B0604030504040204" pitchFamily="34" charset="0"/>
              </a:rPr>
            </a:br>
            <a:r>
              <a:rPr lang="ru-RU" sz="4400" dirty="0">
                <a:latin typeface="Verdana" panose="020B0604030504040204" pitchFamily="34" charset="0"/>
              </a:rPr>
              <a:t>Расход краски 0,07 кг/м2.</a:t>
            </a:r>
            <a:br>
              <a:rPr lang="ru-RU" sz="4400" dirty="0">
                <a:latin typeface="Verdana" panose="020B0604030504040204" pitchFamily="34" charset="0"/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502150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A7CDEA-CE08-4063-81F4-560B92A9E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5747659"/>
          </a:xfrm>
        </p:spPr>
        <p:txBody>
          <a:bodyPr/>
          <a:lstStyle/>
          <a:p>
            <a:r>
              <a:rPr lang="ru-RU" dirty="0"/>
              <a:t>Решение.</a:t>
            </a:r>
            <a:br>
              <a:rPr lang="ru-RU" dirty="0"/>
            </a:br>
            <a:r>
              <a:rPr lang="ru-RU" dirty="0"/>
              <a:t>1) 4 · 3,5 = 14 (м2) площадь пола</a:t>
            </a:r>
            <a:br>
              <a:rPr lang="ru-RU" dirty="0"/>
            </a:br>
            <a:r>
              <a:rPr lang="ru-RU" dirty="0"/>
              <a:t>2) 0,07 · 14 = 0,98 (г) краски потребуется на один слой.</a:t>
            </a:r>
            <a:br>
              <a:rPr lang="ru-RU" dirty="0"/>
            </a:br>
            <a:r>
              <a:rPr lang="ru-RU" dirty="0"/>
              <a:t>3) 0,98 · 2 = 1,96 (кг) краски необходимо.</a:t>
            </a:r>
            <a:br>
              <a:rPr lang="ru-RU" dirty="0"/>
            </a:br>
            <a:r>
              <a:rPr lang="ru-RU" dirty="0"/>
              <a:t>Ответ: Достаточно одной двухкилограммовой банки краски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74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D03077-D815-486C-80EA-1034A94C8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4811555"/>
          </a:xfrm>
        </p:spPr>
        <p:txBody>
          <a:bodyPr/>
          <a:lstStyle/>
          <a:p>
            <a:r>
              <a:rPr lang="ru-RU" dirty="0"/>
              <a:t>Сколько потребуется рулонов обоев, чтобы оклеить стену со сторонами 6 м и 3 м, если длина рулона 10 м, а ширина 50 см?</a:t>
            </a:r>
          </a:p>
        </p:txBody>
      </p:sp>
    </p:spTree>
    <p:extLst>
      <p:ext uri="{BB962C8B-B14F-4D97-AF65-F5344CB8AC3E}">
        <p14:creationId xmlns:p14="http://schemas.microsoft.com/office/powerpoint/2010/main" val="1686609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7CB83D-79D6-446F-9A68-1BF59A2AC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-531440"/>
            <a:ext cx="7715919" cy="7992887"/>
          </a:xfrm>
        </p:spPr>
        <p:txBody>
          <a:bodyPr/>
          <a:lstStyle/>
          <a:p>
            <a:pPr algn="l"/>
            <a:r>
              <a:rPr lang="ru-RU" dirty="0">
                <a:latin typeface="Verdana" panose="020B0604030504040204" pitchFamily="34" charset="0"/>
              </a:rPr>
              <a:t>Решение:</a:t>
            </a:r>
            <a:br>
              <a:rPr lang="ru-RU" dirty="0">
                <a:latin typeface="Verdana" panose="020B0604030504040204" pitchFamily="34" charset="0"/>
              </a:rPr>
            </a:br>
            <a:r>
              <a:rPr lang="ru-RU" dirty="0">
                <a:latin typeface="Verdana" panose="020B0604030504040204" pitchFamily="34" charset="0"/>
              </a:rPr>
              <a:t>1) 6 · 3 = 18 (м2) – площадь стены</a:t>
            </a:r>
            <a:br>
              <a:rPr lang="ru-RU" dirty="0">
                <a:latin typeface="Verdana" panose="020B0604030504040204" pitchFamily="34" charset="0"/>
              </a:rPr>
            </a:br>
            <a:r>
              <a:rPr lang="ru-RU" dirty="0">
                <a:latin typeface="Verdana" panose="020B0604030504040204" pitchFamily="34" charset="0"/>
              </a:rPr>
              <a:t>2) 1000 · 50 = 50000 (см2) – площадь 1 рулона обоев</a:t>
            </a:r>
            <a:br>
              <a:rPr lang="ru-RU" dirty="0">
                <a:latin typeface="Verdana" panose="020B0604030504040204" pitchFamily="34" charset="0"/>
              </a:rPr>
            </a:br>
            <a:r>
              <a:rPr lang="ru-RU" dirty="0">
                <a:latin typeface="Verdana" panose="020B0604030504040204" pitchFamily="34" charset="0"/>
              </a:rPr>
              <a:t>3) 50000 см2 = 5 м2, </a:t>
            </a:r>
            <a:br>
              <a:rPr lang="ru-RU" dirty="0">
                <a:latin typeface="Verdana" panose="020B0604030504040204" pitchFamily="34" charset="0"/>
              </a:rPr>
            </a:br>
            <a:r>
              <a:rPr lang="ru-RU" dirty="0">
                <a:latin typeface="Verdana" panose="020B0604030504040204" pitchFamily="34" charset="0"/>
              </a:rPr>
              <a:t>18 : 5 = 3,6(р)</a:t>
            </a:r>
            <a:br>
              <a:rPr lang="ru-RU" dirty="0">
                <a:latin typeface="Verdana" panose="020B0604030504040204" pitchFamily="34" charset="0"/>
              </a:rPr>
            </a:br>
            <a:r>
              <a:rPr lang="ru-RU" dirty="0">
                <a:latin typeface="Verdana" panose="020B0604030504040204" pitchFamily="34" charset="0"/>
              </a:rPr>
              <a:t>Ответ: 4 рулона</a:t>
            </a:r>
            <a:br>
              <a:rPr lang="ru-RU" dirty="0">
                <a:latin typeface="Verdana" panose="020B060403050404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0769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7A8FD2-58D5-4491-9B7D-2C38BFE17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5243603"/>
          </a:xfrm>
        </p:spPr>
        <p:txBody>
          <a:bodyPr/>
          <a:lstStyle/>
          <a:p>
            <a:pPr algn="l"/>
            <a:r>
              <a:rPr lang="ru-RU" dirty="0"/>
              <a:t>Отец решил выложить кафелем пол в ванной комнате, длина которой 3,6 м, а ширина - 1,8м. Хватит ли ему 2 ящика кафеля, если плитка имеет форму квадрата со стороной 30 см, а в одном ящике находится 30 плиток?</a:t>
            </a:r>
          </a:p>
        </p:txBody>
      </p:sp>
    </p:spTree>
    <p:extLst>
      <p:ext uri="{BB962C8B-B14F-4D97-AF65-F5344CB8AC3E}">
        <p14:creationId xmlns:p14="http://schemas.microsoft.com/office/powerpoint/2010/main" val="390414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2FF720-1CD2-4BE3-8DED-82152EA6B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6683764"/>
          </a:xfrm>
        </p:spPr>
        <p:txBody>
          <a:bodyPr/>
          <a:lstStyle/>
          <a:p>
            <a:pPr algn="l"/>
            <a:r>
              <a:rPr lang="ru-RU" dirty="0"/>
              <a:t>Решение.</a:t>
            </a:r>
            <a:br>
              <a:rPr lang="ru-RU" dirty="0"/>
            </a:br>
            <a:r>
              <a:rPr lang="ru-RU" dirty="0"/>
              <a:t>1) 3,6 · 1,8 = 6,48 (м2) площадь пола ванной комнаты.</a:t>
            </a:r>
            <a:br>
              <a:rPr lang="ru-RU" dirty="0"/>
            </a:br>
            <a:r>
              <a:rPr lang="ru-RU" dirty="0"/>
              <a:t>2) 0,3 · 0,3 = 0,09 (м2) площадь </a:t>
            </a:r>
            <a:br>
              <a:rPr lang="ru-RU" dirty="0"/>
            </a:br>
            <a:r>
              <a:rPr lang="ru-RU" dirty="0"/>
              <a:t>1 плитки.</a:t>
            </a:r>
            <a:br>
              <a:rPr lang="ru-RU" dirty="0"/>
            </a:br>
            <a:r>
              <a:rPr lang="ru-RU" dirty="0"/>
              <a:t>3) 6,48 : 0,09 = 72 (п) нужно.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Ответ: 2 ящиков кафеля не хватит, т. к. в 2 ящиках 60 плиток.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3076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8C370-D8E7-4EBD-BE18-37A5744F8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5675651"/>
          </a:xfrm>
        </p:spPr>
        <p:txBody>
          <a:bodyPr/>
          <a:lstStyle/>
          <a:p>
            <a:pPr algn="l"/>
            <a:r>
              <a:rPr lang="ru-RU" dirty="0"/>
              <a:t>При покупке семян моркови маме сказали, что ими можно засеять 60 м2. Хватит ли семян, если родители сделали грядку прямоугольной формы длиной 12 м и шириной 7 м. Если не хватит, то каких размеров должна быть грядка?</a:t>
            </a:r>
          </a:p>
        </p:txBody>
      </p:sp>
    </p:spTree>
    <p:extLst>
      <p:ext uri="{BB962C8B-B14F-4D97-AF65-F5344CB8AC3E}">
        <p14:creationId xmlns:p14="http://schemas.microsoft.com/office/powerpoint/2010/main" val="10369204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2505E-D0B1-4AD6-94D9-33ECE8264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81" y="273628"/>
            <a:ext cx="7715919" cy="5099587"/>
          </a:xfrm>
        </p:spPr>
        <p:txBody>
          <a:bodyPr/>
          <a:lstStyle/>
          <a:p>
            <a:r>
              <a:rPr lang="ru-RU" dirty="0"/>
              <a:t>Решение. 1) 12 · 7 = 84 (м2) площадь грядки.</a:t>
            </a:r>
            <a:br>
              <a:rPr lang="ru-RU" dirty="0"/>
            </a:br>
            <a:r>
              <a:rPr lang="ru-RU" dirty="0"/>
              <a:t>Ответ: Семян не хватит. Их хватит на грядку размером </a:t>
            </a:r>
            <a:br>
              <a:rPr lang="ru-RU" dirty="0"/>
            </a:br>
            <a:r>
              <a:rPr lang="ru-RU" dirty="0"/>
              <a:t>12 × 5 м. </a:t>
            </a:r>
            <a:br>
              <a:rPr lang="ru-RU" dirty="0"/>
            </a:br>
            <a:r>
              <a:rPr lang="ru-RU" dirty="0"/>
              <a:t>(15 × 4 м, 20 × 3 м, 10 × 6 м)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676B33-4FA4-4702-99A6-A6D37B442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481070"/>
            <a:ext cx="2377646" cy="210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87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0000CC"/>
                </a:solidFill>
                <a:latin typeface="Times New Roman" pitchFamily="18" charset="0"/>
              </a:rPr>
              <a:t>Понятие площади фигуры и её измерение.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060575"/>
            <a:ext cx="4464050" cy="4176713"/>
          </a:xfrm>
        </p:spPr>
        <p:txBody>
          <a:bodyPr/>
          <a:lstStyle/>
          <a:p>
            <a:r>
              <a:rPr lang="ru-RU" sz="2400" b="1">
                <a:solidFill>
                  <a:srgbClr val="1B7C83"/>
                </a:solidFill>
                <a:latin typeface="Times New Roman" pitchFamily="18" charset="0"/>
              </a:rPr>
              <a:t>Что такое площадь.</a:t>
            </a:r>
          </a:p>
          <a:p>
            <a:r>
              <a:rPr lang="ru-RU" sz="2400" b="1">
                <a:solidFill>
                  <a:srgbClr val="003399"/>
                </a:solidFill>
                <a:latin typeface="Times New Roman" pitchFamily="18" charset="0"/>
              </a:rPr>
              <a:t>Свойства площади.</a:t>
            </a:r>
          </a:p>
          <a:p>
            <a:r>
              <a:rPr lang="ru-RU" sz="2400" b="1">
                <a:solidFill>
                  <a:srgbClr val="FF00FF"/>
                </a:solidFill>
                <a:latin typeface="Times New Roman" pitchFamily="18" charset="0"/>
              </a:rPr>
              <a:t>Какие фигуры называют равными.</a:t>
            </a:r>
          </a:p>
          <a:p>
            <a:r>
              <a:rPr lang="ru-RU" sz="2400" b="1">
                <a:solidFill>
                  <a:srgbClr val="FF00FF"/>
                </a:solidFill>
                <a:latin typeface="Times New Roman" pitchFamily="18" charset="0"/>
              </a:rPr>
              <a:t>Какие фигуры называют равновеликими.</a:t>
            </a:r>
          </a:p>
          <a:p>
            <a:r>
              <a:rPr lang="ru-RU" sz="2400" b="1">
                <a:solidFill>
                  <a:srgbClr val="FF00FF"/>
                </a:solidFill>
                <a:latin typeface="Times New Roman" pitchFamily="18" charset="0"/>
              </a:rPr>
              <a:t>Какие фигуры называют равносоставленными.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989138"/>
            <a:ext cx="4464050" cy="3197225"/>
          </a:xfrm>
        </p:spPr>
        <p:txBody>
          <a:bodyPr/>
          <a:lstStyle/>
          <a:p>
            <a:r>
              <a:rPr lang="ru-RU" sz="2400" b="1" dirty="0">
                <a:solidFill>
                  <a:srgbClr val="003399"/>
                </a:solidFill>
                <a:latin typeface="Times New Roman" pitchFamily="18" charset="0"/>
              </a:rPr>
              <a:t>Единицы измерения площади.</a:t>
            </a:r>
            <a:r>
              <a:rPr lang="ru-RU" sz="2400" b="1" dirty="0">
                <a:solidFill>
                  <a:srgbClr val="1B7C83"/>
                </a:solidFill>
                <a:latin typeface="Times New Roman" pitchFamily="18" charset="0"/>
              </a:rPr>
              <a:t>  </a:t>
            </a:r>
          </a:p>
          <a:p>
            <a:r>
              <a:rPr lang="ru-RU" sz="2400" b="1" dirty="0">
                <a:solidFill>
                  <a:srgbClr val="1B7C83"/>
                </a:solidFill>
                <a:latin typeface="Times New Roman" pitchFamily="18" charset="0"/>
              </a:rPr>
              <a:t>Формулу площади прямоугольника, квадрата.</a:t>
            </a:r>
          </a:p>
          <a:p>
            <a:endParaRPr lang="ru-RU" sz="2400" b="1" dirty="0">
              <a:solidFill>
                <a:srgbClr val="1B7C83"/>
              </a:solidFill>
              <a:latin typeface="Times New Roman" pitchFamily="18" charset="0"/>
            </a:endParaRPr>
          </a:p>
          <a:p>
            <a:endParaRPr lang="ru-RU" sz="2400" b="1" dirty="0">
              <a:solidFill>
                <a:srgbClr val="1B7C83"/>
              </a:solidFill>
              <a:latin typeface="Times New Roman" pitchFamily="18" charset="0"/>
            </a:endParaRPr>
          </a:p>
          <a:p>
            <a:endParaRPr lang="ru-RU" sz="2400" b="1" dirty="0">
              <a:solidFill>
                <a:srgbClr val="1B7C83"/>
              </a:solidFill>
              <a:latin typeface="Times New Roman" pitchFamily="18" charset="0"/>
            </a:endParaRPr>
          </a:p>
          <a:p>
            <a:endParaRPr lang="ru-RU" sz="2400" b="1" dirty="0">
              <a:solidFill>
                <a:srgbClr val="1B7C83"/>
              </a:solidFill>
              <a:latin typeface="Times New Roman" pitchFamily="18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27088" y="1484313"/>
            <a:ext cx="2736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3200" b="1" dirty="0">
                <a:solidFill>
                  <a:srgbClr val="F23E20"/>
                </a:solidFill>
                <a:latin typeface="Times New Roman" pitchFamily="18" charset="0"/>
              </a:rPr>
              <a:t>Узнаете: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219700" y="1916113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003800" y="1484313"/>
            <a:ext cx="2808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F23E20"/>
                </a:solidFill>
                <a:latin typeface="Times New Roman" pitchFamily="18" charset="0"/>
              </a:rPr>
              <a:t>Вспомните:</a:t>
            </a:r>
          </a:p>
        </p:txBody>
      </p:sp>
    </p:spTree>
    <p:extLst>
      <p:ext uri="{BB962C8B-B14F-4D97-AF65-F5344CB8AC3E}">
        <p14:creationId xmlns:p14="http://schemas.microsoft.com/office/powerpoint/2010/main" val="323733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5" grpId="0"/>
      <p:bldP spid="1536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dirty="0">
                <a:solidFill>
                  <a:srgbClr val="FF3300"/>
                </a:solidFill>
              </a:rPr>
            </a:br>
            <a:br>
              <a:rPr lang="ru-RU" dirty="0">
                <a:solidFill>
                  <a:srgbClr val="FF3300"/>
                </a:solidFill>
              </a:rPr>
            </a:br>
            <a:br>
              <a:rPr lang="ru-RU" dirty="0">
                <a:solidFill>
                  <a:srgbClr val="FF3300"/>
                </a:solidFill>
              </a:rPr>
            </a:br>
            <a:r>
              <a:rPr lang="ru-RU" dirty="0">
                <a:solidFill>
                  <a:srgbClr val="FF3300"/>
                </a:solidFill>
              </a:rPr>
              <a:t>Вопрос 1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785813" y="642938"/>
            <a:ext cx="7215187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ru-RU" sz="3200" dirty="0">
              <a:cs typeface="Times New Roman" pitchFamily="18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ru-RU" sz="4400" dirty="0">
                <a:cs typeface="Times New Roman" pitchFamily="18" charset="0"/>
              </a:rPr>
              <a:t>Что принимается за единицу измерения площади?</a:t>
            </a:r>
            <a:endParaRPr lang="en-US" sz="4400" dirty="0">
              <a:cs typeface="Times New Roman" pitchFamily="18" charset="0"/>
            </a:endParaRP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304800" y="3352800"/>
            <a:ext cx="8610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dirty="0">
                <a:solidFill>
                  <a:srgbClr val="FF3300"/>
                </a:solidFill>
              </a:rPr>
              <a:t>Ответ: </a:t>
            </a:r>
            <a:r>
              <a:rPr lang="ru-RU" sz="4000" dirty="0">
                <a:cs typeface="Times New Roman" pitchFamily="18" charset="0"/>
              </a:rPr>
              <a:t>За единицу измерения площади принимается квадрат со стороной, равной единице измерения длины. </a:t>
            </a:r>
          </a:p>
        </p:txBody>
      </p:sp>
    </p:spTree>
    <p:extLst>
      <p:ext uri="{BB962C8B-B14F-4D97-AF65-F5344CB8AC3E}">
        <p14:creationId xmlns:p14="http://schemas.microsoft.com/office/powerpoint/2010/main" val="128105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3300"/>
                </a:solidFill>
              </a:rPr>
              <a:t>Вопрос 2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52400" y="609600"/>
            <a:ext cx="8763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4800" dirty="0">
                <a:cs typeface="Times New Roman" pitchFamily="18" charset="0"/>
              </a:rPr>
              <a:t>Какие фигуры называются равновеликими?</a:t>
            </a:r>
            <a:endParaRPr lang="en-US" sz="4800" dirty="0">
              <a:cs typeface="Times New Roman" pitchFamily="18" charset="0"/>
            </a:endParaRP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304800" y="3352800"/>
            <a:ext cx="8610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800" dirty="0">
                <a:solidFill>
                  <a:srgbClr val="FF3300"/>
                </a:solidFill>
              </a:rPr>
              <a:t>Ответ: </a:t>
            </a:r>
            <a:r>
              <a:rPr lang="ru-RU" sz="4800" dirty="0">
                <a:cs typeface="Times New Roman" pitchFamily="18" charset="0"/>
              </a:rPr>
              <a:t>Две фигуры называются равновеликими, если они имеют одинаковую площадь.</a:t>
            </a:r>
          </a:p>
        </p:txBody>
      </p:sp>
    </p:spTree>
    <p:extLst>
      <p:ext uri="{BB962C8B-B14F-4D97-AF65-F5344CB8AC3E}">
        <p14:creationId xmlns:p14="http://schemas.microsoft.com/office/powerpoint/2010/main" val="202692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rgbClr val="FF3300"/>
                </a:solidFill>
              </a:rPr>
              <a:t>Вопрос 3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" y="609600"/>
            <a:ext cx="8763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800" dirty="0">
                <a:cs typeface="Times New Roman" pitchFamily="18" charset="0"/>
              </a:rPr>
              <a:t>Какие фигуры называются равновеликими?</a:t>
            </a:r>
            <a:endParaRPr lang="en-US" sz="4800" dirty="0">
              <a:cs typeface="Times New Roman" pitchFamily="18" charset="0"/>
            </a:endParaRP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304800" y="3352800"/>
            <a:ext cx="8610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 dirty="0">
                <a:solidFill>
                  <a:srgbClr val="FF3300"/>
                </a:solidFill>
              </a:rPr>
              <a:t>Ответ: </a:t>
            </a:r>
            <a:r>
              <a:rPr lang="ru-RU" sz="4000" dirty="0">
                <a:cs typeface="Times New Roman" pitchFamily="18" charset="0"/>
              </a:rPr>
              <a:t>Две фигуры называются равновеликими, если они имеют одинаковую площадь.</a:t>
            </a:r>
          </a:p>
        </p:txBody>
      </p:sp>
    </p:spTree>
    <p:extLst>
      <p:ext uri="{BB962C8B-B14F-4D97-AF65-F5344CB8AC3E}">
        <p14:creationId xmlns:p14="http://schemas.microsoft.com/office/powerpoint/2010/main" val="295153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1.Измерить площадь фигуры</a:t>
            </a:r>
            <a:r>
              <a:rPr lang="ru-RU" altLang="ru-RU" sz="2400" b="1" dirty="0">
                <a:solidFill>
                  <a:srgbClr val="000099"/>
                </a:solidFill>
              </a:rPr>
              <a:t>,</a:t>
            </a:r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 значит найти  число</a:t>
            </a:r>
            <a:r>
              <a:rPr lang="ru-RU" altLang="ru-RU" sz="2400" b="1" dirty="0">
                <a:solidFill>
                  <a:srgbClr val="000099"/>
                </a:solidFill>
              </a:rPr>
              <a:t>,</a:t>
            </a:r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 показывающее</a:t>
            </a:r>
            <a:r>
              <a:rPr lang="ru-RU" altLang="ru-RU" sz="2400" b="1" dirty="0">
                <a:solidFill>
                  <a:srgbClr val="000099"/>
                </a:solidFill>
              </a:rPr>
              <a:t>, </a:t>
            </a:r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сколько единичных квадратов содержится в данной фигуре</a:t>
            </a:r>
            <a:r>
              <a:rPr lang="en-US" altLang="ru-RU" sz="2400" b="1" dirty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;</a:t>
            </a:r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endParaRPr lang="ru-RU" altLang="ru-RU" sz="3200" b="1" dirty="0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2.Площадь прямоугольника  равна произведению ширины прямоугольника на его длину</a:t>
            </a:r>
            <a:r>
              <a:rPr lang="en-US" altLang="ru-RU" sz="2400" b="1" dirty="0">
                <a:solidFill>
                  <a:srgbClr val="000099"/>
                </a:solidFill>
                <a:latin typeface="Times New Roman" pitchFamily="18" charset="0"/>
              </a:rPr>
              <a:t>;</a:t>
            </a:r>
            <a:endParaRPr lang="ru-RU" altLang="ru-RU" sz="2400" b="1" dirty="0">
              <a:solidFill>
                <a:srgbClr val="000099"/>
              </a:solidFill>
              <a:latin typeface="Times New Roman" pitchFamily="18" charset="0"/>
            </a:endParaRPr>
          </a:p>
          <a:p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3. Площадь квадрата равна квадрату его стороны</a:t>
            </a:r>
            <a:r>
              <a:rPr lang="en-US" altLang="ru-RU" sz="2400" b="1" dirty="0">
                <a:solidFill>
                  <a:srgbClr val="000099"/>
                </a:solidFill>
                <a:latin typeface="Times New Roman" pitchFamily="18" charset="0"/>
              </a:rPr>
              <a:t>;</a:t>
            </a:r>
            <a:r>
              <a:rPr lang="en-US" altLang="ru-RU" sz="2400" b="1" dirty="0">
                <a:latin typeface="Times New Roman" pitchFamily="18" charset="0"/>
              </a:rPr>
              <a:t> </a:t>
            </a:r>
          </a:p>
          <a:p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4. Площади равных фигур равны</a:t>
            </a:r>
            <a:r>
              <a:rPr lang="en-US" altLang="ru-RU" sz="2400" b="1" dirty="0">
                <a:solidFill>
                  <a:srgbClr val="000099"/>
                </a:solidFill>
                <a:latin typeface="Times New Roman" pitchFamily="18" charset="0"/>
                <a:cs typeface="Times New Roman" panose="02020603050405020304" pitchFamily="18" charset="0"/>
              </a:rPr>
              <a:t>;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5.Площадь всей фигуры равна сумме площадей ее частей.</a:t>
            </a:r>
            <a:endParaRPr lang="en-US" altLang="ru-RU" sz="2400" b="1" dirty="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404664"/>
            <a:ext cx="3870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70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0" descr="колокольчик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420938"/>
            <a:ext cx="2960688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6"/>
          <p:cNvSpPr>
            <a:spLocks noChangeArrowheads="1" noChangeShapeType="1" noTextEdit="1"/>
          </p:cNvSpPr>
          <p:nvPr/>
        </p:nvSpPr>
        <p:spPr bwMode="auto">
          <a:xfrm>
            <a:off x="539750" y="981075"/>
            <a:ext cx="8280400" cy="13684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Times New Roman"/>
                <a:cs typeface="Times New Roman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9855153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2750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481" y="692696"/>
            <a:ext cx="8226720" cy="5436589"/>
          </a:xfrm>
        </p:spPr>
        <p:txBody>
          <a:bodyPr/>
          <a:lstStyle/>
          <a:p>
            <a:pPr algn="ctr"/>
            <a:r>
              <a:rPr lang="ru-RU" sz="4000" b="1" i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 вопросов трудных</a:t>
            </a:r>
          </a:p>
          <a:p>
            <a:pPr algn="ctr"/>
            <a:r>
              <a:rPr lang="ru-RU" sz="4000" b="1" i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Разгадать помогут нам</a:t>
            </a:r>
          </a:p>
          <a:p>
            <a:pPr algn="ctr"/>
            <a:r>
              <a:rPr lang="ru-RU" sz="4000" b="1" i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знанья и уменья</a:t>
            </a:r>
          </a:p>
          <a:p>
            <a:pPr algn="ctr"/>
            <a:r>
              <a:rPr lang="ru-RU" sz="4000" b="1" i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смекалкой пополам</a:t>
            </a:r>
          </a:p>
          <a:p>
            <a:pPr algn="ctr"/>
            <a:endParaRPr lang="ru-RU" sz="4000" b="1" i="1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521" y="3717032"/>
            <a:ext cx="326813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63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92276" y="404812"/>
            <a:ext cx="6264100" cy="2232099"/>
          </a:xfrm>
        </p:spPr>
        <p:txBody>
          <a:bodyPr lIns="0" rIns="0" bIns="0" anchor="b"/>
          <a:lstStyle/>
          <a:p>
            <a:pPr algn="r" eaLnBrk="1" hangingPunct="1"/>
            <a:r>
              <a:rPr lang="ru-RU" sz="3600" b="1" i="1" dirty="0">
                <a:solidFill>
                  <a:srgbClr val="D60000"/>
                </a:solidFill>
              </a:rPr>
              <a:t>«Наука начинается там, </a:t>
            </a:r>
            <a:br>
              <a:rPr lang="ru-RU" sz="3600" b="1" i="1" dirty="0">
                <a:solidFill>
                  <a:srgbClr val="D60000"/>
                </a:solidFill>
              </a:rPr>
            </a:br>
            <a:r>
              <a:rPr lang="ru-RU" sz="3600" b="1" i="1" dirty="0">
                <a:solidFill>
                  <a:srgbClr val="D60000"/>
                </a:solidFill>
              </a:rPr>
              <a:t>где начинают измерять»</a:t>
            </a:r>
            <a:br>
              <a:rPr lang="ru-RU" sz="3600" b="1" i="1" dirty="0">
                <a:solidFill>
                  <a:srgbClr val="D60000"/>
                </a:solidFill>
              </a:rPr>
            </a:br>
            <a:r>
              <a:rPr lang="ru-RU" sz="3600" b="1" i="1" dirty="0">
                <a:solidFill>
                  <a:srgbClr val="D60000"/>
                </a:solidFill>
              </a:rPr>
              <a:t>Д.И. Менделеев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95536" y="3523952"/>
            <a:ext cx="7272338" cy="1633538"/>
          </a:xfrm>
          <a:prstGeom prst="rect">
            <a:avLst/>
          </a:prstGeom>
          <a:solidFill>
            <a:srgbClr val="CC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3000" b="1" dirty="0"/>
              <a:t>В повседневной жизни мы часто встречаемся с понятием «площадь» </a:t>
            </a:r>
          </a:p>
        </p:txBody>
      </p:sp>
      <p:pic>
        <p:nvPicPr>
          <p:cNvPr id="1843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" y="476672"/>
            <a:ext cx="1316038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3225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AD8EC87-91C7-4F9D-B86C-66D29E59D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260648"/>
            <a:ext cx="7704856" cy="4032448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DDDE953-3FBF-4F46-85B4-FC704237C13A}"/>
              </a:ext>
            </a:extLst>
          </p:cNvPr>
          <p:cNvSpPr/>
          <p:nvPr/>
        </p:nvSpPr>
        <p:spPr>
          <a:xfrm>
            <a:off x="395536" y="3244334"/>
            <a:ext cx="1029923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sz="4000" b="1" dirty="0">
                <a:solidFill>
                  <a:srgbClr val="FF0000"/>
                </a:solidFill>
              </a:rPr>
              <a:t>площадь города, страны и т.д.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87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B9D40BF-D535-4014-95A9-77C786F8E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60648"/>
            <a:ext cx="7072214" cy="4392488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B4AF99F-506C-46A4-9901-699D02308B31}"/>
              </a:ext>
            </a:extLst>
          </p:cNvPr>
          <p:cNvSpPr/>
          <p:nvPr/>
        </p:nvSpPr>
        <p:spPr>
          <a:xfrm>
            <a:off x="755576" y="3244334"/>
            <a:ext cx="707221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b="1" dirty="0"/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b="1" dirty="0"/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b="1" dirty="0"/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b="1" dirty="0"/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b="1" dirty="0"/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b="1" dirty="0"/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4000" b="1" dirty="0">
                <a:solidFill>
                  <a:srgbClr val="FF0000"/>
                </a:solidFill>
              </a:rPr>
              <a:t>- площадь земельного участка</a:t>
            </a:r>
          </a:p>
        </p:txBody>
      </p:sp>
    </p:spTree>
    <p:extLst>
      <p:ext uri="{BB962C8B-B14F-4D97-AF65-F5344CB8AC3E}">
        <p14:creationId xmlns:p14="http://schemas.microsoft.com/office/powerpoint/2010/main" val="4255016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5746E02-C576-456D-AB1E-39ECA4C1B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32656"/>
            <a:ext cx="7657665" cy="4176464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CE6FB33-2554-4014-AC8C-DD28284BC9FB}"/>
              </a:ext>
            </a:extLst>
          </p:cNvPr>
          <p:cNvSpPr/>
          <p:nvPr/>
        </p:nvSpPr>
        <p:spPr>
          <a:xfrm>
            <a:off x="1619672" y="3244334"/>
            <a:ext cx="612068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4000" dirty="0"/>
          </a:p>
          <a:p>
            <a:r>
              <a:rPr lang="ru-RU" sz="4000" dirty="0">
                <a:solidFill>
                  <a:srgbClr val="FF0000"/>
                </a:solidFill>
              </a:rPr>
              <a:t>- площадь  квартиры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965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9144000" cy="792163"/>
          </a:xfrm>
        </p:spPr>
        <p:txBody>
          <a:bodyPr lIns="0" rIns="0" bIns="0" anchor="b"/>
          <a:lstStyle/>
          <a:p>
            <a:pPr eaLnBrk="1" hangingPunct="1"/>
            <a:r>
              <a:rPr lang="ru-RU" sz="4000" b="1" i="1" dirty="0">
                <a:solidFill>
                  <a:srgbClr val="D60000"/>
                </a:solidFill>
              </a:rPr>
              <a:t>Возникновение понятия «площадь»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23850" y="1628775"/>
            <a:ext cx="8137525" cy="3744913"/>
          </a:xfrm>
          <a:prstGeom prst="rect">
            <a:avLst/>
          </a:prstGeom>
          <a:solidFill>
            <a:srgbClr val="CCFFFF">
              <a:alpha val="7686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600" dirty="0">
                <a:solidFill>
                  <a:srgbClr val="FFFFFF"/>
                </a:solidFill>
                <a:latin typeface="Constantia" pitchFamily="18" charset="0"/>
              </a:rPr>
              <a:t>    </a:t>
            </a:r>
            <a:r>
              <a:rPr lang="ru-RU" sz="2600" dirty="0"/>
              <a:t>Возникли понятия из жизненных потребностей.</a:t>
            </a:r>
            <a:endParaRPr lang="en-US" sz="2600" dirty="0"/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600" dirty="0"/>
              <a:t>    В древности для измерения  площадей люди использовали приборы, которые были всегда при себе. Позже возникла потребность как-то измерить и сравнить (например, размер земли, жилища и т.д.). Возникла потребность в величине, которая характеризовала бы ту часть плоскости, которую занимает эта фигура «площадь».</a:t>
            </a:r>
          </a:p>
        </p:txBody>
      </p:sp>
      <p:pic>
        <p:nvPicPr>
          <p:cNvPr id="2048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941888"/>
            <a:ext cx="1316037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3540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theme/theme1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994</Words>
  <Application>Microsoft Office PowerPoint</Application>
  <PresentationFormat>Экран (4:3)</PresentationFormat>
  <Paragraphs>116</Paragraphs>
  <Slides>34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Arial</vt:lpstr>
      <vt:lpstr>Calibri</vt:lpstr>
      <vt:lpstr>Constantia</vt:lpstr>
      <vt:lpstr>Times New Roman</vt:lpstr>
      <vt:lpstr>Verdana</vt:lpstr>
      <vt:lpstr>Wingdings 2</vt:lpstr>
      <vt:lpstr>2_Тема Office</vt:lpstr>
      <vt:lpstr>Тема Office</vt:lpstr>
      <vt:lpstr>Открытый урок по геометрии 9 «Б» класс Площадь. Формулы площади прямоугольника и квадрата.  </vt:lpstr>
      <vt:lpstr>Цели урока:</vt:lpstr>
      <vt:lpstr>Понятие площади фигуры и её измерение.</vt:lpstr>
      <vt:lpstr>Презентация PowerPoint</vt:lpstr>
      <vt:lpstr>«Наука начинается там,  где начинают измерять» Д.И. Менделеев</vt:lpstr>
      <vt:lpstr>Презентация PowerPoint</vt:lpstr>
      <vt:lpstr>Презентация PowerPoint</vt:lpstr>
      <vt:lpstr>Презентация PowerPoint</vt:lpstr>
      <vt:lpstr>Возникновение понятия «площадь» </vt:lpstr>
      <vt:lpstr>Презентация PowerPoint</vt:lpstr>
      <vt:lpstr>Презентация PowerPoint</vt:lpstr>
      <vt:lpstr>Измерение площадей</vt:lpstr>
      <vt:lpstr>Свойства площади</vt:lpstr>
      <vt:lpstr>Свойство 3. Если фигура Фсоставлена из двух неперекрывающихся фигур S1 и S2   и S 3 то площадь фигуры S равна сумме площадей фигур. </vt:lpstr>
      <vt:lpstr>Найдите площадь фигуры, изображённой на рисунке:</vt:lpstr>
      <vt:lpstr>Свойство 4. Площадь прямоугольника равна произведению его смежных сторон. </vt:lpstr>
      <vt:lpstr>Самостоятельная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Какое количество краски необходимо для того, чтобы покрасить пол на кухне размером 3,5 х 4 м в два слоя? Расход краски 0,07 кг/м2. </vt:lpstr>
      <vt:lpstr>Решение. 1) 4 · 3,5 = 14 (м2) площадь пола 2) 0,07 · 14 = 0,98 (г) краски потребуется на один слой. 3) 0,98 · 2 = 1,96 (кг) краски необходимо. Ответ: Достаточно одной двухкилограммовой банки краски </vt:lpstr>
      <vt:lpstr>Сколько потребуется рулонов обоев, чтобы оклеить стену со сторонами 6 м и 3 м, если длина рулона 10 м, а ширина 50 см?</vt:lpstr>
      <vt:lpstr>Решение: 1) 6 · 3 = 18 (м2) – площадь стены 2) 1000 · 50 = 50000 (см2) – площадь 1 рулона обоев 3) 50000 см2 = 5 м2,  18 : 5 = 3,6(р) Ответ: 4 рулона </vt:lpstr>
      <vt:lpstr>Отец решил выложить кафелем пол в ванной комнате, длина которой 3,6 м, а ширина - 1,8м. Хватит ли ему 2 ящика кафеля, если плитка имеет форму квадрата со стороной 30 см, а в одном ящике находится 30 плиток?</vt:lpstr>
      <vt:lpstr>Решение. 1) 3,6 · 1,8 = 6,48 (м2) площадь пола ванной комнаты. 2) 0,3 · 0,3 = 0,09 (м2) площадь  1 плитки. 3) 6,48 : 0,09 = 72 (п) нужно.  Ответ: 2 ящиков кафеля не хватит, т. к. в 2 ящиках 60 плиток.  </vt:lpstr>
      <vt:lpstr>При покупке семян моркови маме сказали, что ими можно засеять 60 м2. Хватит ли семян, если родители сделали грядку прямоугольной формы длиной 12 м и шириной 7 м. Если не хватит, то каких размеров должна быть грядка?</vt:lpstr>
      <vt:lpstr>Решение. 1) 12 · 7 = 84 (м2) площадь грядки. Ответ: Семян не хватит. Их хватит на грядку размером  12 × 5 м.  (15 × 4 м, 20 × 3 м, 10 × 6 м) </vt:lpstr>
      <vt:lpstr>   Вопрос 1</vt:lpstr>
      <vt:lpstr>Вопрос 2</vt:lpstr>
      <vt:lpstr>Вопрос 3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Площадь. Формула площади прямоугольника.  5 класс</dc:title>
  <dc:creator>HP</dc:creator>
  <cp:lastModifiedBy>Инна</cp:lastModifiedBy>
  <cp:revision>36</cp:revision>
  <cp:lastPrinted>2023-02-09T02:34:21Z</cp:lastPrinted>
  <dcterms:created xsi:type="dcterms:W3CDTF">2018-07-30T16:11:39Z</dcterms:created>
  <dcterms:modified xsi:type="dcterms:W3CDTF">2023-02-09T05:35:36Z</dcterms:modified>
</cp:coreProperties>
</file>