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7" r:id="rId1"/>
  </p:sldMasterIdLst>
  <p:sldIdLst>
    <p:sldId id="334" r:id="rId2"/>
    <p:sldId id="641" r:id="rId3"/>
    <p:sldId id="681" r:id="rId4"/>
    <p:sldId id="694" r:id="rId5"/>
    <p:sldId id="586" r:id="rId6"/>
    <p:sldId id="614" r:id="rId7"/>
    <p:sldId id="687" r:id="rId8"/>
    <p:sldId id="587" r:id="rId9"/>
    <p:sldId id="688" r:id="rId10"/>
    <p:sldId id="689" r:id="rId11"/>
    <p:sldId id="690" r:id="rId12"/>
    <p:sldId id="691" r:id="rId13"/>
    <p:sldId id="685" r:id="rId14"/>
    <p:sldId id="257" r:id="rId15"/>
    <p:sldId id="686" r:id="rId16"/>
    <p:sldId id="693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0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19456" y="146304"/>
            <a:ext cx="11753088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18979" y="381001"/>
            <a:ext cx="109728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44800" y="2819400"/>
            <a:ext cx="8746979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7416800" y="6509004"/>
            <a:ext cx="4003040" cy="274320"/>
          </a:xfrm>
        </p:spPr>
        <p:txBody>
          <a:bodyPr vert="horz" rtlCol="0"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11518603" y="6509004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2133600" y="6509004"/>
            <a:ext cx="5209952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749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33504" y="3267456"/>
            <a:ext cx="98755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168" y="498230"/>
            <a:ext cx="103632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287713"/>
            <a:ext cx="103632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7416800" y="6513670"/>
            <a:ext cx="4003040" cy="274320"/>
          </a:xfrm>
        </p:spPr>
        <p:txBody>
          <a:bodyPr vert="horz" rtlCol="0"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11518603" y="6513670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2133600" y="6513670"/>
            <a:ext cx="5209952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45920"/>
            <a:ext cx="53848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45920"/>
            <a:ext cx="53848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1521440" y="6514568"/>
            <a:ext cx="619051" cy="274320"/>
          </a:xfrm>
        </p:spPr>
        <p:txBody>
          <a:bodyPr/>
          <a:lstStyle/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822325" y="216521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400800" y="216521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51948"/>
            <a:ext cx="109728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11521440" y="6514568"/>
            <a:ext cx="619051" cy="274320"/>
          </a:xfrm>
        </p:spPr>
        <p:txBody>
          <a:bodyPr/>
          <a:lstStyle/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53218"/>
            <a:ext cx="109728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743403" y="105765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17515" y="304800"/>
            <a:ext cx="524256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617515" y="1107560"/>
            <a:ext cx="524256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04800" y="2209800"/>
            <a:ext cx="11555275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7416800" y="6513670"/>
            <a:ext cx="4003040" cy="274320"/>
          </a:xfrm>
        </p:spPr>
        <p:txBody>
          <a:bodyPr vert="horz" rtlCol="0"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11518603" y="6513670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2133600" y="6513670"/>
            <a:ext cx="5209952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3924" y="4724400"/>
            <a:ext cx="73152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53924" y="5388937"/>
            <a:ext cx="73152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06400" y="249864"/>
            <a:ext cx="113792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7416800" y="6509004"/>
            <a:ext cx="4003040" cy="274320"/>
          </a:xfrm>
        </p:spPr>
        <p:txBody>
          <a:bodyPr vert="horz" rtlCol="0"/>
          <a:lstStyle/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11518603" y="6509004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2133600" y="6509004"/>
            <a:ext cx="5209952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19456" y="147085"/>
            <a:ext cx="11747795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727200" y="6400800"/>
            <a:ext cx="5616352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7416800" y="6400800"/>
            <a:ext cx="400304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4805417-94DD-4935-AFD8-1090D1522E0D}" type="datetimeFigureOut">
              <a:rPr lang="ru-RU" smtClean="0"/>
              <a:t>07.07.2023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1518603" y="6514568"/>
            <a:ext cx="619051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D668452-ACF3-4494-92F6-5C867099200F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53536"/>
            <a:ext cx="109728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46237"/>
            <a:ext cx="109728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  <p:sldLayoutId id="2147483979" r:id="rId12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816086F-306C-E98A-A0F4-1E5D9D9404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0457" y="198753"/>
            <a:ext cx="11738224" cy="2480053"/>
          </a:xfrm>
        </p:spPr>
        <p:txBody>
          <a:bodyPr>
            <a:noAutofit/>
          </a:bodyPr>
          <a:lstStyle/>
          <a:p>
            <a:pPr algn="ctr"/>
            <a:r>
              <a:rPr lang="ru-RU" sz="8000" dirty="0"/>
              <a:t>ХИМИЧЕСКИЙ </a:t>
            </a:r>
            <a:br>
              <a:rPr lang="ru-RU" sz="8000" dirty="0"/>
            </a:br>
            <a:r>
              <a:rPr lang="ru-RU" sz="8000" dirty="0"/>
              <a:t>СОСТАВ КЛЕТКИ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3500708-38CB-7C9E-B4B7-E767881431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04322" y="2904012"/>
            <a:ext cx="4914206" cy="895863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Параграф 3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2C6F62D-1238-D01A-DDFB-D39E4A7C0A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51" y="3389177"/>
            <a:ext cx="6742410" cy="327006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7547020" y="4923766"/>
            <a:ext cx="44174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Учитель биологии</a:t>
            </a:r>
          </a:p>
          <a:p>
            <a:pPr algn="ctr"/>
            <a:r>
              <a:rPr lang="ru-RU" dirty="0" smtClean="0"/>
              <a:t>МБОУ «СШ №1» г. </a:t>
            </a:r>
            <a:r>
              <a:rPr lang="ru-RU" dirty="0" err="1" smtClean="0"/>
              <a:t>Вилючинск</a:t>
            </a:r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Камчатского края</a:t>
            </a:r>
          </a:p>
          <a:p>
            <a:pPr algn="ctr"/>
            <a:r>
              <a:rPr lang="ru-RU" dirty="0" smtClean="0"/>
              <a:t>Рудная Евгения Викторовна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1991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56840" y="379579"/>
            <a:ext cx="5474044" cy="55060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/>
              <a:t>При недостатке минеральных веществ нарушаются важнейшие процессы жизнедеятельности клетки.</a:t>
            </a:r>
          </a:p>
        </p:txBody>
      </p:sp>
      <p:pic>
        <p:nvPicPr>
          <p:cNvPr id="3" name="Объект 2">
            <a:extLst>
              <a:ext uri="{FF2B5EF4-FFF2-40B4-BE49-F238E27FC236}">
                <a16:creationId xmlns:a16="http://schemas.microsoft.com/office/drawing/2014/main" xmlns="" id="{6238F0C5-D672-7F27-DFAE-724A70E31B6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61116" y="2792628"/>
            <a:ext cx="6440908" cy="388106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179840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56840" y="379579"/>
            <a:ext cx="5474044" cy="55060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/>
              <a:t>Органические вещества</a:t>
            </a:r>
            <a:r>
              <a:rPr lang="ru-RU" sz="3600" dirty="0"/>
              <a:t> входят в состав всех живых организмов.</a:t>
            </a:r>
          </a:p>
          <a:p>
            <a:pPr marL="0" indent="0" algn="ctr">
              <a:buNone/>
            </a:pPr>
            <a:r>
              <a:rPr lang="ru-RU" sz="3600" dirty="0"/>
              <a:t>К ним относят углеводы, белки, жиры, нуклеиновые кислоты.</a:t>
            </a:r>
          </a:p>
        </p:txBody>
      </p:sp>
      <p:pic>
        <p:nvPicPr>
          <p:cNvPr id="3" name="Объект 2">
            <a:extLst>
              <a:ext uri="{FF2B5EF4-FFF2-40B4-BE49-F238E27FC236}">
                <a16:creationId xmlns:a16="http://schemas.microsoft.com/office/drawing/2014/main" xmlns="" id="{CF3AE261-116D-05A6-C716-90578396574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0360" y="3175686"/>
            <a:ext cx="6037317" cy="339814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467506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6840" y="553792"/>
            <a:ext cx="6761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ОРГАНИЧЕСКИЕ ВЕЩЕСТВА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0457" y="1574513"/>
            <a:ext cx="3052293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УГЛЕВОДЫ</a:t>
            </a:r>
          </a:p>
          <a:p>
            <a:pPr algn="ctr"/>
            <a:r>
              <a:rPr lang="ru-RU" sz="2000" dirty="0"/>
              <a:t>В результате расщепления углеводов клетки получают энергию, необходимую для их жизнедеятельности.</a:t>
            </a:r>
          </a:p>
          <a:p>
            <a:pPr algn="ctr"/>
            <a:r>
              <a:rPr lang="ru-RU" sz="2000" dirty="0"/>
              <a:t>Входят в состав оболочек клеток, придавая им прочность. Запасающие вещества в клетках – крахмал, сахара – это углеводы.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51538" y="4156091"/>
            <a:ext cx="2820473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БЕЛКИ</a:t>
            </a:r>
          </a:p>
          <a:p>
            <a:pPr algn="ctr"/>
            <a:r>
              <a:rPr lang="ru-RU" sz="2000" dirty="0"/>
              <a:t>Входят в состав клеточных структур, регулируют процессы жизнедеятельности, могут запасаться в клетках.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29211" y="3910241"/>
            <a:ext cx="2614411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ЖИРЫ</a:t>
            </a:r>
          </a:p>
          <a:p>
            <a:pPr algn="ctr"/>
            <a:r>
              <a:rPr lang="ru-RU" sz="2000" dirty="0"/>
              <a:t>Входят в состав клеточных мембран, могут накапливаться в клетках, выполняют роль резервного запаса энергии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90209" y="2020789"/>
            <a:ext cx="321971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НУКЛЕИНОВЫЕ КИСЛОТЫ</a:t>
            </a:r>
          </a:p>
          <a:p>
            <a:pPr algn="ctr"/>
            <a:r>
              <a:rPr lang="ru-RU" sz="2000" dirty="0"/>
              <a:t>носители наследственной информации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3052293" y="1200123"/>
            <a:ext cx="3078052" cy="82066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5" idx="0"/>
          </p:cNvCxnSpPr>
          <p:nvPr/>
        </p:nvCxnSpPr>
        <p:spPr>
          <a:xfrm flipH="1">
            <a:off x="4861775" y="1200123"/>
            <a:ext cx="1268570" cy="295596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130345" y="1200123"/>
            <a:ext cx="1429554" cy="271011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130345" y="1200123"/>
            <a:ext cx="3039413" cy="82066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8664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12901" y="283335"/>
            <a:ext cx="8559946" cy="63364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/>
              <a:t>ВЫВОД:</a:t>
            </a:r>
          </a:p>
          <a:p>
            <a:pPr marL="0" indent="0" algn="ctr">
              <a:buNone/>
            </a:pPr>
            <a:endParaRPr lang="ru-RU" sz="3600" dirty="0"/>
          </a:p>
          <a:p>
            <a:pPr marL="0" indent="0" algn="ctr">
              <a:buNone/>
            </a:pPr>
            <a:r>
              <a:rPr lang="ru-RU" sz="3600" dirty="0"/>
              <a:t>Клетка – это «миниатюрная природная лаборатория», в которой синтезируются и претерпевают изменения разные химические </a:t>
            </a:r>
            <a:r>
              <a:rPr lang="ru-RU" sz="3600"/>
              <a:t>соединения.</a:t>
            </a:r>
            <a:endParaRPr lang="ru-RU" sz="3600" dirty="0"/>
          </a:p>
        </p:txBody>
      </p:sp>
      <p:pic>
        <p:nvPicPr>
          <p:cNvPr id="3" name="Объект 2">
            <a:extLst>
              <a:ext uri="{FF2B5EF4-FFF2-40B4-BE49-F238E27FC236}">
                <a16:creationId xmlns:a16="http://schemas.microsoft.com/office/drawing/2014/main" xmlns="" id="{297BB3D7-931D-85FB-DE7C-7CDA0360C68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62464" y="3725597"/>
            <a:ext cx="4345459" cy="2894144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940512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155C4F-2EC7-7B74-568B-BA708E0F7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3081" y="1878226"/>
            <a:ext cx="7525265" cy="4355149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ДОМАШНЕЕ ЗАДАНИЕ</a:t>
            </a:r>
            <a:r>
              <a:rPr lang="ru-RU" sz="4800" dirty="0">
                <a:solidFill>
                  <a:schemeClr val="tx1"/>
                </a:solidFill>
              </a:rPr>
              <a:t/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4800" dirty="0">
                <a:solidFill>
                  <a:schemeClr val="tx1"/>
                </a:solidFill>
              </a:rPr>
              <a:t/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4800" dirty="0">
                <a:solidFill>
                  <a:schemeClr val="tx1"/>
                </a:solidFill>
              </a:rPr>
              <a:t>Параграф 3 прочитать, ответить на вопросы 1-4.</a:t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4800" dirty="0">
                <a:solidFill>
                  <a:schemeClr val="tx1"/>
                </a:solidFill>
              </a:rPr>
              <a:t/>
            </a:r>
            <a:br>
              <a:rPr lang="ru-RU" sz="4800" dirty="0">
                <a:solidFill>
                  <a:schemeClr val="tx1"/>
                </a:solidFill>
              </a:rPr>
            </a:b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EF38369-2216-06A9-6E97-ADF084C9FC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38" y="2755557"/>
            <a:ext cx="4102443" cy="4102443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5777711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92F860-99AF-B9CB-1155-0171F9B73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972" y="595907"/>
            <a:ext cx="4213654" cy="91083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ЗАКРЕПЛЕНИЕ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0C4FCDD-C8F8-3B38-D7C5-3614935337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61437" y="1674252"/>
            <a:ext cx="5308591" cy="3812147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3600" dirty="0"/>
              <a:t>Каких химических элементов больше всего в клетке</a:t>
            </a:r>
            <a:r>
              <a:rPr lang="ru-RU" sz="3600" dirty="0" smtClean="0"/>
              <a:t>?</a:t>
            </a:r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r>
              <a:rPr lang="ru-RU" sz="3600" dirty="0"/>
              <a:t>Какую роль в клетке играет вода?</a:t>
            </a:r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r">
              <a:buNone/>
            </a:pPr>
            <a:endParaRPr lang="ru-RU" sz="1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DFE73DC-8AF2-E888-BC44-805B570AA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71" y="2328898"/>
            <a:ext cx="5701049" cy="427578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985641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92F860-99AF-B9CB-1155-0171F9B73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972" y="595907"/>
            <a:ext cx="4213654" cy="91083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ЗАКРЕПЛЕНИЕ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0C4FCDD-C8F8-3B38-D7C5-3614935337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62919" y="1674253"/>
            <a:ext cx="5907110" cy="4275786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3600" dirty="0"/>
              <a:t>Какие вещества относят к органическим?</a:t>
            </a:r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r>
              <a:rPr lang="ru-RU" sz="3600" dirty="0"/>
              <a:t>Каково их значение в клетке?</a:t>
            </a:r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r">
              <a:buNone/>
            </a:pPr>
            <a:endParaRPr lang="ru-RU" sz="1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9F4A133-A102-D701-69EE-6B207FA61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16" y="3361038"/>
            <a:ext cx="5998984" cy="3377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287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92F860-99AF-B9CB-1155-0171F9B73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0288" y="471296"/>
            <a:ext cx="4213654" cy="972617"/>
          </a:xfrm>
        </p:spPr>
        <p:txBody>
          <a:bodyPr>
            <a:normAutofit/>
          </a:bodyPr>
          <a:lstStyle/>
          <a:p>
            <a:r>
              <a:rPr lang="ru-RU" b="1" dirty="0"/>
              <a:t>ПОВТОРЕНИЕ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0C4FCDD-C8F8-3B38-D7C5-3614935337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416846" y="1429554"/>
            <a:ext cx="4450405" cy="4146998"/>
          </a:xfrm>
        </p:spPr>
        <p:txBody>
          <a:bodyPr>
            <a:normAutofit fontScale="92500" lnSpcReduction="10000"/>
          </a:bodyPr>
          <a:lstStyle/>
          <a:p>
            <a:pPr marL="137160" indent="0" algn="ctr">
              <a:buNone/>
            </a:pPr>
            <a:r>
              <a:rPr lang="ru-RU" sz="4000" dirty="0"/>
              <a:t>Какое строение имеет растительная клетка</a:t>
            </a:r>
            <a:r>
              <a:rPr lang="ru-RU" sz="4000" dirty="0" smtClean="0"/>
              <a:t>?</a:t>
            </a:r>
          </a:p>
          <a:p>
            <a:pPr marL="137160" indent="0" algn="ctr">
              <a:buNone/>
            </a:pPr>
            <a:endParaRPr lang="ru-RU" sz="4000" dirty="0"/>
          </a:p>
          <a:p>
            <a:pPr marL="137160" indent="0" algn="ctr">
              <a:buNone/>
            </a:pPr>
            <a:r>
              <a:rPr lang="ru-RU" sz="3600" dirty="0"/>
              <a:t>Где находится клеточный сок и что в нём содержится?</a:t>
            </a:r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r">
              <a:buNone/>
            </a:pPr>
            <a:endParaRPr lang="ru-RU" sz="1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D0F781C-0786-F340-5215-AA0A4582E0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91" y="2372497"/>
            <a:ext cx="7050255" cy="4198466"/>
          </a:xfrm>
          <a:prstGeom prst="rect">
            <a:avLst/>
          </a:prstGeom>
          <a:effectLst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2021968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92F860-99AF-B9CB-1155-0171F9B73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978" y="432486"/>
            <a:ext cx="4231405" cy="839649"/>
          </a:xfrm>
        </p:spPr>
        <p:txBody>
          <a:bodyPr>
            <a:normAutofit/>
          </a:bodyPr>
          <a:lstStyle/>
          <a:p>
            <a:r>
              <a:rPr lang="ru-RU" b="1" dirty="0"/>
              <a:t>ПОВТОРЕНИЕ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0C4FCDD-C8F8-3B38-D7C5-3614935337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70357" y="1674253"/>
            <a:ext cx="4999672" cy="4275786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3600" dirty="0"/>
              <a:t>В какой цвет красящие вещества, находящиеся в клеточном соке и в пластидах, могут окрашивать разные части растений?</a:t>
            </a:r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r">
              <a:buNone/>
            </a:pPr>
            <a:endParaRPr lang="ru-RU" sz="1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5BA994F-FE1C-F2DF-40AF-8C34FA71E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71" y="2432034"/>
            <a:ext cx="6725231" cy="4275786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403708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0C4FCDD-C8F8-3B38-D7C5-3614935337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8841" y="450760"/>
            <a:ext cx="4999672" cy="4275786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3600" dirty="0"/>
              <a:t>Сегодня наш урок посвящён исследованию веществ, из которых состоит живая клетка, то есть её химическому составу.</a:t>
            </a:r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ctr">
              <a:buNone/>
            </a:pPr>
            <a:endParaRPr lang="ru-RU" sz="3600" dirty="0"/>
          </a:p>
          <a:p>
            <a:pPr marL="137160" indent="0" algn="r">
              <a:buNone/>
            </a:pPr>
            <a:endParaRPr lang="ru-RU" sz="1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3CC37A8-FB2B-BA0E-B8DB-A1541F4ECE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83" y="3669957"/>
            <a:ext cx="6577789" cy="318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852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263685" y="218940"/>
            <a:ext cx="4771273" cy="57697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/>
              <a:t>Все клетки живых организмов состоят из тех же химических элементов, что входят в состав объектов неживой природы. Но распределение этих элементов в клетках неравномерно.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222" y="592428"/>
            <a:ext cx="35803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ХИМИЧЕСКИЙ СОСТАВ КЛЕТКИ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5228" y="1824850"/>
            <a:ext cx="1738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98%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33727" y="4347023"/>
            <a:ext cx="1661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2%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04386" y="1862875"/>
            <a:ext cx="24212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очень малые количества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5228" y="2501962"/>
            <a:ext cx="26594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4 элемента- углерод, водород, кислород, азот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92072" y="3432535"/>
            <a:ext cx="3045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остальные </a:t>
            </a:r>
            <a:r>
              <a:rPr lang="ru-RU" sz="2800" dirty="0" err="1"/>
              <a:t>хим</a:t>
            </a:r>
            <a:r>
              <a:rPr lang="ru-RU" sz="2800" dirty="0"/>
              <a:t> элементы – цинк, йод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77283" y="4964175"/>
            <a:ext cx="36060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8 элементов – калий, натрий, кальций, хлор, магний, железо, фосфор, сера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1661375" y="1669646"/>
            <a:ext cx="1339402" cy="59703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5" idx="2"/>
          </p:cNvCxnSpPr>
          <p:nvPr/>
        </p:nvCxnSpPr>
        <p:spPr>
          <a:xfrm>
            <a:off x="3361386" y="1669646"/>
            <a:ext cx="0" cy="264819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580326" y="1669646"/>
            <a:ext cx="1378040" cy="83231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8384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25791" y="283335"/>
            <a:ext cx="6960683" cy="26916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/>
              <a:t>Химические элементы, соединяясь между собой, образуют неорганические и органические вещества.</a:t>
            </a:r>
          </a:p>
          <a:p>
            <a:pPr marL="0" indent="0" algn="ctr">
              <a:buNone/>
            </a:pPr>
            <a:endParaRPr lang="ru-RU" sz="3600" dirty="0"/>
          </a:p>
        </p:txBody>
      </p:sp>
      <p:pic>
        <p:nvPicPr>
          <p:cNvPr id="2" name="Объект 1">
            <a:extLst>
              <a:ext uri="{FF2B5EF4-FFF2-40B4-BE49-F238E27FC236}">
                <a16:creationId xmlns:a16="http://schemas.microsoft.com/office/drawing/2014/main" xmlns="" id="{089CB9DF-9975-5621-9ED9-D87A86BC278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8325" y="2834085"/>
            <a:ext cx="9102810" cy="3844213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811362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6518" y="283334"/>
            <a:ext cx="11423561" cy="45720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/>
              <a:t>Неорганические вещества клетки </a:t>
            </a:r>
            <a:r>
              <a:rPr lang="ru-RU" sz="3600" dirty="0"/>
              <a:t>– </a:t>
            </a:r>
            <a:endParaRPr lang="ru-RU" sz="3600" dirty="0" smtClean="0"/>
          </a:p>
          <a:p>
            <a:pPr marL="0" indent="0" algn="ctr">
              <a:buNone/>
            </a:pPr>
            <a:r>
              <a:rPr lang="ru-RU" sz="3600" dirty="0" smtClean="0"/>
              <a:t>это </a:t>
            </a:r>
            <a:r>
              <a:rPr lang="ru-RU" sz="3600" dirty="0"/>
              <a:t>вода и минеральные соли. </a:t>
            </a:r>
          </a:p>
          <a:p>
            <a:pPr marL="0" indent="0" algn="ctr">
              <a:buNone/>
            </a:pPr>
            <a:r>
              <a:rPr lang="ru-RU" sz="3600" dirty="0"/>
              <a:t>Больше всего в клетке содержится воды (40-95% общей массы). Вода придаёт клетке упругость, определяет её форму, участвует в обмене веществ.</a:t>
            </a:r>
          </a:p>
          <a:p>
            <a:pPr marL="0" indent="0" algn="ctr">
              <a:buNone/>
            </a:pPr>
            <a:endParaRPr lang="ru-RU" sz="3600" dirty="0"/>
          </a:p>
          <a:p>
            <a:pPr marL="0" indent="0" algn="ctr">
              <a:buNone/>
            </a:pPr>
            <a:r>
              <a:rPr lang="ru-RU" sz="3600" dirty="0"/>
              <a:t>Чем выше интенсивность обмена веществ в клетке, тем больше в ней содержится воды.</a:t>
            </a:r>
          </a:p>
          <a:p>
            <a:pPr marL="0" indent="0" algn="ctr">
              <a:buNone/>
            </a:pPr>
            <a:endParaRPr lang="ru-RU" sz="3600" dirty="0"/>
          </a:p>
        </p:txBody>
      </p:sp>
      <p:pic>
        <p:nvPicPr>
          <p:cNvPr id="2" name="Объект 1">
            <a:extLst>
              <a:ext uri="{FF2B5EF4-FFF2-40B4-BE49-F238E27FC236}">
                <a16:creationId xmlns:a16="http://schemas.microsoft.com/office/drawing/2014/main" xmlns="" id="{AAB6601D-8BE2-4ED3-7FE1-62FA9194D7F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73676" y="4801799"/>
            <a:ext cx="3604054" cy="177286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21599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33363" y="258918"/>
            <a:ext cx="7212169" cy="324735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ru-RU" sz="3600" dirty="0"/>
              <a:t>Примерно 1-1,5% общей массы клетки составляют минеральные соли (соли кальция, калия, фосфора и др.).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7613E14B-D71A-0888-EECA-F6F227A228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041" y="3286898"/>
            <a:ext cx="8025980" cy="3389458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496889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284890" y="1173893"/>
            <a:ext cx="5628068" cy="4492812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ru-RU" sz="3600" dirty="0"/>
              <a:t>Соединения азота, фосфора, кальция и другие неорганические вещества используются для синтеза органических молекул (белков, нуклеиновых кислот и пр.).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99575B5-7FA3-A81E-0EA2-9750A44683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565" y="1565205"/>
            <a:ext cx="5454545" cy="495272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8111263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2979</TotalTime>
  <Words>411</Words>
  <Application>Microsoft Office PowerPoint</Application>
  <PresentationFormat>Произвольный</PresentationFormat>
  <Paragraphs>77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Литейная</vt:lpstr>
      <vt:lpstr>ХИМИЧЕСКИЙ  СОСТАВ КЛЕТКИ</vt:lpstr>
      <vt:lpstr>ПОВТОРЕНИЕ</vt:lpstr>
      <vt:lpstr>ПОВТОРЕНИЕ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  Параграф 3 прочитать, ответить на вопросы 1-4.  </vt:lpstr>
      <vt:lpstr>ЗАКРЕПЛЕНИЕ</vt:lpstr>
      <vt:lpstr>ЗАКРЕПЛЕНИЕ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Природные ресурсы - первоисточник благосостояния страны</dc:title>
  <dc:creator>Пользователь</dc:creator>
  <cp:lastModifiedBy>User</cp:lastModifiedBy>
  <cp:revision>388</cp:revision>
  <dcterms:created xsi:type="dcterms:W3CDTF">2021-09-19T03:02:14Z</dcterms:created>
  <dcterms:modified xsi:type="dcterms:W3CDTF">2023-07-06T21:24:23Z</dcterms:modified>
</cp:coreProperties>
</file>