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0" r:id="rId1"/>
  </p:sldMasterIdLst>
  <p:sldIdLst>
    <p:sldId id="334" r:id="rId2"/>
    <p:sldId id="695" r:id="rId3"/>
    <p:sldId id="731" r:id="rId4"/>
    <p:sldId id="732" r:id="rId5"/>
    <p:sldId id="694" r:id="rId6"/>
    <p:sldId id="719" r:id="rId7"/>
    <p:sldId id="720" r:id="rId8"/>
    <p:sldId id="734" r:id="rId9"/>
    <p:sldId id="721" r:id="rId10"/>
    <p:sldId id="723" r:id="rId11"/>
    <p:sldId id="724" r:id="rId12"/>
    <p:sldId id="725" r:id="rId13"/>
    <p:sldId id="726" r:id="rId14"/>
    <p:sldId id="754" r:id="rId15"/>
    <p:sldId id="737" r:id="rId16"/>
    <p:sldId id="739" r:id="rId17"/>
    <p:sldId id="727" r:id="rId18"/>
    <p:sldId id="740" r:id="rId19"/>
    <p:sldId id="741" r:id="rId20"/>
    <p:sldId id="742" r:id="rId21"/>
    <p:sldId id="743" r:id="rId22"/>
    <p:sldId id="744" r:id="rId23"/>
    <p:sldId id="735" r:id="rId24"/>
    <p:sldId id="749" r:id="rId25"/>
    <p:sldId id="756" r:id="rId26"/>
    <p:sldId id="751" r:id="rId27"/>
    <p:sldId id="752" r:id="rId28"/>
    <p:sldId id="753" r:id="rId29"/>
    <p:sldId id="736" r:id="rId30"/>
    <p:sldId id="748" r:id="rId31"/>
    <p:sldId id="747" r:id="rId32"/>
    <p:sldId id="746" r:id="rId33"/>
    <p:sldId id="685" r:id="rId34"/>
    <p:sldId id="257" r:id="rId35"/>
    <p:sldId id="718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749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3500708-38CB-7C9E-B4B7-E767881431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3539" y="3702502"/>
            <a:ext cx="4914206" cy="895863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Параграф 5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16086F-306C-E98A-A0F4-1E5D9D940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457" y="198753"/>
            <a:ext cx="11738224" cy="2480053"/>
          </a:xfrm>
        </p:spPr>
        <p:txBody>
          <a:bodyPr>
            <a:noAutofit/>
          </a:bodyPr>
          <a:lstStyle/>
          <a:p>
            <a:pPr algn="ctr"/>
            <a:r>
              <a:rPr lang="ru-RU" sz="9600" dirty="0"/>
              <a:t>ТКАНИ РАСТЕНИЙ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53837" y="5177307"/>
            <a:ext cx="4340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Учитель биологии </a:t>
            </a:r>
          </a:p>
          <a:p>
            <a:pPr algn="ctr"/>
            <a:r>
              <a:rPr lang="ru-RU" dirty="0"/>
              <a:t>М</a:t>
            </a:r>
            <a:r>
              <a:rPr lang="ru-RU" dirty="0" smtClean="0"/>
              <a:t>БОУ «СШ №1» г. </a:t>
            </a:r>
            <a:r>
              <a:rPr lang="ru-RU" dirty="0" err="1" smtClean="0"/>
              <a:t>Вилючинск</a:t>
            </a:r>
            <a:endParaRPr lang="ru-RU" dirty="0" smtClean="0"/>
          </a:p>
          <a:p>
            <a:pPr algn="ctr"/>
            <a:r>
              <a:rPr lang="ru-RU" dirty="0" smtClean="0"/>
              <a:t>Камчатского края</a:t>
            </a:r>
          </a:p>
          <a:p>
            <a:pPr algn="ctr"/>
            <a:r>
              <a:rPr lang="ru-RU" dirty="0" smtClean="0"/>
              <a:t>Рудная Евгения Викторовна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991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5445DCFC-9B21-365C-4F9E-5E054C90D64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8965" y="1853514"/>
            <a:ext cx="6311670" cy="472758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84135" y="283334"/>
            <a:ext cx="5402339" cy="62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Изучением тканей называется наука гистология. Её основоположники – итальянский учёный Марчелло </a:t>
            </a:r>
            <a:r>
              <a:rPr lang="ru-RU" sz="3600" dirty="0" err="1"/>
              <a:t>Мальпиги</a:t>
            </a:r>
            <a:r>
              <a:rPr lang="ru-RU" sz="3600" dirty="0"/>
              <a:t> и английский учёный </a:t>
            </a:r>
            <a:r>
              <a:rPr lang="ru-RU" sz="3600" dirty="0" err="1"/>
              <a:t>Неемия</a:t>
            </a:r>
            <a:r>
              <a:rPr lang="ru-RU" sz="3600" dirty="0"/>
              <a:t> </a:t>
            </a:r>
            <a:r>
              <a:rPr lang="ru-RU" sz="3600" dirty="0" err="1"/>
              <a:t>Грю</a:t>
            </a:r>
            <a:r>
              <a:rPr lang="ru-RU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8728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6073" y="509599"/>
            <a:ext cx="8461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ВИДЫ РАСТИТЕЛЬНЫХ ТКАНЕЙ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8940" y="2570422"/>
            <a:ext cx="2730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покровные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6073" y="4528424"/>
            <a:ext cx="3007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основные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37525" y="2699209"/>
            <a:ext cx="3226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механические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0487" y="4528425"/>
            <a:ext cx="2826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проводящие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4851" y="2699209"/>
            <a:ext cx="3928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образовательные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112135" y="1488600"/>
            <a:ext cx="2034862" cy="121060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245477" y="1488600"/>
            <a:ext cx="1416675" cy="310767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779394" y="1488600"/>
            <a:ext cx="0" cy="14049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572777" y="1488600"/>
            <a:ext cx="1429555" cy="121060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7018986" y="1488600"/>
            <a:ext cx="772732" cy="310767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3163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106589"/>
              </p:ext>
            </p:extLst>
          </p:nvPr>
        </p:nvGraphicFramePr>
        <p:xfrm>
          <a:off x="273588" y="1347582"/>
          <a:ext cx="11644824" cy="5155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6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841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725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9112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2891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ТКАНЬ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ФУНКЦИИ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ХАРАКТЕРИСТИКА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РАСПОЛОЖЕНИЕ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33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41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41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289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28575155"/>
                  </a:ext>
                </a:extLst>
              </a:tr>
              <a:tr h="10289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9A74106-26B2-4FCF-0F5E-D18C77996368}"/>
              </a:ext>
            </a:extLst>
          </p:cNvPr>
          <p:cNvSpPr txBox="1"/>
          <p:nvPr/>
        </p:nvSpPr>
        <p:spPr>
          <a:xfrm>
            <a:off x="679622" y="367398"/>
            <a:ext cx="11121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Заполните таблицу по ходу урока:</a:t>
            </a:r>
          </a:p>
        </p:txBody>
      </p:sp>
    </p:spTree>
    <p:extLst>
      <p:ext uri="{BB962C8B-B14F-4D97-AF65-F5344CB8AC3E}">
        <p14:creationId xmlns:p14="http://schemas.microsoft.com/office/powerpoint/2010/main" val="19230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9774AC8-39D0-5924-9035-489734D14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51222"/>
            <a:ext cx="6223686" cy="466776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17A0251-A21D-3327-E973-08B209655383}"/>
              </a:ext>
            </a:extLst>
          </p:cNvPr>
          <p:cNvSpPr txBox="1"/>
          <p:nvPr/>
        </p:nvSpPr>
        <p:spPr>
          <a:xfrm>
            <a:off x="6223686" y="285129"/>
            <a:ext cx="575366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Покровные ткани </a:t>
            </a:r>
            <a:r>
              <a:rPr lang="ru-RU" sz="3200" dirty="0"/>
              <a:t>расположены снаружи всех частей растения. Они защищают от разных воздействий окружающей среды (предотвращают высыхание, сглаживают внешние колебания температур, являются барьером для бактерий и вирусов, защищают от повреждений).</a:t>
            </a:r>
          </a:p>
          <a:p>
            <a:pPr algn="ctr"/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44770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9774AC8-39D0-5924-9035-489734D14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04086"/>
            <a:ext cx="6553201" cy="491490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17A0251-A21D-3327-E973-08B209655383}"/>
              </a:ext>
            </a:extLst>
          </p:cNvPr>
          <p:cNvSpPr txBox="1"/>
          <p:nvPr/>
        </p:nvSpPr>
        <p:spPr>
          <a:xfrm>
            <a:off x="6376086" y="210065"/>
            <a:ext cx="54246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Образованы живыми или мёртвыми клетками с плотно сомкнутыми, утолщёнными оболочками.</a:t>
            </a:r>
          </a:p>
          <a:p>
            <a:pPr algn="ctr"/>
            <a:r>
              <a:rPr lang="ru-RU" sz="3600" dirty="0"/>
              <a:t>Находятся на поверхности корней, стеблей, листьев.</a:t>
            </a:r>
          </a:p>
        </p:txBody>
      </p:sp>
    </p:spTree>
    <p:extLst>
      <p:ext uri="{BB962C8B-B14F-4D97-AF65-F5344CB8AC3E}">
        <p14:creationId xmlns:p14="http://schemas.microsoft.com/office/powerpoint/2010/main" val="2586004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17A0251-A21D-3327-E973-08B209655383}"/>
              </a:ext>
            </a:extLst>
          </p:cNvPr>
          <p:cNvSpPr txBox="1"/>
          <p:nvPr/>
        </p:nvSpPr>
        <p:spPr>
          <a:xfrm>
            <a:off x="308918" y="210065"/>
            <a:ext cx="114917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Покровную ткань, которая состоит из живых клеток, называют </a:t>
            </a:r>
            <a:r>
              <a:rPr lang="ru-RU" sz="3600" b="1" dirty="0"/>
              <a:t>кожицей</a:t>
            </a:r>
            <a:r>
              <a:rPr lang="ru-RU" sz="3600" dirty="0"/>
              <a:t>. Она имеет вид тонкой прозрачной плёнки, покрывающей органы растения. Со временем на некоторых органах растений вместо кожицы образуется </a:t>
            </a:r>
            <a:r>
              <a:rPr lang="ru-RU" sz="3600" b="1" dirty="0"/>
              <a:t>пробка</a:t>
            </a:r>
            <a:r>
              <a:rPr lang="ru-RU" sz="3600" dirty="0"/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B244D70-2A8C-4D16-CAE9-5A9ABD51A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08" y="3072387"/>
            <a:ext cx="8809308" cy="361319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385773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17A0251-A21D-3327-E973-08B209655383}"/>
              </a:ext>
            </a:extLst>
          </p:cNvPr>
          <p:cNvSpPr txBox="1"/>
          <p:nvPr/>
        </p:nvSpPr>
        <p:spPr>
          <a:xfrm>
            <a:off x="308918" y="210065"/>
            <a:ext cx="114917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Клетки пробки мёртвые, полые, имеют утолщённые оболочки. Они надёжно защищают органы растения от неблагоприятных условий жизни.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B244D70-2A8C-4D16-CAE9-5A9ABD51A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8" y="2107985"/>
            <a:ext cx="11068830" cy="453995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823427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578E6B9-06B6-17F2-8885-37A263CEE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61286"/>
            <a:ext cx="6128952" cy="459671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1AC5E0-5ADC-862F-6D31-7854F764BB6B}"/>
              </a:ext>
            </a:extLst>
          </p:cNvPr>
          <p:cNvSpPr txBox="1"/>
          <p:nvPr/>
        </p:nvSpPr>
        <p:spPr>
          <a:xfrm>
            <a:off x="6096000" y="335845"/>
            <a:ext cx="58818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Механические ткани </a:t>
            </a:r>
            <a:r>
              <a:rPr lang="ru-RU" sz="3600" dirty="0"/>
              <a:t>придают прочность растениям. Образованы группами клеток с утолщёнными оболочками. У некоторых клеток оболочки одревесневают. Часто клетки механической ткани удлинённые и имеют вид </a:t>
            </a:r>
            <a:r>
              <a:rPr lang="ru-RU" sz="3600" b="1" dirty="0"/>
              <a:t>волокон</a:t>
            </a:r>
            <a:r>
              <a:rPr lang="ru-RU" sz="3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67129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E186C63-CB1C-EB06-758D-E7D3F3566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98" y="295096"/>
            <a:ext cx="7486134" cy="63819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34BDD0D-A3B5-E593-8A42-FA0F96EC63CA}"/>
              </a:ext>
            </a:extLst>
          </p:cNvPr>
          <p:cNvSpPr txBox="1"/>
          <p:nvPr/>
        </p:nvSpPr>
        <p:spPr>
          <a:xfrm>
            <a:off x="7957751" y="803189"/>
            <a:ext cx="35340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Механические ткани – древесные и лубяные  волокна. </a:t>
            </a:r>
          </a:p>
        </p:txBody>
      </p:sp>
    </p:spTree>
    <p:extLst>
      <p:ext uri="{BB962C8B-B14F-4D97-AF65-F5344CB8AC3E}">
        <p14:creationId xmlns:p14="http://schemas.microsoft.com/office/powerpoint/2010/main" val="4162299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1AC5E0-5ADC-862F-6D31-7854F764BB6B}"/>
              </a:ext>
            </a:extLst>
          </p:cNvPr>
          <p:cNvSpPr txBox="1"/>
          <p:nvPr/>
        </p:nvSpPr>
        <p:spPr>
          <a:xfrm>
            <a:off x="6783860" y="588293"/>
            <a:ext cx="52516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Проводящие ткани </a:t>
            </a:r>
            <a:r>
              <a:rPr lang="ru-RU" sz="3600" dirty="0"/>
              <a:t>образованы живыми или мёртвыми клетками, которые имеют вид трубок. </a:t>
            </a:r>
          </a:p>
          <a:p>
            <a:pPr algn="ctr"/>
            <a:r>
              <a:rPr lang="ru-RU" sz="3600" dirty="0"/>
              <a:t>По ним передвигаются растворённые в воде питательные вещества.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83062CA-DE88-C39C-0474-2EFB95342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31" y="1791730"/>
            <a:ext cx="6553200" cy="49149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801981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7805" y="889686"/>
            <a:ext cx="5642224" cy="5060353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Из чего состоят все органы растения?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r>
              <a:rPr lang="ru-RU" sz="3600" dirty="0"/>
              <a:t>Почему не разъединяются клетки, из которых состоит растение?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C896057-5B7C-46FE-5F54-FA41FCD98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98" y="2928551"/>
            <a:ext cx="5891702" cy="368231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18225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1AC5E0-5ADC-862F-6D31-7854F764BB6B}"/>
              </a:ext>
            </a:extLst>
          </p:cNvPr>
          <p:cNvSpPr txBox="1"/>
          <p:nvPr/>
        </p:nvSpPr>
        <p:spPr>
          <a:xfrm>
            <a:off x="6783860" y="588293"/>
            <a:ext cx="52516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Последовательно соединённые мёртвые полые клетки, поперечные перегородки между которыми исчезают, образуют </a:t>
            </a:r>
            <a:r>
              <a:rPr lang="ru-RU" sz="3600" b="1" dirty="0"/>
              <a:t>сосуды</a:t>
            </a:r>
            <a:r>
              <a:rPr lang="ru-RU" sz="3600" dirty="0"/>
              <a:t> проводящей ткани.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83062CA-DE88-C39C-0474-2EFB95342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31" y="1791730"/>
            <a:ext cx="6553200" cy="49149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944388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1AC5E0-5ADC-862F-6D31-7854F764BB6B}"/>
              </a:ext>
            </a:extLst>
          </p:cNvPr>
          <p:cNvSpPr txBox="1"/>
          <p:nvPr/>
        </p:nvSpPr>
        <p:spPr>
          <a:xfrm>
            <a:off x="6561438" y="335845"/>
            <a:ext cx="549875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Удлинённые безъядерные живые клетки, последовательно соединённые между собой, поперечные перегородки которых имеют отверстия (то есть похожи на сито), образуют </a:t>
            </a:r>
            <a:r>
              <a:rPr lang="ru-RU" sz="3600" b="1" dirty="0"/>
              <a:t>ситовидные трубки</a:t>
            </a:r>
            <a:r>
              <a:rPr lang="ru-RU" sz="3600" dirty="0"/>
              <a:t> проводящей ткани.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83062CA-DE88-C39C-0474-2EFB95342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31" y="2088292"/>
            <a:ext cx="6157784" cy="461833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8230768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1AC5E0-5ADC-862F-6D31-7854F764BB6B}"/>
              </a:ext>
            </a:extLst>
          </p:cNvPr>
          <p:cNvSpPr txBox="1"/>
          <p:nvPr/>
        </p:nvSpPr>
        <p:spPr>
          <a:xfrm>
            <a:off x="494270" y="588293"/>
            <a:ext cx="115288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Основные ткани </a:t>
            </a:r>
            <a:r>
              <a:rPr lang="ru-RU" sz="3600" dirty="0"/>
              <a:t>занимают пространство между покровными, механическими и проводящими тканями.  Состоят из живых клеток.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C6A6993-E2E7-EC88-42C7-297E1A307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55557"/>
            <a:ext cx="10002147" cy="410244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631400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D44F57D-E36E-8160-EF18-4AF4EA147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53" y="1619049"/>
            <a:ext cx="6764906" cy="507831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520FC31-750E-277D-5508-4F4BCB1C1BA8}"/>
              </a:ext>
            </a:extLst>
          </p:cNvPr>
          <p:cNvSpPr txBox="1"/>
          <p:nvPr/>
        </p:nvSpPr>
        <p:spPr>
          <a:xfrm>
            <a:off x="7117493" y="395417"/>
            <a:ext cx="470792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Различают несколько видов этих тканей в зависимости от того, какую функцию выполняют их клетки. Основная их функция – синтез и запасание разных веществ.</a:t>
            </a:r>
          </a:p>
        </p:txBody>
      </p:sp>
    </p:spTree>
    <p:extLst>
      <p:ext uri="{BB962C8B-B14F-4D97-AF65-F5344CB8AC3E}">
        <p14:creationId xmlns:p14="http://schemas.microsoft.com/office/powerpoint/2010/main" val="31176565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0AC3171-89D4-6548-7F37-EA18E1ED830C}"/>
              </a:ext>
            </a:extLst>
          </p:cNvPr>
          <p:cNvSpPr txBox="1"/>
          <p:nvPr/>
        </p:nvSpPr>
        <p:spPr>
          <a:xfrm>
            <a:off x="965916" y="471031"/>
            <a:ext cx="108951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Основные ткани растений (паренхима) можно разделить на три вида.</a:t>
            </a:r>
          </a:p>
          <a:p>
            <a:pPr algn="ctr"/>
            <a:endParaRPr lang="ru-RU" sz="3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EEB1EED-71CE-0039-C9DE-B997D302E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" y="1568125"/>
            <a:ext cx="6877318" cy="516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012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0AC3171-89D4-6548-7F37-EA18E1ED830C}"/>
              </a:ext>
            </a:extLst>
          </p:cNvPr>
          <p:cNvSpPr txBox="1"/>
          <p:nvPr/>
        </p:nvSpPr>
        <p:spPr>
          <a:xfrm>
            <a:off x="5763026" y="201826"/>
            <a:ext cx="6428973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Первый </a:t>
            </a:r>
            <a:r>
              <a:rPr lang="ru-RU" sz="3200" dirty="0"/>
              <a:t>– это паренхима, клетки которой содержат хлоропласты. Она отвечает за фотосинтез. То есть за создание органических веществ и запасание солнечной энергии</a:t>
            </a:r>
            <a:r>
              <a:rPr lang="ru-RU" sz="3200" dirty="0" smtClean="0"/>
              <a:t>.</a:t>
            </a:r>
          </a:p>
          <a:p>
            <a:pPr algn="ctr"/>
            <a:r>
              <a:rPr lang="ru-RU" sz="3200" dirty="0"/>
              <a:t>Ее много в мякоти листьев (столбчатая и губчатая ткани, о которых мы говорили выше). Но она также образуется в молодых побегах, органах цветка и некоторых других частях растения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EEB1EED-71CE-0039-C9DE-B997D302E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533134"/>
            <a:ext cx="5763026" cy="432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6187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0AC3171-89D4-6548-7F37-EA18E1ED830C}"/>
              </a:ext>
            </a:extLst>
          </p:cNvPr>
          <p:cNvSpPr txBox="1"/>
          <p:nvPr/>
        </p:nvSpPr>
        <p:spPr>
          <a:xfrm>
            <a:off x="5883877" y="428178"/>
            <a:ext cx="609805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/>
              <a:t>Второй вид – это основная ткань в семенах, клубнях, луковицах, плодах. Она служит для запасания питательных веществ. Поэтому ее также называют запасающей тканью.</a:t>
            </a:r>
          </a:p>
          <a:p>
            <a:pPr algn="ctr"/>
            <a:endParaRPr lang="ru-RU" sz="3200"/>
          </a:p>
          <a:p>
            <a:pPr algn="ctr"/>
            <a:r>
              <a:rPr lang="ru-RU" sz="3200"/>
              <a:t>В ней накапливаются крахмал и другие углеводы. А также белки, жиры и некоторые другие вещества, в зависимости от вида растения.</a:t>
            </a:r>
            <a:endParaRPr lang="ru-RU" sz="3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EEB1EED-71CE-0039-C9DE-B997D302E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533134"/>
            <a:ext cx="5763026" cy="432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71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0AC3171-89D4-6548-7F37-EA18E1ED830C}"/>
              </a:ext>
            </a:extLst>
          </p:cNvPr>
          <p:cNvSpPr txBox="1"/>
          <p:nvPr/>
        </p:nvSpPr>
        <p:spPr>
          <a:xfrm>
            <a:off x="5849419" y="503929"/>
            <a:ext cx="609805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Т</a:t>
            </a:r>
            <a:r>
              <a:rPr lang="ru-RU" sz="3200" dirty="0" smtClean="0"/>
              <a:t>ретий </a:t>
            </a:r>
            <a:r>
              <a:rPr lang="ru-RU" sz="3200" dirty="0"/>
              <a:t>вид – это паренхима, которая образует большие межклетники, наполненные воздухом. Она очень важна для газообмена. А водным растениям такая «пористость» помогает держаться на воде.</a:t>
            </a:r>
          </a:p>
          <a:p>
            <a:pPr algn="ctr"/>
            <a:endParaRPr lang="ru-RU" sz="3200" dirty="0"/>
          </a:p>
          <a:p>
            <a:pPr algn="ctr"/>
            <a:r>
              <a:rPr lang="ru-RU" sz="3200" dirty="0"/>
              <a:t>Таким образом, главные функции основной ткани растений – образование веществ и их накопление.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4692AFE-74DD-C9FC-3F75-BF16FF29D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56483"/>
            <a:ext cx="5849419" cy="390151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018961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D9C81CD-67EB-A59E-2C17-23E1533145F1}"/>
              </a:ext>
            </a:extLst>
          </p:cNvPr>
          <p:cNvSpPr txBox="1"/>
          <p:nvPr/>
        </p:nvSpPr>
        <p:spPr>
          <a:xfrm>
            <a:off x="148281" y="248101"/>
            <a:ext cx="1184086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Почему основная ткань получила такое название?</a:t>
            </a:r>
          </a:p>
          <a:p>
            <a:pPr algn="ctr"/>
            <a:endParaRPr lang="ru-RU" sz="3200" dirty="0"/>
          </a:p>
          <a:p>
            <a:pPr algn="ctr"/>
            <a:r>
              <a:rPr lang="ru-RU" sz="3200" dirty="0"/>
              <a:t>Потому что она занимает основную часть растения. Посмотрим на срезы стеблей и листа. Все свободное от других тканей пространство занимает паренхима.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AB69C8C-6C93-4D03-A6C1-21A743EE1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784" y="2920328"/>
            <a:ext cx="8031892" cy="27576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1DE6932-6DBA-C3F3-1157-D44B906415DA}"/>
              </a:ext>
            </a:extLst>
          </p:cNvPr>
          <p:cNvSpPr txBox="1"/>
          <p:nvPr/>
        </p:nvSpPr>
        <p:spPr>
          <a:xfrm>
            <a:off x="540093" y="5536552"/>
            <a:ext cx="111118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a) и b) — поперечные срезы стеблей; c) — поперечный срез листовой пластины с жилкой (по центру среза).</a:t>
            </a:r>
          </a:p>
          <a:p>
            <a:pPr algn="ctr"/>
            <a:r>
              <a:rPr lang="ru-RU" dirty="0"/>
              <a:t>1 — покровная ткань; 2 — основная ткань; 3 — проводящая ткань.</a:t>
            </a:r>
          </a:p>
        </p:txBody>
      </p:sp>
    </p:spTree>
    <p:extLst>
      <p:ext uri="{BB962C8B-B14F-4D97-AF65-F5344CB8AC3E}">
        <p14:creationId xmlns:p14="http://schemas.microsoft.com/office/powerpoint/2010/main" val="38548239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CF9C1DC-BD99-E263-6402-D166871F7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2302"/>
            <a:ext cx="6656173" cy="49921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937F670-C412-059E-E6F5-FFD4081234E4}"/>
              </a:ext>
            </a:extLst>
          </p:cNvPr>
          <p:cNvSpPr txBox="1"/>
          <p:nvPr/>
        </p:nvSpPr>
        <p:spPr>
          <a:xfrm>
            <a:off x="6656172" y="432487"/>
            <a:ext cx="507038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Образовательная тка</a:t>
            </a:r>
            <a:r>
              <a:rPr lang="ru-RU" sz="3600" dirty="0"/>
              <a:t>нь (или меристема) – это ткань, из которой образуются все остальные. Состоит из мелких, плотно прилегающих друг к другу клеток, одинаковых по размеру и составу.</a:t>
            </a:r>
          </a:p>
          <a:p>
            <a:pPr algn="ctr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44033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851" y="183783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546" y="4301545"/>
            <a:ext cx="5237352" cy="1729946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Чем объясняется рост органов растения?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3FE9D2B-BBC6-9003-C496-4606BE8E0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46" y="1015865"/>
            <a:ext cx="5537915" cy="29074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623" y="3318569"/>
            <a:ext cx="6221375" cy="340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55409" y="1015864"/>
            <a:ext cx="44932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Как происходит деление клеток?</a:t>
            </a:r>
          </a:p>
        </p:txBody>
      </p:sp>
    </p:spTree>
    <p:extLst>
      <p:ext uri="{BB962C8B-B14F-4D97-AF65-F5344CB8AC3E}">
        <p14:creationId xmlns:p14="http://schemas.microsoft.com/office/powerpoint/2010/main" val="33508679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D27F5AF-FDC4-6D42-E230-15707D27FBEA}"/>
              </a:ext>
            </a:extLst>
          </p:cNvPr>
          <p:cNvSpPr txBox="1"/>
          <p:nvPr/>
        </p:nvSpPr>
        <p:spPr>
          <a:xfrm>
            <a:off x="6219567" y="339459"/>
            <a:ext cx="5637769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3200" dirty="0"/>
          </a:p>
          <a:p>
            <a:pPr algn="ctr"/>
            <a:r>
              <a:rPr lang="ru-RU" sz="3200" dirty="0"/>
              <a:t>Клетки меристемы делятся всю жизнь. А уже их потомство специализируется и образует ткани.</a:t>
            </a:r>
          </a:p>
          <a:p>
            <a:pPr algn="ctr"/>
            <a:endParaRPr lang="ru-RU" sz="3200" dirty="0"/>
          </a:p>
          <a:p>
            <a:pPr algn="ctr"/>
            <a:r>
              <a:rPr lang="ru-RU" sz="3200" dirty="0"/>
              <a:t>Образовательные ткани растений находятся в местах активного роста. Это верхушки побегов, кончики корней и некоторые другие части растения.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B52DF3B-F401-C99F-46F6-49555F253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0" y="2195519"/>
            <a:ext cx="6041660" cy="446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557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F455B8D-B6AE-5638-B4C4-F2304AE9B7F9}"/>
              </a:ext>
            </a:extLst>
          </p:cNvPr>
          <p:cNvSpPr txBox="1"/>
          <p:nvPr/>
        </p:nvSpPr>
        <p:spPr>
          <a:xfrm>
            <a:off x="5650303" y="269950"/>
            <a:ext cx="631927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Имеют ли старые сосна и дуб образовательные ткани?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/>
              <a:t>Конечно! Старые деревья имеют образовательные ткани. Они даже продолжают расти, хоть и медленнее, чем молодые.</a:t>
            </a:r>
          </a:p>
          <a:p>
            <a:pPr algn="ctr"/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2507427-0978-0E6D-A6D6-3511D8854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23" y="169032"/>
            <a:ext cx="5427880" cy="35394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77FF38E-7B59-0C2C-455A-D2A984162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476" y="3429000"/>
            <a:ext cx="4333101" cy="325389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A3E8084-F68F-6A7C-8DB6-ECE83524C6D6}"/>
              </a:ext>
            </a:extLst>
          </p:cNvPr>
          <p:cNvSpPr txBox="1"/>
          <p:nvPr/>
        </p:nvSpPr>
        <p:spPr>
          <a:xfrm>
            <a:off x="358595" y="4279726"/>
            <a:ext cx="609805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А некоторые деревья, как, например, гинкго, вообще не проявляют признаков старения.</a:t>
            </a:r>
          </a:p>
        </p:txBody>
      </p:sp>
    </p:spTree>
    <p:extLst>
      <p:ext uri="{BB962C8B-B14F-4D97-AF65-F5344CB8AC3E}">
        <p14:creationId xmlns:p14="http://schemas.microsoft.com/office/powerpoint/2010/main" val="21820312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72F37A5-B9B4-E281-BF50-A41C161BD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41" y="354154"/>
            <a:ext cx="11046940" cy="619589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385186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>
            <a:extLst>
              <a:ext uri="{FF2B5EF4-FFF2-40B4-BE49-F238E27FC236}">
                <a16:creationId xmlns:a16="http://schemas.microsoft.com/office/drawing/2014/main" xmlns="" id="{3E5F4C69-1455-5499-E642-44A270387E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1162" y="3429000"/>
            <a:ext cx="3190741" cy="319074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2901" y="283335"/>
            <a:ext cx="8559946" cy="63364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ВЫВОД: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Ткань – это группа клеток и межклеточного вещества, похожих по строению и процессам жизнедеятельности, выполняющих сходные функции и имеющих общее происхождение. Органы растения образованы разными тканями.</a:t>
            </a:r>
          </a:p>
        </p:txBody>
      </p:sp>
    </p:spTree>
    <p:extLst>
      <p:ext uri="{BB962C8B-B14F-4D97-AF65-F5344CB8AC3E}">
        <p14:creationId xmlns:p14="http://schemas.microsoft.com/office/powerpoint/2010/main" val="9405125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155C4F-2EC7-7B74-568B-BA708E0F7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1798" y="2187319"/>
            <a:ext cx="7521262" cy="4355149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ДОМАШНЕЕ ЗАДАНИЕ</a:t>
            </a: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>Параграф  </a:t>
            </a:r>
            <a:r>
              <a:rPr lang="ru-RU" sz="4800" dirty="0" smtClean="0">
                <a:solidFill>
                  <a:schemeClr val="tx1"/>
                </a:solidFill>
              </a:rPr>
              <a:t>5 прочитать</a:t>
            </a:r>
            <a:r>
              <a:rPr lang="ru-RU" sz="4800" dirty="0">
                <a:solidFill>
                  <a:schemeClr val="tx1"/>
                </a:solidFill>
              </a:rPr>
              <a:t>, ответить на вопросы </a:t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1-4.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Закончить заполнение таблицы «Ткани растения».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EF38369-2216-06A9-6E97-ADF084C9F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38" y="2755557"/>
            <a:ext cx="4102443" cy="410244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777711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r>
              <a:rPr lang="ru-RU" b="1" dirty="0"/>
              <a:t>ЗАКРЕПЛЕНИЕ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62919" y="1674253"/>
            <a:ext cx="5907110" cy="193392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Какие виды тканей у растения вы знаете?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A0530C9-3C53-609E-0EFB-3D87F7DE8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72" y="1867438"/>
            <a:ext cx="4394655" cy="439465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93565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24367" y="889687"/>
            <a:ext cx="5345661" cy="4815654"/>
          </a:xfrm>
        </p:spPr>
        <p:txBody>
          <a:bodyPr>
            <a:normAutofit fontScale="92500"/>
          </a:bodyPr>
          <a:lstStyle/>
          <a:p>
            <a:pPr marL="137160" indent="0" algn="ctr">
              <a:buNone/>
            </a:pPr>
            <a:r>
              <a:rPr lang="ru-RU" sz="3600" dirty="0"/>
              <a:t>В какой части клетки находятся хромосомы?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r>
              <a:rPr lang="ru-RU" sz="3600" dirty="0"/>
              <a:t>Какую роль они играют</a:t>
            </a:r>
            <a:r>
              <a:rPr lang="ru-RU" sz="3600" dirty="0" smtClean="0"/>
              <a:t>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r>
              <a:rPr lang="ru-RU" sz="3600" dirty="0"/>
              <a:t>Чем отличается молодая клетка от старой?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6FCE9E3-CFA1-40C9-46E8-71CB5B62A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86" y="2815420"/>
            <a:ext cx="6285728" cy="374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97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40A76968-C0C2-9639-496A-EF4EA023096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254" y="2875243"/>
            <a:ext cx="6421395" cy="382418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0" y="555184"/>
            <a:ext cx="5722744" cy="30297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На прошлых уроках мы говорили о клетке, её строении, о функциях разных органоидов клетки.</a:t>
            </a:r>
          </a:p>
          <a:p>
            <a:pPr marL="0" indent="0" algn="ctr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17318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FB9C8268-BC56-77FF-DADF-E913C285E1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5525" y="3089190"/>
            <a:ext cx="4835611" cy="362670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5791" y="283334"/>
            <a:ext cx="6960683" cy="62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Каждый орган имеет строение, которое соответствует его функции. </a:t>
            </a:r>
          </a:p>
          <a:p>
            <a:pPr marL="0" indent="0" algn="ctr">
              <a:buNone/>
            </a:pPr>
            <a:r>
              <a:rPr lang="ru-RU" sz="3600" dirty="0"/>
              <a:t>Превращение разных частей растения в органы произошло из-за необходимости приспосабливаться к наземному образу жизни. У низших растений, которые обитали в водной среде, такой необходимости не было.</a:t>
            </a:r>
          </a:p>
        </p:txBody>
      </p:sp>
    </p:spTree>
    <p:extLst>
      <p:ext uri="{BB962C8B-B14F-4D97-AF65-F5344CB8AC3E}">
        <p14:creationId xmlns:p14="http://schemas.microsoft.com/office/powerpoint/2010/main" val="1006622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03C1DA00-1626-D549-4E62-A4A59077EE8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5526" y="2446638"/>
            <a:ext cx="5767862" cy="431868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3092" y="283334"/>
            <a:ext cx="5883382" cy="62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Сегодня на уроке мы будем изучать ткани растений.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Все органы растения имеют клеточное строение. Но не все клетки одинаковы.</a:t>
            </a:r>
          </a:p>
        </p:txBody>
      </p:sp>
    </p:spTree>
    <p:extLst>
      <p:ext uri="{BB962C8B-B14F-4D97-AF65-F5344CB8AC3E}">
        <p14:creationId xmlns:p14="http://schemas.microsoft.com/office/powerpoint/2010/main" val="2961233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B2B96D34-999D-DD5A-5652-D74EFC4AECA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678453" y="3200400"/>
            <a:ext cx="3423424" cy="351549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52519" y="257577"/>
            <a:ext cx="5722744" cy="64394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Например, клетки кожицы чешуи лука плотно прилегают друг к другу. Они имеют утолщённые оболочки. Эти клетки защищают растения от неблагоприятных условий внешней среды. Клетки, находящиеся внутри стебля, имеют вид длинных трубочек, по ним передвигаются питательные вещества.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21D5E3F-E18A-4014-8026-A3CF94FFA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36" y="142103"/>
            <a:ext cx="4750679" cy="334218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1264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A44E239F-8FC1-883B-176A-E3EA06F082E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8897" y="2936341"/>
            <a:ext cx="7261654" cy="372324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890585" y="443973"/>
            <a:ext cx="10109392" cy="32754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Совокупность клеток и межклеточного вещества (межклетник), сходные по строению, происхождению и функциям, называют </a:t>
            </a:r>
            <a:r>
              <a:rPr lang="ru-RU" sz="3600" b="1" dirty="0"/>
              <a:t>тканью</a:t>
            </a:r>
            <a:r>
              <a:rPr lang="ru-RU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10174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3206</TotalTime>
  <Words>904</Words>
  <Application>Microsoft Office PowerPoint</Application>
  <PresentationFormat>Произвольный</PresentationFormat>
  <Paragraphs>99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Бумажная</vt:lpstr>
      <vt:lpstr>ТКАНИ РАСТЕНИЙ</vt:lpstr>
      <vt:lpstr>ПОВТОРЕНИЕ</vt:lpstr>
      <vt:lpstr>ПОВТОРЕНИЕ</vt:lpstr>
      <vt:lpstr>ПОВТОРЕНИЕ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 Параграф  5 прочитать, ответить на вопросы  1-4. Закончить заполнение таблицы «Ткани растения».</vt:lpstr>
      <vt:lpstr>ЗАКРЕПЛЕНИЕ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 - первоисточник благосостояния страны</dc:title>
  <dc:creator>Пользователь</dc:creator>
  <cp:lastModifiedBy>User</cp:lastModifiedBy>
  <cp:revision>407</cp:revision>
  <dcterms:created xsi:type="dcterms:W3CDTF">2021-09-19T03:02:14Z</dcterms:created>
  <dcterms:modified xsi:type="dcterms:W3CDTF">2023-07-06T21:40:37Z</dcterms:modified>
</cp:coreProperties>
</file>