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334" r:id="rId2"/>
    <p:sldId id="695" r:id="rId3"/>
    <p:sldId id="756" r:id="rId4"/>
    <p:sldId id="759" r:id="rId5"/>
    <p:sldId id="760" r:id="rId6"/>
    <p:sldId id="761" r:id="rId7"/>
    <p:sldId id="755" r:id="rId8"/>
    <p:sldId id="694" r:id="rId9"/>
    <p:sldId id="719" r:id="rId10"/>
    <p:sldId id="771" r:id="rId11"/>
    <p:sldId id="720" r:id="rId12"/>
    <p:sldId id="734" r:id="rId13"/>
    <p:sldId id="721" r:id="rId14"/>
    <p:sldId id="723" r:id="rId15"/>
    <p:sldId id="762" r:id="rId16"/>
    <p:sldId id="722" r:id="rId17"/>
    <p:sldId id="763" r:id="rId18"/>
    <p:sldId id="764" r:id="rId19"/>
    <p:sldId id="685" r:id="rId20"/>
    <p:sldId id="765" r:id="rId21"/>
    <p:sldId id="766" r:id="rId22"/>
    <p:sldId id="767" r:id="rId23"/>
    <p:sldId id="768" r:id="rId24"/>
    <p:sldId id="769" r:id="rId25"/>
    <p:sldId id="770" r:id="rId26"/>
    <p:sldId id="257" r:id="rId27"/>
    <p:sldId id="718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74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500708-38CB-7C9E-B4B7-E76788143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2480" y="3612350"/>
            <a:ext cx="4914206" cy="8958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Параграф 6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6086F-306C-E98A-A0F4-1E5D9D940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457" y="198753"/>
            <a:ext cx="11738224" cy="2480053"/>
          </a:xfrm>
        </p:spPr>
        <p:txBody>
          <a:bodyPr>
            <a:noAutofit/>
          </a:bodyPr>
          <a:lstStyle/>
          <a:p>
            <a:pPr algn="ctr"/>
            <a:r>
              <a:rPr lang="ru-RU" sz="9600"/>
              <a:t>ОРГАНЫ РАСТЕНИЯ</a:t>
            </a:r>
            <a:endParaRPr lang="ru-RU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7804597" y="5022761"/>
            <a:ext cx="37348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биологии</a:t>
            </a:r>
          </a:p>
          <a:p>
            <a:pPr algn="ctr"/>
            <a:r>
              <a:rPr lang="ru-RU" dirty="0" smtClean="0"/>
              <a:t>МБОУ «СШ №1» г. </a:t>
            </a:r>
            <a:r>
              <a:rPr lang="ru-RU" dirty="0" err="1" smtClean="0"/>
              <a:t>Вилючинск</a:t>
            </a:r>
            <a:endParaRPr lang="ru-RU" dirty="0" smtClean="0"/>
          </a:p>
          <a:p>
            <a:pPr algn="ctr"/>
            <a:r>
              <a:rPr lang="ru-RU" dirty="0" smtClean="0"/>
              <a:t>Камчатского края</a:t>
            </a:r>
          </a:p>
          <a:p>
            <a:pPr algn="ctr"/>
            <a:r>
              <a:rPr lang="ru-RU" dirty="0" smtClean="0"/>
              <a:t>Рудная Евгения Викторовна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991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BF41BC0-2C56-E276-2CBF-FD8CCD970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4" y="453441"/>
            <a:ext cx="11998411" cy="614918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14180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3092" y="283334"/>
            <a:ext cx="5883382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Корни растения находятся в почве. </a:t>
            </a:r>
          </a:p>
          <a:p>
            <a:pPr marL="0" indent="0" algn="ctr">
              <a:buNone/>
            </a:pPr>
            <a:r>
              <a:rPr lang="ru-RU" sz="3600" dirty="0"/>
              <a:t>Они закрепляют и удерживают растение в течение всей жизни.</a:t>
            </a:r>
          </a:p>
          <a:p>
            <a:pPr marL="0" indent="0" algn="ctr">
              <a:buNone/>
            </a:pPr>
            <a:r>
              <a:rPr lang="ru-RU" sz="3600" dirty="0"/>
              <a:t>С помощью корней растение поглощает воду и растворённые в ней минеральные вещества из почвы.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A6748701-BF9A-B96D-8AB4-56C2D76A3BA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23594" y="615944"/>
            <a:ext cx="4549304" cy="596515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61233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52519" y="482958"/>
            <a:ext cx="5722744" cy="58920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У некоторых растений (свёкла, морковь, репа, редис) корни служат местом запасания питательных веществ. Такие корни называют  </a:t>
            </a:r>
            <a:r>
              <a:rPr lang="ru-RU" sz="3600" b="1" dirty="0"/>
              <a:t>корнеплодами</a:t>
            </a:r>
            <a:r>
              <a:rPr lang="ru-RU" sz="3600" dirty="0"/>
              <a:t>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836930C2-6469-1F08-D87F-7B4BCD1319E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3038" y="2434281"/>
            <a:ext cx="5751677" cy="413907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1264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21251" y="443972"/>
            <a:ext cx="6178726" cy="616288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/>
              <a:t>Побег</a:t>
            </a:r>
            <a:r>
              <a:rPr lang="ru-RU" sz="3600" dirty="0"/>
              <a:t> состоит из стебля с расположенными на нём листьями.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3600" dirty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/>
              <a:t>Стебель</a:t>
            </a:r>
            <a:r>
              <a:rPr lang="ru-RU" sz="3600" dirty="0"/>
              <a:t> растения проводит воду с растворёнными в ней минеральными веществами от корней ко всем частям растения и органические вещества от листьев к корням, цветкам, плодам и другим органам.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22678AA7-37F6-157F-23CE-EF4D370FC6C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2022" y="2780270"/>
            <a:ext cx="5270489" cy="394771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91017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5347" y="643944"/>
            <a:ext cx="5402339" cy="34386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Стебли могут расти прямо вверх (пшеница) или стелиться по земле (тыква, арбуз).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D2051056-BB84-9082-3947-9D35638CCA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526" y="2017954"/>
            <a:ext cx="6319988" cy="47338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48728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8215" y="283335"/>
            <a:ext cx="7218260" cy="249850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dirty="0"/>
              <a:t>Стебли деревьев – стволы. </a:t>
            </a:r>
            <a:endParaRPr lang="ru-RU" sz="36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/>
              <a:t>Они </a:t>
            </a:r>
            <a:r>
              <a:rPr lang="ru-RU" sz="3600" dirty="0"/>
              <a:t>высокие и прочные. </a:t>
            </a:r>
            <a:endParaRPr lang="ru-RU" sz="36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/>
              <a:t>А </a:t>
            </a:r>
            <a:r>
              <a:rPr lang="ru-RU" sz="3600" dirty="0"/>
              <a:t>стебель кактуса зелёный и мясистый – он запасает воду.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E4D81CF4-3E6A-E81E-AB78-C6AA2C65CF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6541" y="2706131"/>
            <a:ext cx="6390647" cy="399415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92536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5196" y="579549"/>
            <a:ext cx="5479612" cy="41856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Листья</a:t>
            </a:r>
            <a:r>
              <a:rPr lang="ru-RU" sz="3600" dirty="0"/>
              <a:t> растений служат местом образования органических веществ из воды и углекислого газа. Для этого необходим свет, поэтому стебли выносят листья к свету.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81E2D41C-7B54-6DEA-CEB4-5A38F47A5B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1763" y="2137719"/>
            <a:ext cx="6202202" cy="458962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32851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6863" y="283334"/>
            <a:ext cx="5479612" cy="35932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Листья могут быть крупными, как у виктории амазонской, достигая 2 метров в диаметре, или мелкими, как у элодеи.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C9D2B19-9B23-F7F3-94DE-BE090C112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685" y="3540462"/>
            <a:ext cx="5257472" cy="31439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F7DEBD-B5DC-C926-EBF9-A947F39A22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25" y="0"/>
            <a:ext cx="6683909" cy="375969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50546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5195" y="656822"/>
            <a:ext cx="5479612" cy="54477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Неодинаковы по строению и цветки разных растений.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b="1" dirty="0"/>
              <a:t>Цветок</a:t>
            </a:r>
            <a:r>
              <a:rPr lang="ru-RU" sz="3600" dirty="0"/>
              <a:t> – это видоизменённый побег, на месте которого развивается плод с семенами.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35114CE2-492E-273E-16D7-C0008F4559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525" y="2520779"/>
            <a:ext cx="6419386" cy="4204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93169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>
            <a:extLst>
              <a:ext uri="{FF2B5EF4-FFF2-40B4-BE49-F238E27FC236}">
                <a16:creationId xmlns:a16="http://schemas.microsoft.com/office/drawing/2014/main" xmlns="" id="{3E5F4C69-1455-5499-E642-44A270387E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162" y="3429000"/>
            <a:ext cx="3190741" cy="319074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746974"/>
            <a:ext cx="8559946" cy="40439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 К ГЛАВЕ 1 </a:t>
            </a:r>
          </a:p>
          <a:p>
            <a:pPr marL="0" indent="0" algn="ctr">
              <a:buNone/>
            </a:pPr>
            <a:r>
              <a:rPr lang="ru-RU" sz="3600" b="1" dirty="0"/>
              <a:t>«Растение – живой организм»: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Растения, как и все живые организмы (кроме вирусов), имеют клеточное строение.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4051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7805" y="889686"/>
            <a:ext cx="5642224" cy="5060353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Что такое ткань растения</a:t>
            </a:r>
            <a:r>
              <a:rPr lang="ru-RU" sz="3600" dirty="0" smtClean="0"/>
              <a:t>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Какие виды тканей растения вы знаете?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C896057-5B7C-46FE-5F54-FA41FCD98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98" y="2928551"/>
            <a:ext cx="5891702" cy="368231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18225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283335"/>
            <a:ext cx="8559946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Все клетки живых организмов состоят из одних и тех же химических элементов. </a:t>
            </a:r>
          </a:p>
          <a:p>
            <a:pPr marL="0" indent="0" algn="ctr">
              <a:buNone/>
            </a:pPr>
            <a:r>
              <a:rPr lang="ru-RU" sz="3600" dirty="0"/>
              <a:t>Химические элементы образуют неорганические (вода и минеральные соли) и органические вещества (углеводы, белки, жиры, нуклеиновые кислоты).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6ECEEF56-6178-BD6E-DF10-15DADCFDF1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3917092"/>
            <a:ext cx="3326191" cy="294090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59529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97757" y="283335"/>
            <a:ext cx="7375089" cy="3477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Клетка – это мельчайшая частица живого растения. Она дышит, питается, растёт и размножается.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A8803E15-D01C-CC2D-1E43-C943A86FD6E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0669" y="2537138"/>
            <a:ext cx="4232623" cy="412123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00555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283335"/>
            <a:ext cx="8559946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Растительная клетка состоит из оболочки, под которой располагается мембрана, и цитоплазмы, в которой находятся ядро с ядрышком, вакуоли с клеточным соком и пластиды.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07E4258-7B21-390A-9CD7-1E0470DD0E5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9153" y="4374291"/>
            <a:ext cx="4238441" cy="237352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97376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283335"/>
            <a:ext cx="8559946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Растительная клетка состоит из оболочки, под которой располагается мембрана, и цитоплазмы, в которой находятся ядро с ядрышком, вакуоли с клеточным соком и пластиды.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B28C1F46-AD85-ADF0-C634-D973F9FFD5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617" y="4040659"/>
            <a:ext cx="4015232" cy="266678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503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730" y="283335"/>
            <a:ext cx="11625117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Совокупность клеток и межклеточного вещества, имеющих общее происхождение, сходное строение и выполняющих одинаковые функции, называют тканью.</a:t>
            </a:r>
          </a:p>
          <a:p>
            <a:pPr marL="0" indent="0" algn="ctr">
              <a:buNone/>
            </a:pPr>
            <a:r>
              <a:rPr lang="ru-RU" sz="3600" dirty="0"/>
              <a:t>У растений выделяют покровные, основные, механические, проводящие и образовательные ткани.</a:t>
            </a:r>
          </a:p>
          <a:p>
            <a:pPr marL="0" indent="0" algn="ctr">
              <a:buNone/>
            </a:pPr>
            <a:r>
              <a:rPr lang="ru-RU" sz="3600" dirty="0"/>
              <a:t>Особенности клеток разных тканей связаны с выполняемыми функциями.</a:t>
            </a:r>
          </a:p>
        </p:txBody>
      </p:sp>
    </p:spTree>
    <p:extLst>
      <p:ext uri="{BB962C8B-B14F-4D97-AF65-F5344CB8AC3E}">
        <p14:creationId xmlns:p14="http://schemas.microsoft.com/office/powerpoint/2010/main" val="15045629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>
            <a:extLst>
              <a:ext uri="{FF2B5EF4-FFF2-40B4-BE49-F238E27FC236}">
                <a16:creationId xmlns:a16="http://schemas.microsoft.com/office/drawing/2014/main" xmlns="" id="{3E5F4C69-1455-5499-E642-44A270387E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162" y="3429000"/>
            <a:ext cx="3190741" cy="319074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283335"/>
            <a:ext cx="8559946" cy="63364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Орган – это часть тела многоклеточного растения, выполняющая определённые функции. </a:t>
            </a:r>
          </a:p>
          <a:p>
            <a:pPr marL="0" indent="0" algn="ctr">
              <a:buNone/>
            </a:pPr>
            <a:r>
              <a:rPr lang="ru-RU" sz="3600" dirty="0"/>
              <a:t>К органам цветкового растения относят побеги, корни, цветки, плоды с семенами.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Система взаимосвязанных органов образует организм.</a:t>
            </a:r>
          </a:p>
        </p:txBody>
      </p:sp>
    </p:spTree>
    <p:extLst>
      <p:ext uri="{BB962C8B-B14F-4D97-AF65-F5344CB8AC3E}">
        <p14:creationId xmlns:p14="http://schemas.microsoft.com/office/powerpoint/2010/main" val="698394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155C4F-2EC7-7B74-568B-BA708E0F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242" y="1878226"/>
            <a:ext cx="7242104" cy="435514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ДОМАШНЕЕ ЗАДАНИЕ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Параграф 6 прочитать, ответить на вопросы </a:t>
            </a:r>
            <a:r>
              <a:rPr lang="ru-RU" sz="4800" dirty="0" smtClean="0">
                <a:solidFill>
                  <a:schemeClr val="tx1"/>
                </a:solidFill>
              </a:rPr>
              <a:t>1-2.</a:t>
            </a:r>
            <a:br>
              <a:rPr lang="ru-RU" sz="4800" dirty="0" smtClean="0">
                <a:solidFill>
                  <a:schemeClr val="tx1"/>
                </a:solidFill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F38369-2216-06A9-6E97-ADF084C9F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8" y="2755557"/>
            <a:ext cx="4102443" cy="41024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7771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83" y="324058"/>
            <a:ext cx="4213654" cy="910833"/>
          </a:xfrm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ru-RU" b="1" dirty="0"/>
              <a:t>ЗАКРЕПЛЕНИЕ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2919" y="1674253"/>
            <a:ext cx="5907110" cy="1933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Какие органы имеют цветковые растения?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EEF8FC-0D97-8BD5-99F6-697176980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15" y="1506740"/>
            <a:ext cx="3668611" cy="518374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9356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5804" y="963826"/>
            <a:ext cx="5642224" cy="1818011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Какой частью растёт корень, побег?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6294501-4CD5-0608-5DA4-D05BCF551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1" y="2211860"/>
            <a:ext cx="5745891" cy="43094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0948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5804" y="963825"/>
            <a:ext cx="5642224" cy="3736963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ru-RU" sz="3600" dirty="0"/>
              <a:t>Какую функцию выполняет проводящая ткань?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Назовите виды проводящей ткани растения.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BD362D-FA1D-AF86-4A9F-838BC7150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1" y="2220560"/>
            <a:ext cx="6078239" cy="45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8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0" y="862273"/>
            <a:ext cx="5642224" cy="3736963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Если бы мы сравнивали растение с домом, чем бы являлась проводящая ткань?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022696-A967-F79A-5DBE-D7CDAB403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1" y="2340472"/>
            <a:ext cx="6078239" cy="45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0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94211" y="899430"/>
            <a:ext cx="5642224" cy="3736963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Если бы мы сравнивали растение с городом, чем бы являлась основная ткань?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D6A912-2862-1B46-D49E-EAC372922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72" y="2171133"/>
            <a:ext cx="6078239" cy="45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20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877664"/>
              </p:ext>
            </p:extLst>
          </p:nvPr>
        </p:nvGraphicFramePr>
        <p:xfrm>
          <a:off x="273587" y="2017284"/>
          <a:ext cx="11644824" cy="455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88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922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725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112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2891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ТКАНЬ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ФУНКЦИИ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ХАРАКТЕРИСТИКА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РАСПОЛОЖЕНИЕ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335">
                <a:tc>
                  <a:txBody>
                    <a:bodyPr/>
                    <a:lstStyle/>
                    <a:p>
                      <a:r>
                        <a:rPr lang="ru-RU" sz="2400" dirty="0"/>
                        <a:t>Покровная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4147">
                <a:tc>
                  <a:txBody>
                    <a:bodyPr/>
                    <a:lstStyle/>
                    <a:p>
                      <a:r>
                        <a:rPr lang="ru-RU" sz="2400" dirty="0"/>
                        <a:t>Основная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4147">
                <a:tc>
                  <a:txBody>
                    <a:bodyPr/>
                    <a:lstStyle/>
                    <a:p>
                      <a:r>
                        <a:rPr lang="ru-RU" sz="2400" dirty="0"/>
                        <a:t>Механическая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45059">
                <a:tc>
                  <a:txBody>
                    <a:bodyPr/>
                    <a:lstStyle/>
                    <a:p>
                      <a:r>
                        <a:rPr lang="ru-RU" sz="2400" dirty="0"/>
                        <a:t>Проводящая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8575155"/>
                  </a:ext>
                </a:extLst>
              </a:tr>
              <a:tr h="707816">
                <a:tc>
                  <a:txBody>
                    <a:bodyPr/>
                    <a:lstStyle/>
                    <a:p>
                      <a:r>
                        <a:rPr lang="ru-RU" sz="2400" dirty="0"/>
                        <a:t>Образовательная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9A74106-26B2-4FCF-0F5E-D18C77996368}"/>
              </a:ext>
            </a:extLst>
          </p:cNvPr>
          <p:cNvSpPr txBox="1"/>
          <p:nvPr/>
        </p:nvSpPr>
        <p:spPr>
          <a:xfrm>
            <a:off x="535459" y="201191"/>
            <a:ext cx="11121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Проверка </a:t>
            </a:r>
            <a:r>
              <a:rPr lang="ru-RU" sz="3600" dirty="0" smtClean="0"/>
              <a:t>домашнего задания – </a:t>
            </a:r>
          </a:p>
          <a:p>
            <a:pPr algn="ctr"/>
            <a:r>
              <a:rPr lang="ru-RU" sz="3600" dirty="0" smtClean="0"/>
              <a:t>таблица «Ткани растения»: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03762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57363" y="580940"/>
            <a:ext cx="5722744" cy="58069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Тело растений состоит из органов.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Орган – это часть тела, которая выполняет определённые функции.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2800" dirty="0"/>
              <a:t>Клетка – ткань – орган - организм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BF63938D-3C6D-32DF-8A81-FE533D8331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330" y="2347785"/>
            <a:ext cx="5733268" cy="429136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17318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45487" y="347730"/>
            <a:ext cx="6800045" cy="6121757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3200" dirty="0">
                <a:solidFill>
                  <a:prstClr val="white"/>
                </a:solidFill>
              </a:rPr>
              <a:t>Органы цветковых (покрытосеменных) растений </a:t>
            </a:r>
          </a:p>
          <a:p>
            <a:pPr marL="0" lvl="0" indent="0" algn="ctr">
              <a:buNone/>
            </a:pPr>
            <a:endParaRPr lang="ru-RU" sz="3200" dirty="0">
              <a:solidFill>
                <a:prstClr val="white"/>
              </a:solidFill>
            </a:endParaRPr>
          </a:p>
          <a:p>
            <a:pPr marL="0" lvl="0" indent="0" algn="ctr">
              <a:buNone/>
            </a:pPr>
            <a:endParaRPr lang="ru-RU" sz="3200" dirty="0">
              <a:solidFill>
                <a:prstClr val="white"/>
              </a:solidFill>
            </a:endParaRPr>
          </a:p>
          <a:p>
            <a:pPr marL="0" lvl="0" indent="0" algn="ctr">
              <a:buNone/>
            </a:pPr>
            <a:endParaRPr lang="ru-RU" sz="3200" dirty="0">
              <a:solidFill>
                <a:prstClr val="white"/>
              </a:solidFill>
            </a:endParaRPr>
          </a:p>
          <a:p>
            <a:pPr marL="0" lvl="0" indent="0" algn="ctr">
              <a:buNone/>
            </a:pPr>
            <a:endParaRPr lang="ru-RU" sz="3200" dirty="0">
              <a:solidFill>
                <a:prstClr val="white"/>
              </a:solidFill>
            </a:endParaRPr>
          </a:p>
          <a:p>
            <a:pPr marL="0" lvl="0" indent="0" algn="ctr">
              <a:buNone/>
            </a:pPr>
            <a:endParaRPr lang="ru-RU" sz="3200" dirty="0">
              <a:solidFill>
                <a:prstClr val="white"/>
              </a:solidFill>
            </a:endParaRPr>
          </a:p>
          <a:p>
            <a:pPr marL="0" lvl="0" indent="0" algn="ctr">
              <a:buNone/>
            </a:pPr>
            <a:r>
              <a:rPr lang="ru-RU" sz="3200" dirty="0">
                <a:solidFill>
                  <a:prstClr val="white"/>
                </a:solidFill>
              </a:rPr>
              <a:t>  </a:t>
            </a:r>
          </a:p>
          <a:p>
            <a:pPr marL="0" indent="0" algn="ctr">
              <a:buNone/>
            </a:pPr>
            <a:r>
              <a:rPr lang="ru-RU" sz="3200" dirty="0"/>
              <a:t>Каждый орган имеет собственное строение, связанное с выполняемыми функциями.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53081" y="2745172"/>
            <a:ext cx="1674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побеги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72765" y="2632721"/>
            <a:ext cx="146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корни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2755" y="2156203"/>
            <a:ext cx="2037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цветки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23549" y="1853320"/>
            <a:ext cx="21765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плоды с семенами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550794" y="1429555"/>
            <a:ext cx="2021983" cy="72121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980349" y="1429555"/>
            <a:ext cx="862885" cy="12085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422783" y="1429555"/>
            <a:ext cx="0" cy="12085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989454" y="1429555"/>
            <a:ext cx="1339402" cy="42376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74664" y="3515901"/>
            <a:ext cx="1674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стебель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54602" y="3502317"/>
            <a:ext cx="1674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листья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7843234" y="3217496"/>
            <a:ext cx="579549" cy="4272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796270" y="3217496"/>
            <a:ext cx="386367" cy="4272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17D415A-28F7-6687-EC45-6B7AD8646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4" y="3329947"/>
            <a:ext cx="4683257" cy="337779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006622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3328</TotalTime>
  <Words>587</Words>
  <Application>Microsoft Office PowerPoint</Application>
  <PresentationFormat>Произвольный</PresentationFormat>
  <Paragraphs>124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ОРГАНЫ РАСТЕНИЯ</vt:lpstr>
      <vt:lpstr>ПОВТОРЕНИЕ</vt:lpstr>
      <vt:lpstr>ПОВТОРЕНИЕ</vt:lpstr>
      <vt:lpstr>ПОВТОРЕНИЕ</vt:lpstr>
      <vt:lpstr>ПОВТОРЕНИЕ</vt:lpstr>
      <vt:lpstr>ПОВТОРЕНИЕ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 Параграф 6 прочитать, ответить на вопросы 1-2. </vt:lpstr>
      <vt:lpstr>ЗАКРЕПЛЕНИЕ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User</cp:lastModifiedBy>
  <cp:revision>416</cp:revision>
  <dcterms:created xsi:type="dcterms:W3CDTF">2021-09-19T03:02:14Z</dcterms:created>
  <dcterms:modified xsi:type="dcterms:W3CDTF">2023-07-06T21:48:56Z</dcterms:modified>
</cp:coreProperties>
</file>