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0" r:id="rId1"/>
  </p:sldMasterIdLst>
  <p:sldIdLst>
    <p:sldId id="334" r:id="rId2"/>
    <p:sldId id="758" r:id="rId3"/>
    <p:sldId id="771" r:id="rId4"/>
    <p:sldId id="785" r:id="rId5"/>
    <p:sldId id="783" r:id="rId6"/>
    <p:sldId id="786" r:id="rId7"/>
    <p:sldId id="787" r:id="rId8"/>
    <p:sldId id="790" r:id="rId9"/>
    <p:sldId id="791" r:id="rId10"/>
    <p:sldId id="788" r:id="rId11"/>
    <p:sldId id="792" r:id="rId12"/>
    <p:sldId id="793" r:id="rId13"/>
    <p:sldId id="257" r:id="rId14"/>
    <p:sldId id="718" r:id="rId15"/>
    <p:sldId id="78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0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699804"/>
            <a:ext cx="110744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609600" y="1433732"/>
            <a:ext cx="110744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51501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278099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6053797" y="3526302"/>
            <a:ext cx="6096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749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609600" y="1524000"/>
            <a:ext cx="109728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05200"/>
            <a:ext cx="105664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4958864"/>
            <a:ext cx="105664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14400" y="4916993"/>
            <a:ext cx="105664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6197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609600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6199717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6197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50593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339840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609600" y="457200"/>
            <a:ext cx="83312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42400" y="1600200"/>
            <a:ext cx="2645664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9042400" y="457200"/>
            <a:ext cx="26416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9200" y="457200"/>
            <a:ext cx="2743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09600" y="457200"/>
            <a:ext cx="80264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9200" y="1600200"/>
            <a:ext cx="27432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609600" y="1447800"/>
            <a:ext cx="109728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7721600" y="6203667"/>
            <a:ext cx="34544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844800" y="6203667"/>
            <a:ext cx="47752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214100" y="6181531"/>
            <a:ext cx="8128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  <p:sldLayoutId id="2147483992" r:id="rId12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3500708-38CB-7C9E-B4B7-E767881431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4902" y="3754018"/>
            <a:ext cx="4914206" cy="895863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Параграф 8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816086F-306C-E98A-A0F4-1E5D9D9404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0457" y="198753"/>
            <a:ext cx="11738224" cy="2480053"/>
          </a:xfrm>
        </p:spPr>
        <p:txBody>
          <a:bodyPr>
            <a:noAutofit/>
          </a:bodyPr>
          <a:lstStyle/>
          <a:p>
            <a:pPr algn="ctr"/>
            <a:r>
              <a:rPr lang="ru-RU" sz="6000" dirty="0"/>
              <a:t>ВИДЫ КОРНЕЙ И ТИПЫ КОРНЕВЫХ СИСТЕМ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73532" y="5370490"/>
            <a:ext cx="45462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Учитель биологии</a:t>
            </a:r>
          </a:p>
          <a:p>
            <a:pPr algn="ctr"/>
            <a:r>
              <a:rPr lang="ru-RU" dirty="0" smtClean="0"/>
              <a:t>МБОУ «СШ №1» г. </a:t>
            </a:r>
            <a:r>
              <a:rPr lang="ru-RU" dirty="0" err="1" smtClean="0"/>
              <a:t>Вилючинск</a:t>
            </a:r>
            <a:endParaRPr lang="ru-RU" dirty="0" smtClean="0"/>
          </a:p>
          <a:p>
            <a:pPr algn="ctr"/>
            <a:r>
              <a:rPr lang="ru-RU" dirty="0" smtClean="0"/>
              <a:t>Камчатского края</a:t>
            </a:r>
          </a:p>
          <a:p>
            <a:pPr algn="ctr"/>
            <a:r>
              <a:rPr lang="ru-RU" dirty="0" smtClean="0"/>
              <a:t>Рудная Евгения Викторовна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1991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92F860-99AF-B9CB-1155-0171F9B73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8951" y="325450"/>
            <a:ext cx="7881871" cy="218593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/>
              <a:t>Типы корневых систем</a:t>
            </a:r>
            <a:br>
              <a:rPr lang="ru-RU" sz="6000" b="1" dirty="0"/>
            </a:br>
            <a:r>
              <a:rPr lang="ru-RU" sz="2400" b="1" dirty="0" smtClean="0"/>
              <a:t>(зарисуем)</a:t>
            </a:r>
            <a:endParaRPr lang="ru-RU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60604" y="2653045"/>
            <a:ext cx="539625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стержневая</a:t>
            </a:r>
          </a:p>
          <a:p>
            <a:pPr algn="ctr"/>
            <a:endParaRPr lang="ru-RU" sz="2400" dirty="0"/>
          </a:p>
          <a:p>
            <a:pPr algn="ctr"/>
            <a:r>
              <a:rPr lang="ru-RU" sz="3200" dirty="0"/>
              <a:t>сильнее всех развит главный корень похожий на стержень</a:t>
            </a:r>
          </a:p>
          <a:p>
            <a:pPr algn="ctr"/>
            <a:endParaRPr lang="ru-RU" sz="3200" dirty="0"/>
          </a:p>
          <a:p>
            <a:pPr algn="ctr"/>
            <a:r>
              <a:rPr lang="ru-RU" sz="3200" dirty="0"/>
              <a:t>двудольные растения – щавель, морковь, свёкла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65949" y="2160603"/>
            <a:ext cx="5885645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мочковатая</a:t>
            </a:r>
          </a:p>
          <a:p>
            <a:pPr algn="ctr"/>
            <a:endParaRPr lang="ru-RU" sz="2400" dirty="0"/>
          </a:p>
          <a:p>
            <a:pPr algn="ctr"/>
            <a:r>
              <a:rPr lang="ru-RU" sz="3200" dirty="0"/>
              <a:t>система из придаточных  и боковых корней, главный корень развит недостаточно или рано отмирает</a:t>
            </a:r>
          </a:p>
          <a:p>
            <a:pPr algn="ctr"/>
            <a:endParaRPr lang="ru-RU" sz="3200" dirty="0"/>
          </a:p>
          <a:p>
            <a:pPr algn="ctr"/>
            <a:r>
              <a:rPr lang="ru-RU" sz="3200" dirty="0"/>
              <a:t>однодольные растения – пшеница, ячмень, лук, чеснок</a:t>
            </a:r>
          </a:p>
        </p:txBody>
      </p:sp>
      <p:cxnSp>
        <p:nvCxnSpPr>
          <p:cNvPr id="8" name="Прямая со стрелкой 7"/>
          <p:cNvCxnSpPr>
            <a:endCxn id="3" idx="0"/>
          </p:cNvCxnSpPr>
          <p:nvPr/>
        </p:nvCxnSpPr>
        <p:spPr>
          <a:xfrm flipH="1">
            <a:off x="3058730" y="1635617"/>
            <a:ext cx="1152662" cy="101742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907628" y="1365161"/>
            <a:ext cx="978795" cy="92727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3675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8F21FCF7-73C2-7DB9-A4FA-E8CA847DDA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994" y="2026507"/>
            <a:ext cx="4781080" cy="464640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6F8DC28-9D97-7DBD-940B-28A35526FE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4074" y="234521"/>
            <a:ext cx="7064932" cy="4057562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029590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763790C7-20ED-C81E-B74E-E3D5E9932D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907" y="194104"/>
            <a:ext cx="10429103" cy="6518189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509735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155C4F-2EC7-7B74-568B-BA708E0F7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3081" y="1878226"/>
            <a:ext cx="7525265" cy="4355149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ДОМАШНЕЕ ЗАДАНИЕ</a:t>
            </a:r>
            <a:r>
              <a:rPr lang="ru-RU" sz="4800" dirty="0">
                <a:solidFill>
                  <a:schemeClr val="tx1"/>
                </a:solidFill>
              </a:rPr>
              <a:t/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4800" dirty="0">
                <a:solidFill>
                  <a:schemeClr val="tx1"/>
                </a:solidFill>
              </a:rPr>
              <a:t/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4800" dirty="0">
                <a:solidFill>
                  <a:schemeClr val="tx1"/>
                </a:solidFill>
              </a:rPr>
              <a:t>Параграф 8 прочитать, ответить на вопросы </a:t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4800" dirty="0">
                <a:solidFill>
                  <a:schemeClr val="tx1"/>
                </a:solidFill>
              </a:rPr>
              <a:t>1-3, повторить основные термины.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EF38369-2216-06A9-6E97-ADF084C9FC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38" y="2755557"/>
            <a:ext cx="4102443" cy="4102443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5777711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92F860-99AF-B9CB-1155-0171F9B73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972" y="595907"/>
            <a:ext cx="4213654" cy="910833"/>
          </a:xfrm>
        </p:spPr>
        <p:txBody>
          <a:bodyPr>
            <a:normAutofit/>
          </a:bodyPr>
          <a:lstStyle/>
          <a:p>
            <a:r>
              <a:rPr lang="ru-RU" b="1" dirty="0"/>
              <a:t>ЗАКРЕПЛЕНИЕ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0C4FCDD-C8F8-3B38-D7C5-3614935337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62919" y="1674253"/>
            <a:ext cx="5907110" cy="1933920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3600" dirty="0"/>
              <a:t>Какую функцию выполняет корень?</a:t>
            </a:r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r">
              <a:buNone/>
            </a:pPr>
            <a:endParaRPr lang="ru-RU" sz="1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67E129F-94FF-2546-65CD-669EE9E200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268" y="2204285"/>
            <a:ext cx="5907110" cy="4368093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293565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92F860-99AF-B9CB-1155-0171F9B73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972" y="595907"/>
            <a:ext cx="4213654" cy="910833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ПОДУМАЙТЕ!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0C4FCDD-C8F8-3B38-D7C5-3614935337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62919" y="1275008"/>
            <a:ext cx="5907110" cy="4211391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3600" dirty="0"/>
              <a:t>При выращивании кукурузы, картофеля, капусты, томатов применяют окучивание (присыпают землёй нижнюю часть стебля). Зачем это делают?</a:t>
            </a:r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r">
              <a:buNone/>
            </a:pPr>
            <a:endParaRPr lang="ru-RU" sz="1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2E485A1-36FF-DE8F-68F5-0EFE13263C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24" y="3429000"/>
            <a:ext cx="5846164" cy="342900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869562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92F860-99AF-B9CB-1155-0171F9B73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972" y="595907"/>
            <a:ext cx="4213654" cy="910833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ПОВТОРЕНИЕ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0C4FCDD-C8F8-3B38-D7C5-3614935337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55346" y="963826"/>
            <a:ext cx="5241702" cy="3955904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3600" dirty="0"/>
              <a:t>Какие растения называют двудольными, а какие - однодольными?</a:t>
            </a:r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r>
              <a:rPr lang="ru-RU" sz="3600" dirty="0"/>
              <a:t>Приведите примеры.</a:t>
            </a:r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r">
              <a:buNone/>
            </a:pPr>
            <a:endParaRPr lang="ru-RU" sz="1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91FA420-B98E-889D-2BC1-CD49E5E18E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83" y="3052119"/>
            <a:ext cx="6129486" cy="3534032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377090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92F860-99AF-B9CB-1155-0171F9B73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972" y="595907"/>
            <a:ext cx="4213654" cy="910833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ПОВТОРЕНИЕ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0C4FCDD-C8F8-3B38-D7C5-3614935337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65804" y="1210962"/>
            <a:ext cx="5642224" cy="1346888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3600" dirty="0"/>
              <a:t>Что такое эндосперм?</a:t>
            </a:r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r">
              <a:buNone/>
            </a:pPr>
            <a:endParaRPr lang="ru-RU" sz="1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75F92D2-8298-818E-6B4A-650C17AB4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391" y="2557850"/>
            <a:ext cx="8039100" cy="391619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61162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92F860-99AF-B9CB-1155-0171F9B73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972" y="595907"/>
            <a:ext cx="4213654" cy="910833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ПОВТОРЕНИЕ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0C4FCDD-C8F8-3B38-D7C5-3614935337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2125" y="1800953"/>
            <a:ext cx="11281892" cy="4406664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3600" dirty="0" smtClean="0"/>
              <a:t>Выберите </a:t>
            </a:r>
            <a:r>
              <a:rPr lang="ru-RU" sz="3600" dirty="0"/>
              <a:t>верное утверждение (да/нет):</a:t>
            </a:r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r>
              <a:rPr lang="ru-RU" sz="3600" dirty="0"/>
              <a:t>1) Эндосперм – запас питательных веществ в семени.</a:t>
            </a:r>
          </a:p>
          <a:p>
            <a:pPr marL="137160" indent="0" algn="ctr">
              <a:buNone/>
            </a:pPr>
            <a:r>
              <a:rPr lang="ru-RU" sz="3600" dirty="0"/>
              <a:t>2) Эндосперм присутствует в семенах всех растений.</a:t>
            </a:r>
          </a:p>
          <a:p>
            <a:pPr marL="137160" indent="0" algn="ctr">
              <a:buNone/>
            </a:pPr>
            <a:r>
              <a:rPr lang="ru-RU" sz="3600" dirty="0"/>
              <a:t>3) Фасоль относится к двудольным растениям.</a:t>
            </a:r>
          </a:p>
          <a:p>
            <a:pPr marL="137160" indent="0" algn="ctr">
              <a:buNone/>
            </a:pPr>
            <a:r>
              <a:rPr lang="ru-RU" sz="3600" dirty="0"/>
              <a:t>4) Семядоли – это первые листья будущего растения.</a:t>
            </a:r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r">
              <a:buNone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099772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92F860-99AF-B9CB-1155-0171F9B73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972" y="595907"/>
            <a:ext cx="4213654" cy="910833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ВСПОМНИМ!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0C4FCDD-C8F8-3B38-D7C5-3614935337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65804" y="334851"/>
            <a:ext cx="5642224" cy="6259131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3600" dirty="0"/>
              <a:t>Сегодня мы с вами будем говорить о корневой системе растений.</a:t>
            </a:r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r>
              <a:rPr lang="ru-RU" sz="3600" dirty="0"/>
              <a:t>Какую роль играют корни в жизни растений?</a:t>
            </a:r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r>
              <a:rPr lang="ru-RU" sz="3600" dirty="0"/>
              <a:t>У всех ли растений имеются корни?</a:t>
            </a:r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r">
              <a:buNone/>
            </a:pPr>
            <a:endParaRPr lang="ru-RU" sz="1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0FBA5FF-C7E2-E996-BBA3-2FD647AC1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297" y="1870520"/>
            <a:ext cx="3602329" cy="4723462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562860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92F860-99AF-B9CB-1155-0171F9B73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972" y="364087"/>
            <a:ext cx="4213654" cy="910833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Функции корня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0C4FCDD-C8F8-3B38-D7C5-3614935337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65803" y="334851"/>
            <a:ext cx="6072911" cy="6259131"/>
          </a:xfrm>
        </p:spPr>
        <p:txBody>
          <a:bodyPr>
            <a:normAutofit/>
          </a:bodyPr>
          <a:lstStyle/>
          <a:p>
            <a:pPr marL="137160" indent="0" algn="ctr">
              <a:spcBef>
                <a:spcPts val="0"/>
              </a:spcBef>
              <a:buNone/>
            </a:pPr>
            <a:r>
              <a:rPr lang="ru-RU" sz="3200" dirty="0"/>
              <a:t>Корни закрепляют растение в почве и прочно удерживают его в течение всей жизни.</a:t>
            </a:r>
          </a:p>
          <a:p>
            <a:pPr marL="137160" indent="0" algn="ctr">
              <a:spcBef>
                <a:spcPts val="0"/>
              </a:spcBef>
              <a:buNone/>
            </a:pPr>
            <a:endParaRPr lang="ru-RU" sz="3200" dirty="0"/>
          </a:p>
          <a:p>
            <a:pPr marL="137160" indent="0" algn="ctr">
              <a:spcBef>
                <a:spcPts val="0"/>
              </a:spcBef>
              <a:buNone/>
            </a:pPr>
            <a:r>
              <a:rPr lang="ru-RU" sz="3200" dirty="0"/>
              <a:t>Через них растение получает из почвы воду и растворённые в ней минеральные вещества.</a:t>
            </a:r>
          </a:p>
          <a:p>
            <a:pPr marL="137160" indent="0" algn="ctr">
              <a:spcBef>
                <a:spcPts val="0"/>
              </a:spcBef>
              <a:buNone/>
            </a:pPr>
            <a:endParaRPr lang="ru-RU" sz="3200" dirty="0"/>
          </a:p>
          <a:p>
            <a:pPr marL="137160" indent="0" algn="ctr">
              <a:spcBef>
                <a:spcPts val="0"/>
              </a:spcBef>
              <a:buNone/>
            </a:pPr>
            <a:r>
              <a:rPr lang="ru-RU" sz="3200" dirty="0"/>
              <a:t>В корнях некоторых растений могут откладываться и накапливаться запасные вещества.</a:t>
            </a:r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r">
              <a:buNone/>
            </a:pPr>
            <a:endParaRPr lang="ru-RU" sz="1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0D8BA35-5951-BD47-2965-63C64730A4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02" y="2801874"/>
            <a:ext cx="5257689" cy="3792108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659847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92F860-99AF-B9CB-1155-0171F9B73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646" y="364175"/>
            <a:ext cx="6220495" cy="910833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/>
              <a:t>Виды корней </a:t>
            </a:r>
            <a:r>
              <a:rPr lang="ru-RU" sz="2800" dirty="0" smtClean="0"/>
              <a:t>(зарисуем)</a:t>
            </a:r>
            <a:endParaRPr lang="ru-RU" sz="2800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0C4FCDD-C8F8-3B38-D7C5-3614935337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97779" y="390689"/>
            <a:ext cx="3979571" cy="6259131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r">
              <a:buNone/>
            </a:pPr>
            <a:endParaRPr lang="ru-RU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752064"/>
            <a:ext cx="262729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главные</a:t>
            </a:r>
          </a:p>
          <a:p>
            <a:pPr algn="ctr"/>
            <a:r>
              <a:rPr lang="ru-RU" sz="2800" dirty="0"/>
              <a:t>образуются из зародышевого корешка, который первым развивается при прорастании семени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59863" y="2645808"/>
            <a:ext cx="311668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придаточные</a:t>
            </a:r>
          </a:p>
          <a:p>
            <a:pPr algn="ctr"/>
            <a:r>
              <a:rPr lang="ru-RU" sz="2800" dirty="0"/>
              <a:t>образуются на стеблях или листьях растения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83369" y="1752064"/>
            <a:ext cx="26401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боковые</a:t>
            </a:r>
          </a:p>
          <a:p>
            <a:pPr algn="ctr"/>
            <a:r>
              <a:rPr lang="ru-RU" sz="2800" dirty="0"/>
              <a:t>отходят от главного и придаточных корней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1854558" y="1275008"/>
            <a:ext cx="1326524" cy="61818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902298" y="1275008"/>
            <a:ext cx="12879" cy="109108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610637" y="1275008"/>
            <a:ext cx="1416676" cy="54554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8023538" y="398103"/>
            <a:ext cx="373061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Все корни одного растения образуют </a:t>
            </a:r>
            <a:r>
              <a:rPr lang="ru-RU" sz="3200" b="1" dirty="0"/>
              <a:t>корневую систему</a:t>
            </a:r>
            <a:r>
              <a:rPr lang="ru-RU" sz="3200" dirty="0"/>
              <a:t>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4B45DEDC-B8E3-13E5-92F5-8FC23D346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3537" y="3734413"/>
            <a:ext cx="4099775" cy="3074831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695207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03092" y="283334"/>
            <a:ext cx="5883382" cy="62977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/>
              <a:t>Посмотрим на корневую систему двудольных растений (фасоль, горох, тыква, одуванчик):</a:t>
            </a:r>
          </a:p>
        </p:txBody>
      </p:sp>
      <p:pic>
        <p:nvPicPr>
          <p:cNvPr id="2" name="Объект 1">
            <a:extLst>
              <a:ext uri="{FF2B5EF4-FFF2-40B4-BE49-F238E27FC236}">
                <a16:creationId xmlns:a16="http://schemas.microsoft.com/office/drawing/2014/main" xmlns="" id="{B224310E-7D49-1D5C-3ADC-F286FD6A42C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34821" y="2701626"/>
            <a:ext cx="8822682" cy="387947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813674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03092" y="283334"/>
            <a:ext cx="5883382" cy="62977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/>
              <a:t>Посмотрим на корневую систему однодольных растений (пшеница, рожь, овёс, лук):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610CD08B-28A8-8AB7-D3BF-BA69B4DC979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37645" y="980136"/>
            <a:ext cx="5765447" cy="560096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0552729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3450</TotalTime>
  <Words>302</Words>
  <Application>Microsoft Office PowerPoint</Application>
  <PresentationFormat>Произвольный</PresentationFormat>
  <Paragraphs>89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ВИДЫ КОРНЕЙ И ТИПЫ КОРНЕВЫХ СИСТЕМ</vt:lpstr>
      <vt:lpstr>ПОВТОРЕНИЕ</vt:lpstr>
      <vt:lpstr>ПОВТОРЕНИЕ</vt:lpstr>
      <vt:lpstr>ПОВТОРЕНИЕ</vt:lpstr>
      <vt:lpstr>ВСПОМНИМ!</vt:lpstr>
      <vt:lpstr>Функции корня</vt:lpstr>
      <vt:lpstr>Виды корней (зарисуем)</vt:lpstr>
      <vt:lpstr>Презентация PowerPoint</vt:lpstr>
      <vt:lpstr>Презентация PowerPoint</vt:lpstr>
      <vt:lpstr>Типы корневых систем (зарисуем)</vt:lpstr>
      <vt:lpstr>Презентация PowerPoint</vt:lpstr>
      <vt:lpstr>Презентация PowerPoint</vt:lpstr>
      <vt:lpstr>ДОМАШНЕЕ ЗАДАНИЕ  Параграф 8 прочитать, ответить на вопросы  1-3, повторить основные термины.</vt:lpstr>
      <vt:lpstr>ЗАКРЕПЛЕНИЕ</vt:lpstr>
      <vt:lpstr>ПОДУМАЙТЕ!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Природные ресурсы - первоисточник благосостояния страны</dc:title>
  <dc:creator>Пользователь</dc:creator>
  <cp:lastModifiedBy>User</cp:lastModifiedBy>
  <cp:revision>432</cp:revision>
  <dcterms:created xsi:type="dcterms:W3CDTF">2021-09-19T03:02:14Z</dcterms:created>
  <dcterms:modified xsi:type="dcterms:W3CDTF">2023-07-06T22:01:50Z</dcterms:modified>
</cp:coreProperties>
</file>